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9" r:id="rId4"/>
  </p:sldMasterIdLst>
  <p:notesMasterIdLst>
    <p:notesMasterId r:id="rId38"/>
  </p:notesMasterIdLst>
  <p:sldIdLst>
    <p:sldId id="256" r:id="rId5"/>
    <p:sldId id="295" r:id="rId6"/>
    <p:sldId id="300" r:id="rId7"/>
    <p:sldId id="301" r:id="rId8"/>
    <p:sldId id="309" r:id="rId9"/>
    <p:sldId id="297" r:id="rId10"/>
    <p:sldId id="307" r:id="rId11"/>
    <p:sldId id="308" r:id="rId12"/>
    <p:sldId id="298" r:id="rId13"/>
    <p:sldId id="292" r:id="rId14"/>
    <p:sldId id="310" r:id="rId15"/>
    <p:sldId id="299" r:id="rId16"/>
    <p:sldId id="258" r:id="rId17"/>
    <p:sldId id="293" r:id="rId18"/>
    <p:sldId id="306" r:id="rId19"/>
    <p:sldId id="291" r:id="rId20"/>
    <p:sldId id="316" r:id="rId21"/>
    <p:sldId id="314" r:id="rId22"/>
    <p:sldId id="305" r:id="rId23"/>
    <p:sldId id="280" r:id="rId24"/>
    <p:sldId id="294" r:id="rId25"/>
    <p:sldId id="311" r:id="rId26"/>
    <p:sldId id="274" r:id="rId27"/>
    <p:sldId id="315" r:id="rId28"/>
    <p:sldId id="313" r:id="rId29"/>
    <p:sldId id="312" r:id="rId30"/>
    <p:sldId id="277" r:id="rId31"/>
    <p:sldId id="283" r:id="rId32"/>
    <p:sldId id="288" r:id="rId33"/>
    <p:sldId id="290" r:id="rId34"/>
    <p:sldId id="289" r:id="rId35"/>
    <p:sldId id="278" r:id="rId36"/>
    <p:sldId id="271" r:id="rId37"/>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390372-15CE-1F38-77F2-F0BAE246FD5D}" name="DeFiesta, Nicholas" initials="DN" userId="S::nicholas.defiesta@cco.sccgov.org::b6a9b93e-f6c6-4464-a264-afad9965134e" providerId="AD"/>
  <p188:author id="{DFDA4DC8-10B7-B695-EF96-C133EBCF531D}" name="Lehr, Bren" initials="LB" userId="S::bren.lehr@rov.sccgov.org::157e986f-a393-4c56-9d2c-36552916d8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assandra Hevia" initials="CH" lastIdx="5" clrIdx="6">
    <p:extLst>
      <p:ext uri="{19B8F6BF-5375-455C-9EA6-DF929625EA0E}">
        <p15:presenceInfo xmlns:p15="http://schemas.microsoft.com/office/powerpoint/2012/main" userId="S::cassandra.hevia@rov.sccgov.org::f050aa4a-8d96-4220-9719-4ee3ab8ac84f" providerId="AD"/>
      </p:ext>
    </p:extLst>
  </p:cmAuthor>
  <p:cmAuthor id="1" name="Murrieta Jr, Ralph" initials="MJR" lastIdx="39" clrIdx="0">
    <p:extLst>
      <p:ext uri="{19B8F6BF-5375-455C-9EA6-DF929625EA0E}">
        <p15:presenceInfo xmlns:p15="http://schemas.microsoft.com/office/powerpoint/2012/main" userId="S::ralph.murrietajr@rov.sccgov.org::42f6d8b0-01e8-4c6d-a66c-d10913fefbae" providerId="AD"/>
      </p:ext>
    </p:extLst>
  </p:cmAuthor>
  <p:cmAuthor id="2" name="Lehr, Bren" initials="LB" lastIdx="4" clrIdx="1">
    <p:extLst>
      <p:ext uri="{19B8F6BF-5375-455C-9EA6-DF929625EA0E}">
        <p15:presenceInfo xmlns:p15="http://schemas.microsoft.com/office/powerpoint/2012/main" userId="S::bren.lehr@rov.sccgov.org::157e986f-a393-4c56-9d2c-36552916d8c2" providerId="AD"/>
      </p:ext>
    </p:extLst>
  </p:cmAuthor>
  <p:cmAuthor id="3" name="Gonzalez, Gayelynn" initials="GG" lastIdx="2" clrIdx="2">
    <p:extLst>
      <p:ext uri="{19B8F6BF-5375-455C-9EA6-DF929625EA0E}">
        <p15:presenceInfo xmlns:p15="http://schemas.microsoft.com/office/powerpoint/2012/main" userId="S::gayelynn.gonzalez@rov.sccgov.org::ee48d172-5613-4b0e-a53d-d25433b26fa4" providerId="AD"/>
      </p:ext>
    </p:extLst>
  </p:cmAuthor>
  <p:cmAuthor id="4" name="Rivas-Louie, Christina" initials="RC" lastIdx="4" clrIdx="3">
    <p:extLst>
      <p:ext uri="{19B8F6BF-5375-455C-9EA6-DF929625EA0E}">
        <p15:presenceInfo xmlns:p15="http://schemas.microsoft.com/office/powerpoint/2012/main" userId="S::christina.rivaslouie@rov.sccgov.org::e05e54b5-66f0-46ea-94e9-7e1e2857848c" providerId="AD"/>
      </p:ext>
    </p:extLst>
  </p:cmAuthor>
  <p:cmAuthor id="5" name="Bloom, Virginia" initials="BV" lastIdx="2" clrIdx="4">
    <p:extLst>
      <p:ext uri="{19B8F6BF-5375-455C-9EA6-DF929625EA0E}">
        <p15:presenceInfo xmlns:p15="http://schemas.microsoft.com/office/powerpoint/2012/main" userId="S::Virginia.Bloom@ROV.SCCGOV.ORG::20671b6e-cdcc-4728-9ce6-d90cac4e4132" providerId="AD"/>
      </p:ext>
    </p:extLst>
  </p:cmAuthor>
  <p:cmAuthor id="6" name="bushey, shannon" initials="bs" lastIdx="2" clrIdx="5">
    <p:extLst>
      <p:ext uri="{19B8F6BF-5375-455C-9EA6-DF929625EA0E}">
        <p15:presenceInfo xmlns:p15="http://schemas.microsoft.com/office/powerpoint/2012/main" userId="S::shannon.bushey@rov.sccgov.org::7a57a4e4-d2f7-4c32-8c21-95ee90946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50257" autoAdjust="0"/>
  </p:normalViewPr>
  <p:slideViewPr>
    <p:cSldViewPr snapToGrid="0">
      <p:cViewPr varScale="1">
        <p:scale>
          <a:sx n="65" d="100"/>
          <a:sy n="65" d="100"/>
        </p:scale>
        <p:origin x="2304" y="72"/>
      </p:cViewPr>
      <p:guideLst>
        <p:guide orient="horz" pos="2160"/>
        <p:guide pos="3840"/>
      </p:guideLst>
    </p:cSldViewPr>
  </p:slideViewPr>
  <p:notesTextViewPr>
    <p:cViewPr>
      <p:scale>
        <a:sx n="133" d="100"/>
        <a:sy n="133"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ata5.xml.rels><?xml version="1.0" encoding="UTF-8" standalone="yes"?>
<Relationships xmlns="http://schemas.openxmlformats.org/package/2006/relationships"><Relationship Id="rId8" Type="http://schemas.openxmlformats.org/officeDocument/2006/relationships/hyperlink" Target="mailto:Claudia.V.Gonzalez@rov.sccgov.org" TargetMode="External"/><Relationship Id="rId3" Type="http://schemas.openxmlformats.org/officeDocument/2006/relationships/hyperlink" Target="mailto:Bren.Lehr@rov.sccgov.org" TargetMode="External"/><Relationship Id="rId7" Type="http://schemas.openxmlformats.org/officeDocument/2006/relationships/hyperlink" Target="mailto:Matt.Moreles@rov.sccgov.org" TargetMode="External"/><Relationship Id="rId2" Type="http://schemas.openxmlformats.org/officeDocument/2006/relationships/hyperlink" Target="mailto:Virginia.Bloom@rov.sccgov.org" TargetMode="External"/><Relationship Id="rId1" Type="http://schemas.openxmlformats.org/officeDocument/2006/relationships/hyperlink" Target="mailto:Shannon.Bushey@rov.sccgov.org" TargetMode="External"/><Relationship Id="rId6" Type="http://schemas.openxmlformats.org/officeDocument/2006/relationships/hyperlink" Target="mailto:cassandra.hevia@rov.sccgov.org" TargetMode="External"/><Relationship Id="rId5" Type="http://schemas.openxmlformats.org/officeDocument/2006/relationships/hyperlink" Target="mailto:marianna.khienkina@rov.sccgov.org" TargetMode="External"/><Relationship Id="rId4" Type="http://schemas.openxmlformats.org/officeDocument/2006/relationships/hyperlink" Target="mailto:louella.sevegan@rov.sccgov.org"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8" Type="http://schemas.openxmlformats.org/officeDocument/2006/relationships/hyperlink" Target="mailto:marianna.khienkina@rov.sccgov.org" TargetMode="External"/><Relationship Id="rId3" Type="http://schemas.openxmlformats.org/officeDocument/2006/relationships/hyperlink" Target="mailto:Virginia.Bloom@rov.sccgov.org" TargetMode="External"/><Relationship Id="rId7" Type="http://schemas.openxmlformats.org/officeDocument/2006/relationships/hyperlink" Target="mailto:louella.sevegan@rov.sccgov.org" TargetMode="External"/><Relationship Id="rId2" Type="http://schemas.openxmlformats.org/officeDocument/2006/relationships/hyperlink" Target="mailto:Shannon.Bushey@rov.sccgov.org" TargetMode="External"/><Relationship Id="rId1" Type="http://schemas.openxmlformats.org/officeDocument/2006/relationships/image" Target="../media/image1.jpeg"/><Relationship Id="rId6" Type="http://schemas.openxmlformats.org/officeDocument/2006/relationships/hyperlink" Target="mailto:Claudia.V.Gonzalez@rov.sccgov.org" TargetMode="External"/><Relationship Id="rId5" Type="http://schemas.openxmlformats.org/officeDocument/2006/relationships/hyperlink" Target="mailto:Bren.Lehr@rov.sccgov.org" TargetMode="External"/><Relationship Id="rId4" Type="http://schemas.openxmlformats.org/officeDocument/2006/relationships/hyperlink" Target="mailto:Matt.Moreles@rov.sccgov.org" TargetMode="External"/><Relationship Id="rId9" Type="http://schemas.openxmlformats.org/officeDocument/2006/relationships/hyperlink" Target="mailto:cassandra.hevia@rov.sccgov.org"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5194A4-E136-4024-A877-4E001443F7BD}"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78857E6-766E-43BF-9BF4-9BEC7F310AC4}">
      <dgm:prSet/>
      <dgm:spPr/>
      <dgm:t>
        <a:bodyPr/>
        <a:lstStyle/>
        <a:p>
          <a:pPr>
            <a:lnSpc>
              <a:spcPct val="100000"/>
            </a:lnSpc>
            <a:defRPr b="1"/>
          </a:pPr>
          <a:r>
            <a:rPr lang="en-US"/>
            <a:t>Signature-in-Lieu Period</a:t>
          </a:r>
        </a:p>
      </dgm:t>
    </dgm:pt>
    <dgm:pt modelId="{2CD8A70D-CB00-4CD0-B130-FCCB0D244AE7}" type="parTrans" cxnId="{2E0F969A-355F-4614-9A3B-22E98CC5C6F1}">
      <dgm:prSet/>
      <dgm:spPr/>
      <dgm:t>
        <a:bodyPr/>
        <a:lstStyle/>
        <a:p>
          <a:endParaRPr lang="en-US"/>
        </a:p>
      </dgm:t>
    </dgm:pt>
    <dgm:pt modelId="{5E5D31C9-CFA8-4002-91FE-F5BD2F393A66}" type="sibTrans" cxnId="{2E0F969A-355F-4614-9A3B-22E98CC5C6F1}">
      <dgm:prSet/>
      <dgm:spPr/>
      <dgm:t>
        <a:bodyPr/>
        <a:lstStyle/>
        <a:p>
          <a:endParaRPr lang="en-US"/>
        </a:p>
      </dgm:t>
    </dgm:pt>
    <dgm:pt modelId="{679B40AF-3859-47AF-BBEA-487B9DBC600B}">
      <dgm:prSet/>
      <dgm:spPr/>
      <dgm:t>
        <a:bodyPr/>
        <a:lstStyle/>
        <a:p>
          <a:pPr>
            <a:lnSpc>
              <a:spcPct val="100000"/>
            </a:lnSpc>
            <a:defRPr b="1"/>
          </a:pPr>
          <a:r>
            <a:rPr lang="en-US"/>
            <a:t>Declaration of Intention Period</a:t>
          </a:r>
        </a:p>
      </dgm:t>
    </dgm:pt>
    <dgm:pt modelId="{251B807C-06D0-46CB-B5CD-FAE86515C18F}" type="parTrans" cxnId="{3AFAFE0F-88F1-4FE8-BB83-D255174C8E7F}">
      <dgm:prSet/>
      <dgm:spPr/>
      <dgm:t>
        <a:bodyPr/>
        <a:lstStyle/>
        <a:p>
          <a:endParaRPr lang="en-US"/>
        </a:p>
      </dgm:t>
    </dgm:pt>
    <dgm:pt modelId="{4463D1CE-EA15-4ABD-BB39-A580C567B632}" type="sibTrans" cxnId="{3AFAFE0F-88F1-4FE8-BB83-D255174C8E7F}">
      <dgm:prSet/>
      <dgm:spPr/>
      <dgm:t>
        <a:bodyPr/>
        <a:lstStyle/>
        <a:p>
          <a:endParaRPr lang="en-US"/>
        </a:p>
      </dgm:t>
    </dgm:pt>
    <dgm:pt modelId="{1A395D59-69DB-48C6-8977-0084F1319FE2}">
      <dgm:prSet/>
      <dgm:spPr/>
      <dgm:t>
        <a:bodyPr/>
        <a:lstStyle/>
        <a:p>
          <a:pPr>
            <a:lnSpc>
              <a:spcPct val="100000"/>
            </a:lnSpc>
            <a:defRPr b="1"/>
          </a:pPr>
          <a:r>
            <a:rPr lang="en-US"/>
            <a:t>Nomination Period</a:t>
          </a:r>
        </a:p>
      </dgm:t>
    </dgm:pt>
    <dgm:pt modelId="{B9871F6C-DD0F-4F5D-998A-19C7746646FD}" type="parTrans" cxnId="{F48D6A69-8381-4669-83E2-51865077A563}">
      <dgm:prSet/>
      <dgm:spPr/>
      <dgm:t>
        <a:bodyPr/>
        <a:lstStyle/>
        <a:p>
          <a:endParaRPr lang="en-US"/>
        </a:p>
      </dgm:t>
    </dgm:pt>
    <dgm:pt modelId="{73FA7F43-DF52-427C-A448-F4893305FE07}" type="sibTrans" cxnId="{F48D6A69-8381-4669-83E2-51865077A563}">
      <dgm:prSet/>
      <dgm:spPr/>
      <dgm:t>
        <a:bodyPr/>
        <a:lstStyle/>
        <a:p>
          <a:endParaRPr lang="en-US"/>
        </a:p>
      </dgm:t>
    </dgm:pt>
    <dgm:pt modelId="{A6FAA714-8BDD-4364-A347-12D1741A0258}">
      <dgm:prSet/>
      <dgm:spPr/>
      <dgm:t>
        <a:bodyPr/>
        <a:lstStyle/>
        <a:p>
          <a:pPr>
            <a:lnSpc>
              <a:spcPct val="100000"/>
            </a:lnSpc>
          </a:pPr>
          <a:r>
            <a:rPr lang="en-US"/>
            <a:t>Nomination Paper</a:t>
          </a:r>
        </a:p>
      </dgm:t>
    </dgm:pt>
    <dgm:pt modelId="{2E9C46FC-F91B-49F1-9044-35DB61328A2A}" type="parTrans" cxnId="{BE3CEB00-27A0-4B60-812D-71FD6C1E456D}">
      <dgm:prSet/>
      <dgm:spPr/>
      <dgm:t>
        <a:bodyPr/>
        <a:lstStyle/>
        <a:p>
          <a:endParaRPr lang="en-US"/>
        </a:p>
      </dgm:t>
    </dgm:pt>
    <dgm:pt modelId="{4C69D3F4-94B1-49B1-953A-67B24E963235}" type="sibTrans" cxnId="{BE3CEB00-27A0-4B60-812D-71FD6C1E456D}">
      <dgm:prSet/>
      <dgm:spPr/>
      <dgm:t>
        <a:bodyPr/>
        <a:lstStyle/>
        <a:p>
          <a:endParaRPr lang="en-US"/>
        </a:p>
      </dgm:t>
    </dgm:pt>
    <dgm:pt modelId="{D7C8CB8C-9FD9-4976-995A-4F46AB8EC790}">
      <dgm:prSet/>
      <dgm:spPr/>
      <dgm:t>
        <a:bodyPr/>
        <a:lstStyle/>
        <a:p>
          <a:pPr>
            <a:lnSpc>
              <a:spcPct val="100000"/>
            </a:lnSpc>
          </a:pPr>
          <a:r>
            <a:rPr lang="en-US"/>
            <a:t>Declaration of Candidacy</a:t>
          </a:r>
        </a:p>
        <a:p>
          <a:pPr>
            <a:lnSpc>
              <a:spcPct val="100000"/>
            </a:lnSpc>
          </a:pPr>
          <a:r>
            <a:rPr lang="en-US"/>
            <a:t>Candidate Statement of Qualifications</a:t>
          </a:r>
        </a:p>
      </dgm:t>
    </dgm:pt>
    <dgm:pt modelId="{26579A9E-9D3C-46D8-9670-57D5EE8D92D9}" type="parTrans" cxnId="{6059125D-82FB-4CC2-914B-6A6DB5225E6A}">
      <dgm:prSet/>
      <dgm:spPr/>
      <dgm:t>
        <a:bodyPr/>
        <a:lstStyle/>
        <a:p>
          <a:endParaRPr lang="en-US"/>
        </a:p>
      </dgm:t>
    </dgm:pt>
    <dgm:pt modelId="{5C58C3CA-D165-49A5-B2E0-3F5ED958A5B7}" type="sibTrans" cxnId="{6059125D-82FB-4CC2-914B-6A6DB5225E6A}">
      <dgm:prSet/>
      <dgm:spPr/>
      <dgm:t>
        <a:bodyPr/>
        <a:lstStyle/>
        <a:p>
          <a:endParaRPr lang="en-US"/>
        </a:p>
      </dgm:t>
    </dgm:pt>
    <dgm:pt modelId="{07A537C7-72E8-442C-9901-CCCEF9375B84}">
      <dgm:prSet/>
      <dgm:spPr/>
      <dgm:t>
        <a:bodyPr/>
        <a:lstStyle/>
        <a:p>
          <a:pPr>
            <a:lnSpc>
              <a:spcPct val="100000"/>
            </a:lnSpc>
          </a:pPr>
          <a:r>
            <a:rPr lang="en-US"/>
            <a:t>Ballot Designation Worksheet</a:t>
          </a:r>
        </a:p>
      </dgm:t>
    </dgm:pt>
    <dgm:pt modelId="{79611AC2-BA1E-4BE4-995E-B7CCB1AC7337}" type="parTrans" cxnId="{E819A650-CB48-411B-A680-7D5902F3A1DE}">
      <dgm:prSet/>
      <dgm:spPr/>
      <dgm:t>
        <a:bodyPr/>
        <a:lstStyle/>
        <a:p>
          <a:endParaRPr lang="en-US"/>
        </a:p>
      </dgm:t>
    </dgm:pt>
    <dgm:pt modelId="{60F37F25-765E-40B4-8750-7A39F478E707}" type="sibTrans" cxnId="{E819A650-CB48-411B-A680-7D5902F3A1DE}">
      <dgm:prSet/>
      <dgm:spPr/>
      <dgm:t>
        <a:bodyPr/>
        <a:lstStyle/>
        <a:p>
          <a:endParaRPr lang="en-US"/>
        </a:p>
      </dgm:t>
    </dgm:pt>
    <dgm:pt modelId="{D41904BB-6EA1-4995-80C2-365BF327AA42}">
      <dgm:prSet/>
      <dgm:spPr/>
      <dgm:t>
        <a:bodyPr/>
        <a:lstStyle/>
        <a:p>
          <a:pPr>
            <a:lnSpc>
              <a:spcPct val="100000"/>
            </a:lnSpc>
            <a:defRPr b="1"/>
          </a:pPr>
          <a:r>
            <a:rPr lang="en-US"/>
            <a:t>Other Nomination Documents</a:t>
          </a:r>
        </a:p>
      </dgm:t>
    </dgm:pt>
    <dgm:pt modelId="{240FF308-E24E-4A52-993A-540ECC0AB2D0}" type="parTrans" cxnId="{65B44BE1-793B-4C2B-8B0C-74A15CCB1CC0}">
      <dgm:prSet/>
      <dgm:spPr/>
      <dgm:t>
        <a:bodyPr/>
        <a:lstStyle/>
        <a:p>
          <a:endParaRPr lang="en-US"/>
        </a:p>
      </dgm:t>
    </dgm:pt>
    <dgm:pt modelId="{60314181-1CBC-43AB-9E40-4EE5174DA39D}" type="sibTrans" cxnId="{65B44BE1-793B-4C2B-8B0C-74A15CCB1CC0}">
      <dgm:prSet/>
      <dgm:spPr/>
      <dgm:t>
        <a:bodyPr/>
        <a:lstStyle/>
        <a:p>
          <a:endParaRPr lang="en-US"/>
        </a:p>
      </dgm:t>
    </dgm:pt>
    <dgm:pt modelId="{6E40E07A-702B-4368-9F35-87C5105A385F}">
      <dgm:prSet/>
      <dgm:spPr/>
      <dgm:t>
        <a:bodyPr/>
        <a:lstStyle/>
        <a:p>
          <a:pPr>
            <a:lnSpc>
              <a:spcPct val="100000"/>
            </a:lnSpc>
            <a:defRPr b="1"/>
          </a:pPr>
          <a:r>
            <a:rPr lang="en-US"/>
            <a:t>Write-in Petition</a:t>
          </a:r>
        </a:p>
      </dgm:t>
    </dgm:pt>
    <dgm:pt modelId="{277E1598-FCF3-4C8D-A6CE-A78498BBCAFE}" type="parTrans" cxnId="{07A56214-6F7D-4F19-B2C9-DE720CE1B19E}">
      <dgm:prSet/>
      <dgm:spPr/>
      <dgm:t>
        <a:bodyPr/>
        <a:lstStyle/>
        <a:p>
          <a:endParaRPr lang="en-US"/>
        </a:p>
      </dgm:t>
    </dgm:pt>
    <dgm:pt modelId="{69ECD492-0F1D-4AE1-9FC4-916758B69EBE}" type="sibTrans" cxnId="{07A56214-6F7D-4F19-B2C9-DE720CE1B19E}">
      <dgm:prSet/>
      <dgm:spPr/>
      <dgm:t>
        <a:bodyPr/>
        <a:lstStyle/>
        <a:p>
          <a:endParaRPr lang="en-US"/>
        </a:p>
      </dgm:t>
    </dgm:pt>
    <dgm:pt modelId="{99410FB0-87CC-4DBB-9EF4-46ACD5B85139}">
      <dgm:prSet/>
      <dgm:spPr/>
      <dgm:t>
        <a:bodyPr/>
        <a:lstStyle/>
        <a:p>
          <a:pPr>
            <a:lnSpc>
              <a:spcPct val="100000"/>
            </a:lnSpc>
            <a:defRPr b="1"/>
          </a:pPr>
          <a:r>
            <a:rPr lang="en-US"/>
            <a:t>ROV Contacts</a:t>
          </a:r>
        </a:p>
      </dgm:t>
    </dgm:pt>
    <dgm:pt modelId="{BCC3896E-0CAE-480A-8564-3E0CE2250D78}" type="parTrans" cxnId="{CFA06A72-41FA-454A-93D8-CF497A2EA6C4}">
      <dgm:prSet/>
      <dgm:spPr/>
      <dgm:t>
        <a:bodyPr/>
        <a:lstStyle/>
        <a:p>
          <a:endParaRPr lang="en-US"/>
        </a:p>
      </dgm:t>
    </dgm:pt>
    <dgm:pt modelId="{A2589018-2D92-4ED6-890B-CA2B9D8D990C}" type="sibTrans" cxnId="{CFA06A72-41FA-454A-93D8-CF497A2EA6C4}">
      <dgm:prSet/>
      <dgm:spPr/>
      <dgm:t>
        <a:bodyPr/>
        <a:lstStyle/>
        <a:p>
          <a:endParaRPr lang="en-US"/>
        </a:p>
      </dgm:t>
    </dgm:pt>
    <dgm:pt modelId="{B3665B45-7649-4295-B5E7-675DF547ACD6}">
      <dgm:prSet/>
      <dgm:spPr/>
      <dgm:t>
        <a:bodyPr/>
        <a:lstStyle/>
        <a:p>
          <a:pPr>
            <a:lnSpc>
              <a:spcPct val="100000"/>
            </a:lnSpc>
            <a:defRPr b="1"/>
          </a:pPr>
          <a:r>
            <a:rPr lang="en-US"/>
            <a:t>Questions &amp; Answers</a:t>
          </a:r>
        </a:p>
      </dgm:t>
    </dgm:pt>
    <dgm:pt modelId="{9DA1D58F-C47F-43D1-A16D-E996AF8556F7}" type="parTrans" cxnId="{2CFF0782-95BF-4816-B577-F3356F9F0023}">
      <dgm:prSet/>
      <dgm:spPr/>
      <dgm:t>
        <a:bodyPr/>
        <a:lstStyle/>
        <a:p>
          <a:endParaRPr lang="en-US"/>
        </a:p>
      </dgm:t>
    </dgm:pt>
    <dgm:pt modelId="{C3F1F221-3460-461D-A252-4A3BBD3FF83C}" type="sibTrans" cxnId="{2CFF0782-95BF-4816-B577-F3356F9F0023}">
      <dgm:prSet/>
      <dgm:spPr/>
      <dgm:t>
        <a:bodyPr/>
        <a:lstStyle/>
        <a:p>
          <a:endParaRPr lang="en-US"/>
        </a:p>
      </dgm:t>
    </dgm:pt>
    <dgm:pt modelId="{200B6EEA-6937-4192-AF08-31F54D7AE810}" type="pres">
      <dgm:prSet presAssocID="{F55194A4-E136-4024-A877-4E001443F7BD}" presName="root" presStyleCnt="0">
        <dgm:presLayoutVars>
          <dgm:dir/>
          <dgm:resizeHandles val="exact"/>
        </dgm:presLayoutVars>
      </dgm:prSet>
      <dgm:spPr/>
    </dgm:pt>
    <dgm:pt modelId="{CB5F5F16-5B91-488B-8564-44929B43885B}" type="pres">
      <dgm:prSet presAssocID="{D78857E6-766E-43BF-9BF4-9BEC7F310AC4}" presName="compNode" presStyleCnt="0"/>
      <dgm:spPr/>
    </dgm:pt>
    <dgm:pt modelId="{15B204B1-B3DA-4128-A9C4-3D82A1E9C7F3}" type="pres">
      <dgm:prSet presAssocID="{D78857E6-766E-43BF-9BF4-9BEC7F310AC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9552991E-50C1-484E-815E-035B6C195FBB}" type="pres">
      <dgm:prSet presAssocID="{D78857E6-766E-43BF-9BF4-9BEC7F310AC4}" presName="iconSpace" presStyleCnt="0"/>
      <dgm:spPr/>
    </dgm:pt>
    <dgm:pt modelId="{110A2CEF-3AEA-4AD7-8FD5-A52AFBEFBED5}" type="pres">
      <dgm:prSet presAssocID="{D78857E6-766E-43BF-9BF4-9BEC7F310AC4}" presName="parTx" presStyleLbl="revTx" presStyleIdx="0" presStyleCnt="14">
        <dgm:presLayoutVars>
          <dgm:chMax val="0"/>
          <dgm:chPref val="0"/>
        </dgm:presLayoutVars>
      </dgm:prSet>
      <dgm:spPr/>
    </dgm:pt>
    <dgm:pt modelId="{8037FFAA-4F9A-40C9-9FBE-E70BCD17D0FE}" type="pres">
      <dgm:prSet presAssocID="{D78857E6-766E-43BF-9BF4-9BEC7F310AC4}" presName="txSpace" presStyleCnt="0"/>
      <dgm:spPr/>
    </dgm:pt>
    <dgm:pt modelId="{0488D107-8D12-4434-90ED-77C99D5B64F2}" type="pres">
      <dgm:prSet presAssocID="{D78857E6-766E-43BF-9BF4-9BEC7F310AC4}" presName="desTx" presStyleLbl="revTx" presStyleIdx="1" presStyleCnt="14">
        <dgm:presLayoutVars/>
      </dgm:prSet>
      <dgm:spPr/>
    </dgm:pt>
    <dgm:pt modelId="{DA22F782-B538-48D3-9E27-F4C376834232}" type="pres">
      <dgm:prSet presAssocID="{5E5D31C9-CFA8-4002-91FE-F5BD2F393A66}" presName="sibTrans" presStyleCnt="0"/>
      <dgm:spPr/>
    </dgm:pt>
    <dgm:pt modelId="{62335B28-9390-481A-B8D8-A3A4C631CA7C}" type="pres">
      <dgm:prSet presAssocID="{679B40AF-3859-47AF-BBEA-487B9DBC600B}" presName="compNode" presStyleCnt="0"/>
      <dgm:spPr/>
    </dgm:pt>
    <dgm:pt modelId="{8D7EAFDF-626E-4C39-AE90-3FB773FF60DA}" type="pres">
      <dgm:prSet presAssocID="{679B40AF-3859-47AF-BBEA-487B9DBC600B}"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6DE80CFD-E10C-460C-8BC9-51C0B2B48912}" type="pres">
      <dgm:prSet presAssocID="{679B40AF-3859-47AF-BBEA-487B9DBC600B}" presName="iconSpace" presStyleCnt="0"/>
      <dgm:spPr/>
    </dgm:pt>
    <dgm:pt modelId="{CEEB1BF2-BBBD-4F47-B191-3DAA5D66E15F}" type="pres">
      <dgm:prSet presAssocID="{679B40AF-3859-47AF-BBEA-487B9DBC600B}" presName="parTx" presStyleLbl="revTx" presStyleIdx="2" presStyleCnt="14">
        <dgm:presLayoutVars>
          <dgm:chMax val="0"/>
          <dgm:chPref val="0"/>
        </dgm:presLayoutVars>
      </dgm:prSet>
      <dgm:spPr/>
    </dgm:pt>
    <dgm:pt modelId="{DFB0B8FD-F904-480D-A50D-B9692A7FBDAC}" type="pres">
      <dgm:prSet presAssocID="{679B40AF-3859-47AF-BBEA-487B9DBC600B}" presName="txSpace" presStyleCnt="0"/>
      <dgm:spPr/>
    </dgm:pt>
    <dgm:pt modelId="{704FA553-6E76-4D21-96E4-EB5FC3309265}" type="pres">
      <dgm:prSet presAssocID="{679B40AF-3859-47AF-BBEA-487B9DBC600B}" presName="desTx" presStyleLbl="revTx" presStyleIdx="3" presStyleCnt="14">
        <dgm:presLayoutVars/>
      </dgm:prSet>
      <dgm:spPr/>
    </dgm:pt>
    <dgm:pt modelId="{E401BE59-3AC1-4203-8031-D203886CB5E7}" type="pres">
      <dgm:prSet presAssocID="{4463D1CE-EA15-4ABD-BB39-A580C567B632}" presName="sibTrans" presStyleCnt="0"/>
      <dgm:spPr/>
    </dgm:pt>
    <dgm:pt modelId="{F5275783-E8AC-4D20-BE11-4F71E32D3D57}" type="pres">
      <dgm:prSet presAssocID="{1A395D59-69DB-48C6-8977-0084F1319FE2}" presName="compNode" presStyleCnt="0"/>
      <dgm:spPr/>
    </dgm:pt>
    <dgm:pt modelId="{B408E7F4-C1EF-4D56-A50C-E27786A90B0E}" type="pres">
      <dgm:prSet presAssocID="{1A395D59-69DB-48C6-8977-0084F1319FE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28F24864-13D9-4297-A0CC-D23AC9654F1A}" type="pres">
      <dgm:prSet presAssocID="{1A395D59-69DB-48C6-8977-0084F1319FE2}" presName="iconSpace" presStyleCnt="0"/>
      <dgm:spPr/>
    </dgm:pt>
    <dgm:pt modelId="{1B352A40-3B50-4161-A52A-4B9FB2F056DA}" type="pres">
      <dgm:prSet presAssocID="{1A395D59-69DB-48C6-8977-0084F1319FE2}" presName="parTx" presStyleLbl="revTx" presStyleIdx="4" presStyleCnt="14">
        <dgm:presLayoutVars>
          <dgm:chMax val="0"/>
          <dgm:chPref val="0"/>
        </dgm:presLayoutVars>
      </dgm:prSet>
      <dgm:spPr/>
    </dgm:pt>
    <dgm:pt modelId="{F07980B5-7FEE-49BA-8B70-D4ABA8D173E3}" type="pres">
      <dgm:prSet presAssocID="{1A395D59-69DB-48C6-8977-0084F1319FE2}" presName="txSpace" presStyleCnt="0"/>
      <dgm:spPr/>
    </dgm:pt>
    <dgm:pt modelId="{6532AD8C-F23C-471B-9709-B4D77F589721}" type="pres">
      <dgm:prSet presAssocID="{1A395D59-69DB-48C6-8977-0084F1319FE2}" presName="desTx" presStyleLbl="revTx" presStyleIdx="5" presStyleCnt="14" custLinFactNeighborX="311" custLinFactNeighborY="-980">
        <dgm:presLayoutVars/>
      </dgm:prSet>
      <dgm:spPr/>
    </dgm:pt>
    <dgm:pt modelId="{DB27ADA0-FF24-497E-B782-FB4776D4E8EA}" type="pres">
      <dgm:prSet presAssocID="{73FA7F43-DF52-427C-A448-F4893305FE07}" presName="sibTrans" presStyleCnt="0"/>
      <dgm:spPr/>
    </dgm:pt>
    <dgm:pt modelId="{F947CA97-01F6-418E-8712-1D6248E00B55}" type="pres">
      <dgm:prSet presAssocID="{D41904BB-6EA1-4995-80C2-365BF327AA42}" presName="compNode" presStyleCnt="0"/>
      <dgm:spPr/>
    </dgm:pt>
    <dgm:pt modelId="{511F953D-7E2A-4AB9-81AE-702F20ACC19F}" type="pres">
      <dgm:prSet presAssocID="{D41904BB-6EA1-4995-80C2-365BF327AA42}" presName="iconRect" presStyleLbl="node1" presStyleIdx="3" presStyleCnt="7" custLinFactX="112959" custLinFactNeighborX="200000" custLinFactNeighborY="246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1A72BB26-8ABC-4063-9EA5-7553517A91CD}" type="pres">
      <dgm:prSet presAssocID="{D41904BB-6EA1-4995-80C2-365BF327AA42}" presName="iconSpace" presStyleCnt="0"/>
      <dgm:spPr/>
    </dgm:pt>
    <dgm:pt modelId="{377A6BF6-E888-463C-995D-2A78CD6B1FB6}" type="pres">
      <dgm:prSet presAssocID="{D41904BB-6EA1-4995-80C2-365BF327AA42}" presName="parTx" presStyleLbl="revTx" presStyleIdx="6" presStyleCnt="14" custLinFactX="12124" custLinFactNeighborX="100000" custLinFactNeighborY="-513">
        <dgm:presLayoutVars>
          <dgm:chMax val="0"/>
          <dgm:chPref val="0"/>
        </dgm:presLayoutVars>
      </dgm:prSet>
      <dgm:spPr/>
    </dgm:pt>
    <dgm:pt modelId="{6DDB0591-EFB2-4F3A-A073-5774BB8D940D}" type="pres">
      <dgm:prSet presAssocID="{D41904BB-6EA1-4995-80C2-365BF327AA42}" presName="txSpace" presStyleCnt="0"/>
      <dgm:spPr/>
    </dgm:pt>
    <dgm:pt modelId="{11FC85D0-7D2C-4575-A92F-7A1DA2C50139}" type="pres">
      <dgm:prSet presAssocID="{D41904BB-6EA1-4995-80C2-365BF327AA42}" presName="desTx" presStyleLbl="revTx" presStyleIdx="7" presStyleCnt="14">
        <dgm:presLayoutVars/>
      </dgm:prSet>
      <dgm:spPr/>
    </dgm:pt>
    <dgm:pt modelId="{0B339711-F72C-4ECB-AF70-47358901484C}" type="pres">
      <dgm:prSet presAssocID="{60314181-1CBC-43AB-9E40-4EE5174DA39D}" presName="sibTrans" presStyleCnt="0"/>
      <dgm:spPr/>
    </dgm:pt>
    <dgm:pt modelId="{49BCC3F8-6312-4508-995B-BA602C6BADAD}" type="pres">
      <dgm:prSet presAssocID="{6E40E07A-702B-4368-9F35-87C5105A385F}" presName="compNode" presStyleCnt="0"/>
      <dgm:spPr/>
    </dgm:pt>
    <dgm:pt modelId="{D33D33EE-FF35-4A21-BF44-0BDDFBB9E853}" type="pres">
      <dgm:prSet presAssocID="{6E40E07A-702B-4368-9F35-87C5105A385F}" presName="iconRect" presStyleLbl="node1" presStyleIdx="4" presStyleCnt="7" custLinFactX="-137324" custLinFactNeighborX="-200000" custLinFactNeighborY="492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ypewriter"/>
        </a:ext>
      </dgm:extLst>
    </dgm:pt>
    <dgm:pt modelId="{93051813-2AAF-4E65-8A03-70AD2F4817DE}" type="pres">
      <dgm:prSet presAssocID="{6E40E07A-702B-4368-9F35-87C5105A385F}" presName="iconSpace" presStyleCnt="0"/>
      <dgm:spPr/>
    </dgm:pt>
    <dgm:pt modelId="{CE073C17-F068-4484-8893-8F1D6D1957F9}" type="pres">
      <dgm:prSet presAssocID="{6E40E07A-702B-4368-9F35-87C5105A385F}" presName="parTx" presStyleLbl="revTx" presStyleIdx="8" presStyleCnt="14" custLinFactX="-18064" custLinFactNeighborX="-100000">
        <dgm:presLayoutVars>
          <dgm:chMax val="0"/>
          <dgm:chPref val="0"/>
        </dgm:presLayoutVars>
      </dgm:prSet>
      <dgm:spPr/>
    </dgm:pt>
    <dgm:pt modelId="{A63029FE-6431-4879-91D2-BC2D6F84584A}" type="pres">
      <dgm:prSet presAssocID="{6E40E07A-702B-4368-9F35-87C5105A385F}" presName="txSpace" presStyleCnt="0"/>
      <dgm:spPr/>
    </dgm:pt>
    <dgm:pt modelId="{013CA942-8361-4BE6-9371-801CDCABF2CF}" type="pres">
      <dgm:prSet presAssocID="{6E40E07A-702B-4368-9F35-87C5105A385F}" presName="desTx" presStyleLbl="revTx" presStyleIdx="9" presStyleCnt="14">
        <dgm:presLayoutVars/>
      </dgm:prSet>
      <dgm:spPr/>
    </dgm:pt>
    <dgm:pt modelId="{6181F89F-7CFA-4150-9842-219F377454E7}" type="pres">
      <dgm:prSet presAssocID="{69ECD492-0F1D-4AE1-9FC4-916758B69EBE}" presName="sibTrans" presStyleCnt="0"/>
      <dgm:spPr/>
    </dgm:pt>
    <dgm:pt modelId="{E5E74C33-C9F1-4537-9B19-235C3574787C}" type="pres">
      <dgm:prSet presAssocID="{99410FB0-87CC-4DBB-9EF4-46ACD5B85139}" presName="compNode" presStyleCnt="0"/>
      <dgm:spPr/>
    </dgm:pt>
    <dgm:pt modelId="{0713F3E4-B736-4B3D-B34E-47A4B470ACF8}" type="pres">
      <dgm:prSet presAssocID="{99410FB0-87CC-4DBB-9EF4-46ACD5B85139}"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eceiver"/>
        </a:ext>
      </dgm:extLst>
    </dgm:pt>
    <dgm:pt modelId="{3391686E-3911-436C-8E38-92BDC1D9D9AA}" type="pres">
      <dgm:prSet presAssocID="{99410FB0-87CC-4DBB-9EF4-46ACD5B85139}" presName="iconSpace" presStyleCnt="0"/>
      <dgm:spPr/>
    </dgm:pt>
    <dgm:pt modelId="{95E134D6-42AA-4780-ABBE-AFAA5368CFA6}" type="pres">
      <dgm:prSet presAssocID="{99410FB0-87CC-4DBB-9EF4-46ACD5B85139}" presName="parTx" presStyleLbl="revTx" presStyleIdx="10" presStyleCnt="14">
        <dgm:presLayoutVars>
          <dgm:chMax val="0"/>
          <dgm:chPref val="0"/>
        </dgm:presLayoutVars>
      </dgm:prSet>
      <dgm:spPr/>
    </dgm:pt>
    <dgm:pt modelId="{B920722A-391F-471E-AB33-10BB228A1B10}" type="pres">
      <dgm:prSet presAssocID="{99410FB0-87CC-4DBB-9EF4-46ACD5B85139}" presName="txSpace" presStyleCnt="0"/>
      <dgm:spPr/>
    </dgm:pt>
    <dgm:pt modelId="{29BB9635-A955-4650-9F37-D4C53A3B8CC2}" type="pres">
      <dgm:prSet presAssocID="{99410FB0-87CC-4DBB-9EF4-46ACD5B85139}" presName="desTx" presStyleLbl="revTx" presStyleIdx="11" presStyleCnt="14">
        <dgm:presLayoutVars/>
      </dgm:prSet>
      <dgm:spPr/>
    </dgm:pt>
    <dgm:pt modelId="{F4F6A8AE-A8B3-41E1-A957-571662C27F40}" type="pres">
      <dgm:prSet presAssocID="{A2589018-2D92-4ED6-890B-CA2B9D8D990C}" presName="sibTrans" presStyleCnt="0"/>
      <dgm:spPr/>
    </dgm:pt>
    <dgm:pt modelId="{E1A5149D-033E-4141-9E58-FB5EAF2226A2}" type="pres">
      <dgm:prSet presAssocID="{B3665B45-7649-4295-B5E7-675DF547ACD6}" presName="compNode" presStyleCnt="0"/>
      <dgm:spPr/>
    </dgm:pt>
    <dgm:pt modelId="{6919D638-4B26-4F5E-A12D-FD6D33469013}" type="pres">
      <dgm:prSet presAssocID="{B3665B45-7649-4295-B5E7-675DF547ACD6}"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Question mark"/>
        </a:ext>
      </dgm:extLst>
    </dgm:pt>
    <dgm:pt modelId="{D8B24661-8164-4163-AC4F-C341283D5E14}" type="pres">
      <dgm:prSet presAssocID="{B3665B45-7649-4295-B5E7-675DF547ACD6}" presName="iconSpace" presStyleCnt="0"/>
      <dgm:spPr/>
    </dgm:pt>
    <dgm:pt modelId="{B71B7A92-A117-41AE-9FFE-09B335705CFE}" type="pres">
      <dgm:prSet presAssocID="{B3665B45-7649-4295-B5E7-675DF547ACD6}" presName="parTx" presStyleLbl="revTx" presStyleIdx="12" presStyleCnt="14">
        <dgm:presLayoutVars>
          <dgm:chMax val="0"/>
          <dgm:chPref val="0"/>
        </dgm:presLayoutVars>
      </dgm:prSet>
      <dgm:spPr/>
    </dgm:pt>
    <dgm:pt modelId="{142D9266-0AED-4EBE-98C4-853F03F1B4D9}" type="pres">
      <dgm:prSet presAssocID="{B3665B45-7649-4295-B5E7-675DF547ACD6}" presName="txSpace" presStyleCnt="0"/>
      <dgm:spPr/>
    </dgm:pt>
    <dgm:pt modelId="{F8592D4E-B0DC-4B57-AA55-E38F41BDF8CA}" type="pres">
      <dgm:prSet presAssocID="{B3665B45-7649-4295-B5E7-675DF547ACD6}" presName="desTx" presStyleLbl="revTx" presStyleIdx="13" presStyleCnt="14">
        <dgm:presLayoutVars/>
      </dgm:prSet>
      <dgm:spPr/>
    </dgm:pt>
  </dgm:ptLst>
  <dgm:cxnLst>
    <dgm:cxn modelId="{BE3CEB00-27A0-4B60-812D-71FD6C1E456D}" srcId="{1A395D59-69DB-48C6-8977-0084F1319FE2}" destId="{A6FAA714-8BDD-4364-A347-12D1741A0258}" srcOrd="0" destOrd="0" parTransId="{2E9C46FC-F91B-49F1-9044-35DB61328A2A}" sibTransId="{4C69D3F4-94B1-49B1-953A-67B24E963235}"/>
    <dgm:cxn modelId="{3AFAFE0F-88F1-4FE8-BB83-D255174C8E7F}" srcId="{F55194A4-E136-4024-A877-4E001443F7BD}" destId="{679B40AF-3859-47AF-BBEA-487B9DBC600B}" srcOrd="1" destOrd="0" parTransId="{251B807C-06D0-46CB-B5CD-FAE86515C18F}" sibTransId="{4463D1CE-EA15-4ABD-BB39-A580C567B632}"/>
    <dgm:cxn modelId="{07A56214-6F7D-4F19-B2C9-DE720CE1B19E}" srcId="{F55194A4-E136-4024-A877-4E001443F7BD}" destId="{6E40E07A-702B-4368-9F35-87C5105A385F}" srcOrd="4" destOrd="0" parTransId="{277E1598-FCF3-4C8D-A6CE-A78498BBCAFE}" sibTransId="{69ECD492-0F1D-4AE1-9FC4-916758B69EBE}"/>
    <dgm:cxn modelId="{AFA0D730-5337-41A4-AAD0-A158A0865705}" type="presOf" srcId="{D7C8CB8C-9FD9-4976-995A-4F46AB8EC790}" destId="{6532AD8C-F23C-471B-9709-B4D77F589721}" srcOrd="0" destOrd="1" presId="urn:microsoft.com/office/officeart/2018/5/layout/CenteredIconLabelDescriptionList"/>
    <dgm:cxn modelId="{FD1AFD30-F86C-4D26-8C4A-64DF87AA4CB6}" type="presOf" srcId="{99410FB0-87CC-4DBB-9EF4-46ACD5B85139}" destId="{95E134D6-42AA-4780-ABBE-AFAA5368CFA6}" srcOrd="0" destOrd="0" presId="urn:microsoft.com/office/officeart/2018/5/layout/CenteredIconLabelDescriptionList"/>
    <dgm:cxn modelId="{4E5C2B5C-DE29-4F0E-992F-1B7B3CDBC7F1}" type="presOf" srcId="{D78857E6-766E-43BF-9BF4-9BEC7F310AC4}" destId="{110A2CEF-3AEA-4AD7-8FD5-A52AFBEFBED5}" srcOrd="0" destOrd="0" presId="urn:microsoft.com/office/officeart/2018/5/layout/CenteredIconLabelDescriptionList"/>
    <dgm:cxn modelId="{6059125D-82FB-4CC2-914B-6A6DB5225E6A}" srcId="{1A395D59-69DB-48C6-8977-0084F1319FE2}" destId="{D7C8CB8C-9FD9-4976-995A-4F46AB8EC790}" srcOrd="1" destOrd="0" parTransId="{26579A9E-9D3C-46D8-9670-57D5EE8D92D9}" sibTransId="{5C58C3CA-D165-49A5-B2E0-3F5ED958A5B7}"/>
    <dgm:cxn modelId="{F48D6A69-8381-4669-83E2-51865077A563}" srcId="{F55194A4-E136-4024-A877-4E001443F7BD}" destId="{1A395D59-69DB-48C6-8977-0084F1319FE2}" srcOrd="2" destOrd="0" parTransId="{B9871F6C-DD0F-4F5D-998A-19C7746646FD}" sibTransId="{73FA7F43-DF52-427C-A448-F4893305FE07}"/>
    <dgm:cxn modelId="{E819A650-CB48-411B-A680-7D5902F3A1DE}" srcId="{1A395D59-69DB-48C6-8977-0084F1319FE2}" destId="{07A537C7-72E8-442C-9901-CCCEF9375B84}" srcOrd="2" destOrd="0" parTransId="{79611AC2-BA1E-4BE4-995E-B7CCB1AC7337}" sibTransId="{60F37F25-765E-40B4-8750-7A39F478E707}"/>
    <dgm:cxn modelId="{CFA06A72-41FA-454A-93D8-CF497A2EA6C4}" srcId="{F55194A4-E136-4024-A877-4E001443F7BD}" destId="{99410FB0-87CC-4DBB-9EF4-46ACD5B85139}" srcOrd="5" destOrd="0" parTransId="{BCC3896E-0CAE-480A-8564-3E0CE2250D78}" sibTransId="{A2589018-2D92-4ED6-890B-CA2B9D8D990C}"/>
    <dgm:cxn modelId="{DCF6C77B-31F5-4D16-9C26-C8A8E229D943}" type="presOf" srcId="{679B40AF-3859-47AF-BBEA-487B9DBC600B}" destId="{CEEB1BF2-BBBD-4F47-B191-3DAA5D66E15F}" srcOrd="0" destOrd="0" presId="urn:microsoft.com/office/officeart/2018/5/layout/CenteredIconLabelDescriptionList"/>
    <dgm:cxn modelId="{C28E8281-AA7F-4FD5-ABEA-9DFD49ADE899}" type="presOf" srcId="{B3665B45-7649-4295-B5E7-675DF547ACD6}" destId="{B71B7A92-A117-41AE-9FFE-09B335705CFE}" srcOrd="0" destOrd="0" presId="urn:microsoft.com/office/officeart/2018/5/layout/CenteredIconLabelDescriptionList"/>
    <dgm:cxn modelId="{2CFF0782-95BF-4816-B577-F3356F9F0023}" srcId="{F55194A4-E136-4024-A877-4E001443F7BD}" destId="{B3665B45-7649-4295-B5E7-675DF547ACD6}" srcOrd="6" destOrd="0" parTransId="{9DA1D58F-C47F-43D1-A16D-E996AF8556F7}" sibTransId="{C3F1F221-3460-461D-A252-4A3BBD3FF83C}"/>
    <dgm:cxn modelId="{41858582-649C-473E-83BC-5F05739AFF7A}" type="presOf" srcId="{D41904BB-6EA1-4995-80C2-365BF327AA42}" destId="{377A6BF6-E888-463C-995D-2A78CD6B1FB6}" srcOrd="0" destOrd="0" presId="urn:microsoft.com/office/officeart/2018/5/layout/CenteredIconLabelDescriptionList"/>
    <dgm:cxn modelId="{EC43128F-5D1B-4178-9CBE-65FC3645A722}" type="presOf" srcId="{F55194A4-E136-4024-A877-4E001443F7BD}" destId="{200B6EEA-6937-4192-AF08-31F54D7AE810}" srcOrd="0" destOrd="0" presId="urn:microsoft.com/office/officeart/2018/5/layout/CenteredIconLabelDescriptionList"/>
    <dgm:cxn modelId="{29C8AA93-DC8E-4E14-9043-F79024907ACB}" type="presOf" srcId="{A6FAA714-8BDD-4364-A347-12D1741A0258}" destId="{6532AD8C-F23C-471B-9709-B4D77F589721}" srcOrd="0" destOrd="0" presId="urn:microsoft.com/office/officeart/2018/5/layout/CenteredIconLabelDescriptionList"/>
    <dgm:cxn modelId="{2E0F969A-355F-4614-9A3B-22E98CC5C6F1}" srcId="{F55194A4-E136-4024-A877-4E001443F7BD}" destId="{D78857E6-766E-43BF-9BF4-9BEC7F310AC4}" srcOrd="0" destOrd="0" parTransId="{2CD8A70D-CB00-4CD0-B130-FCCB0D244AE7}" sibTransId="{5E5D31C9-CFA8-4002-91FE-F5BD2F393A66}"/>
    <dgm:cxn modelId="{418FCCDE-2E2F-4D68-A9BA-BFC9E3C08D5D}" type="presOf" srcId="{1A395D59-69DB-48C6-8977-0084F1319FE2}" destId="{1B352A40-3B50-4161-A52A-4B9FB2F056DA}" srcOrd="0" destOrd="0" presId="urn:microsoft.com/office/officeart/2018/5/layout/CenteredIconLabelDescriptionList"/>
    <dgm:cxn modelId="{3B34CBE0-89AB-46EE-9CF8-19B1B8FCD6E4}" type="presOf" srcId="{6E40E07A-702B-4368-9F35-87C5105A385F}" destId="{CE073C17-F068-4484-8893-8F1D6D1957F9}" srcOrd="0" destOrd="0" presId="urn:microsoft.com/office/officeart/2018/5/layout/CenteredIconLabelDescriptionList"/>
    <dgm:cxn modelId="{65B44BE1-793B-4C2B-8B0C-74A15CCB1CC0}" srcId="{F55194A4-E136-4024-A877-4E001443F7BD}" destId="{D41904BB-6EA1-4995-80C2-365BF327AA42}" srcOrd="3" destOrd="0" parTransId="{240FF308-E24E-4A52-993A-540ECC0AB2D0}" sibTransId="{60314181-1CBC-43AB-9E40-4EE5174DA39D}"/>
    <dgm:cxn modelId="{C0149DFA-1787-4EBA-BF5C-7A857C59D211}" type="presOf" srcId="{07A537C7-72E8-442C-9901-CCCEF9375B84}" destId="{6532AD8C-F23C-471B-9709-B4D77F589721}" srcOrd="0" destOrd="2" presId="urn:microsoft.com/office/officeart/2018/5/layout/CenteredIconLabelDescriptionList"/>
    <dgm:cxn modelId="{CD23ADFB-B4F8-4421-9B23-A777C27D8C8B}" type="presParOf" srcId="{200B6EEA-6937-4192-AF08-31F54D7AE810}" destId="{CB5F5F16-5B91-488B-8564-44929B43885B}" srcOrd="0" destOrd="0" presId="urn:microsoft.com/office/officeart/2018/5/layout/CenteredIconLabelDescriptionList"/>
    <dgm:cxn modelId="{AC6D19BE-2DEA-4831-A978-7C5094BD92AD}" type="presParOf" srcId="{CB5F5F16-5B91-488B-8564-44929B43885B}" destId="{15B204B1-B3DA-4128-A9C4-3D82A1E9C7F3}" srcOrd="0" destOrd="0" presId="urn:microsoft.com/office/officeart/2018/5/layout/CenteredIconLabelDescriptionList"/>
    <dgm:cxn modelId="{FF8E6E10-49D2-4D37-8A79-C74FE4A31ECB}" type="presParOf" srcId="{CB5F5F16-5B91-488B-8564-44929B43885B}" destId="{9552991E-50C1-484E-815E-035B6C195FBB}" srcOrd="1" destOrd="0" presId="urn:microsoft.com/office/officeart/2018/5/layout/CenteredIconLabelDescriptionList"/>
    <dgm:cxn modelId="{E474DC41-66F1-493B-835E-02153DBB8AF2}" type="presParOf" srcId="{CB5F5F16-5B91-488B-8564-44929B43885B}" destId="{110A2CEF-3AEA-4AD7-8FD5-A52AFBEFBED5}" srcOrd="2" destOrd="0" presId="urn:microsoft.com/office/officeart/2018/5/layout/CenteredIconLabelDescriptionList"/>
    <dgm:cxn modelId="{CE88D87E-52AD-4A30-9A59-FF2C41B03977}" type="presParOf" srcId="{CB5F5F16-5B91-488B-8564-44929B43885B}" destId="{8037FFAA-4F9A-40C9-9FBE-E70BCD17D0FE}" srcOrd="3" destOrd="0" presId="urn:microsoft.com/office/officeart/2018/5/layout/CenteredIconLabelDescriptionList"/>
    <dgm:cxn modelId="{1FB20433-8D37-4A16-9CA9-ED7E0FC935D5}" type="presParOf" srcId="{CB5F5F16-5B91-488B-8564-44929B43885B}" destId="{0488D107-8D12-4434-90ED-77C99D5B64F2}" srcOrd="4" destOrd="0" presId="urn:microsoft.com/office/officeart/2018/5/layout/CenteredIconLabelDescriptionList"/>
    <dgm:cxn modelId="{D85816BA-AC40-40F6-AFCE-A72AAD68C77F}" type="presParOf" srcId="{200B6EEA-6937-4192-AF08-31F54D7AE810}" destId="{DA22F782-B538-48D3-9E27-F4C376834232}" srcOrd="1" destOrd="0" presId="urn:microsoft.com/office/officeart/2018/5/layout/CenteredIconLabelDescriptionList"/>
    <dgm:cxn modelId="{318D0B53-4073-4162-98BC-42B0A1F8721E}" type="presParOf" srcId="{200B6EEA-6937-4192-AF08-31F54D7AE810}" destId="{62335B28-9390-481A-B8D8-A3A4C631CA7C}" srcOrd="2" destOrd="0" presId="urn:microsoft.com/office/officeart/2018/5/layout/CenteredIconLabelDescriptionList"/>
    <dgm:cxn modelId="{77EADDE8-9155-4214-8666-67E21FB9F594}" type="presParOf" srcId="{62335B28-9390-481A-B8D8-A3A4C631CA7C}" destId="{8D7EAFDF-626E-4C39-AE90-3FB773FF60DA}" srcOrd="0" destOrd="0" presId="urn:microsoft.com/office/officeart/2018/5/layout/CenteredIconLabelDescriptionList"/>
    <dgm:cxn modelId="{5BC8E4D4-C74B-41B1-A9BC-23A110E595BA}" type="presParOf" srcId="{62335B28-9390-481A-B8D8-A3A4C631CA7C}" destId="{6DE80CFD-E10C-460C-8BC9-51C0B2B48912}" srcOrd="1" destOrd="0" presId="urn:microsoft.com/office/officeart/2018/5/layout/CenteredIconLabelDescriptionList"/>
    <dgm:cxn modelId="{E69C7E8D-4221-4EA8-A7DD-D4D1A31A2181}" type="presParOf" srcId="{62335B28-9390-481A-B8D8-A3A4C631CA7C}" destId="{CEEB1BF2-BBBD-4F47-B191-3DAA5D66E15F}" srcOrd="2" destOrd="0" presId="urn:microsoft.com/office/officeart/2018/5/layout/CenteredIconLabelDescriptionList"/>
    <dgm:cxn modelId="{AB9F237F-0991-4730-BDD4-2552E2885D73}" type="presParOf" srcId="{62335B28-9390-481A-B8D8-A3A4C631CA7C}" destId="{DFB0B8FD-F904-480D-A50D-B9692A7FBDAC}" srcOrd="3" destOrd="0" presId="urn:microsoft.com/office/officeart/2018/5/layout/CenteredIconLabelDescriptionList"/>
    <dgm:cxn modelId="{0E399EDD-CCAF-4164-87B8-FD2FBFA0931E}" type="presParOf" srcId="{62335B28-9390-481A-B8D8-A3A4C631CA7C}" destId="{704FA553-6E76-4D21-96E4-EB5FC3309265}" srcOrd="4" destOrd="0" presId="urn:microsoft.com/office/officeart/2018/5/layout/CenteredIconLabelDescriptionList"/>
    <dgm:cxn modelId="{776E6E23-3F9F-433B-9E90-39DF889F222C}" type="presParOf" srcId="{200B6EEA-6937-4192-AF08-31F54D7AE810}" destId="{E401BE59-3AC1-4203-8031-D203886CB5E7}" srcOrd="3" destOrd="0" presId="urn:microsoft.com/office/officeart/2018/5/layout/CenteredIconLabelDescriptionList"/>
    <dgm:cxn modelId="{CDD90893-CC6A-427C-92DE-DD903ED25312}" type="presParOf" srcId="{200B6EEA-6937-4192-AF08-31F54D7AE810}" destId="{F5275783-E8AC-4D20-BE11-4F71E32D3D57}" srcOrd="4" destOrd="0" presId="urn:microsoft.com/office/officeart/2018/5/layout/CenteredIconLabelDescriptionList"/>
    <dgm:cxn modelId="{1893AF04-6541-4ACD-8600-F258B979B41A}" type="presParOf" srcId="{F5275783-E8AC-4D20-BE11-4F71E32D3D57}" destId="{B408E7F4-C1EF-4D56-A50C-E27786A90B0E}" srcOrd="0" destOrd="0" presId="urn:microsoft.com/office/officeart/2018/5/layout/CenteredIconLabelDescriptionList"/>
    <dgm:cxn modelId="{1699AA76-325F-4537-A10D-16F69EA32943}" type="presParOf" srcId="{F5275783-E8AC-4D20-BE11-4F71E32D3D57}" destId="{28F24864-13D9-4297-A0CC-D23AC9654F1A}" srcOrd="1" destOrd="0" presId="urn:microsoft.com/office/officeart/2018/5/layout/CenteredIconLabelDescriptionList"/>
    <dgm:cxn modelId="{E2F80D81-CAA2-44C2-A1DF-55BB8A55733C}" type="presParOf" srcId="{F5275783-E8AC-4D20-BE11-4F71E32D3D57}" destId="{1B352A40-3B50-4161-A52A-4B9FB2F056DA}" srcOrd="2" destOrd="0" presId="urn:microsoft.com/office/officeart/2018/5/layout/CenteredIconLabelDescriptionList"/>
    <dgm:cxn modelId="{6AC787A1-A745-4DDC-A4FA-851EACBD7145}" type="presParOf" srcId="{F5275783-E8AC-4D20-BE11-4F71E32D3D57}" destId="{F07980B5-7FEE-49BA-8B70-D4ABA8D173E3}" srcOrd="3" destOrd="0" presId="urn:microsoft.com/office/officeart/2018/5/layout/CenteredIconLabelDescriptionList"/>
    <dgm:cxn modelId="{6A1FC5A4-5E18-4AF8-9C64-5B1C25B221F6}" type="presParOf" srcId="{F5275783-E8AC-4D20-BE11-4F71E32D3D57}" destId="{6532AD8C-F23C-471B-9709-B4D77F589721}" srcOrd="4" destOrd="0" presId="urn:microsoft.com/office/officeart/2018/5/layout/CenteredIconLabelDescriptionList"/>
    <dgm:cxn modelId="{DC6D6B25-9FA6-4527-AA42-BCDE5B793AF5}" type="presParOf" srcId="{200B6EEA-6937-4192-AF08-31F54D7AE810}" destId="{DB27ADA0-FF24-497E-B782-FB4776D4E8EA}" srcOrd="5" destOrd="0" presId="urn:microsoft.com/office/officeart/2018/5/layout/CenteredIconLabelDescriptionList"/>
    <dgm:cxn modelId="{3C866722-3DA8-443F-929D-9E4EBB19EACC}" type="presParOf" srcId="{200B6EEA-6937-4192-AF08-31F54D7AE810}" destId="{F947CA97-01F6-418E-8712-1D6248E00B55}" srcOrd="6" destOrd="0" presId="urn:microsoft.com/office/officeart/2018/5/layout/CenteredIconLabelDescriptionList"/>
    <dgm:cxn modelId="{BE89E4C5-9890-43EC-AE66-5C495B2A63E2}" type="presParOf" srcId="{F947CA97-01F6-418E-8712-1D6248E00B55}" destId="{511F953D-7E2A-4AB9-81AE-702F20ACC19F}" srcOrd="0" destOrd="0" presId="urn:microsoft.com/office/officeart/2018/5/layout/CenteredIconLabelDescriptionList"/>
    <dgm:cxn modelId="{7D21EA1A-78FD-45DB-B509-F4D61AD247E9}" type="presParOf" srcId="{F947CA97-01F6-418E-8712-1D6248E00B55}" destId="{1A72BB26-8ABC-4063-9EA5-7553517A91CD}" srcOrd="1" destOrd="0" presId="urn:microsoft.com/office/officeart/2018/5/layout/CenteredIconLabelDescriptionList"/>
    <dgm:cxn modelId="{0F1711B0-35C9-4C5C-A5BD-EC575514CE1A}" type="presParOf" srcId="{F947CA97-01F6-418E-8712-1D6248E00B55}" destId="{377A6BF6-E888-463C-995D-2A78CD6B1FB6}" srcOrd="2" destOrd="0" presId="urn:microsoft.com/office/officeart/2018/5/layout/CenteredIconLabelDescriptionList"/>
    <dgm:cxn modelId="{85C763A4-7BFB-4586-9223-AF07A8DBF4C8}" type="presParOf" srcId="{F947CA97-01F6-418E-8712-1D6248E00B55}" destId="{6DDB0591-EFB2-4F3A-A073-5774BB8D940D}" srcOrd="3" destOrd="0" presId="urn:microsoft.com/office/officeart/2018/5/layout/CenteredIconLabelDescriptionList"/>
    <dgm:cxn modelId="{1A34CE3B-016B-41C8-895D-24BB4E05CFB0}" type="presParOf" srcId="{F947CA97-01F6-418E-8712-1D6248E00B55}" destId="{11FC85D0-7D2C-4575-A92F-7A1DA2C50139}" srcOrd="4" destOrd="0" presId="urn:microsoft.com/office/officeart/2018/5/layout/CenteredIconLabelDescriptionList"/>
    <dgm:cxn modelId="{DCAE9A2D-E8A0-4B56-BD43-67D5B4380C2A}" type="presParOf" srcId="{200B6EEA-6937-4192-AF08-31F54D7AE810}" destId="{0B339711-F72C-4ECB-AF70-47358901484C}" srcOrd="7" destOrd="0" presId="urn:microsoft.com/office/officeart/2018/5/layout/CenteredIconLabelDescriptionList"/>
    <dgm:cxn modelId="{2E3D1A65-6DAB-4864-B196-656CE4093474}" type="presParOf" srcId="{200B6EEA-6937-4192-AF08-31F54D7AE810}" destId="{49BCC3F8-6312-4508-995B-BA602C6BADAD}" srcOrd="8" destOrd="0" presId="urn:microsoft.com/office/officeart/2018/5/layout/CenteredIconLabelDescriptionList"/>
    <dgm:cxn modelId="{2024268F-CCF9-44F8-BDD2-F331228C7A56}" type="presParOf" srcId="{49BCC3F8-6312-4508-995B-BA602C6BADAD}" destId="{D33D33EE-FF35-4A21-BF44-0BDDFBB9E853}" srcOrd="0" destOrd="0" presId="urn:microsoft.com/office/officeart/2018/5/layout/CenteredIconLabelDescriptionList"/>
    <dgm:cxn modelId="{C679C0BE-CFD6-4C17-8A8C-9270D7FC516A}" type="presParOf" srcId="{49BCC3F8-6312-4508-995B-BA602C6BADAD}" destId="{93051813-2AAF-4E65-8A03-70AD2F4817DE}" srcOrd="1" destOrd="0" presId="urn:microsoft.com/office/officeart/2018/5/layout/CenteredIconLabelDescriptionList"/>
    <dgm:cxn modelId="{637923B4-7ABE-4F68-90A3-67835CE4D659}" type="presParOf" srcId="{49BCC3F8-6312-4508-995B-BA602C6BADAD}" destId="{CE073C17-F068-4484-8893-8F1D6D1957F9}" srcOrd="2" destOrd="0" presId="urn:microsoft.com/office/officeart/2018/5/layout/CenteredIconLabelDescriptionList"/>
    <dgm:cxn modelId="{7F11375A-8418-4B7D-9C21-34195CABF02E}" type="presParOf" srcId="{49BCC3F8-6312-4508-995B-BA602C6BADAD}" destId="{A63029FE-6431-4879-91D2-BC2D6F84584A}" srcOrd="3" destOrd="0" presId="urn:microsoft.com/office/officeart/2018/5/layout/CenteredIconLabelDescriptionList"/>
    <dgm:cxn modelId="{1C2AC088-063C-48D9-A10A-BC22EFC955E9}" type="presParOf" srcId="{49BCC3F8-6312-4508-995B-BA602C6BADAD}" destId="{013CA942-8361-4BE6-9371-801CDCABF2CF}" srcOrd="4" destOrd="0" presId="urn:microsoft.com/office/officeart/2018/5/layout/CenteredIconLabelDescriptionList"/>
    <dgm:cxn modelId="{5356FA81-5DBC-4DAF-B9DC-F793782D2A91}" type="presParOf" srcId="{200B6EEA-6937-4192-AF08-31F54D7AE810}" destId="{6181F89F-7CFA-4150-9842-219F377454E7}" srcOrd="9" destOrd="0" presId="urn:microsoft.com/office/officeart/2018/5/layout/CenteredIconLabelDescriptionList"/>
    <dgm:cxn modelId="{FA81A477-2D97-475E-A416-611F28E8B80F}" type="presParOf" srcId="{200B6EEA-6937-4192-AF08-31F54D7AE810}" destId="{E5E74C33-C9F1-4537-9B19-235C3574787C}" srcOrd="10" destOrd="0" presId="urn:microsoft.com/office/officeart/2018/5/layout/CenteredIconLabelDescriptionList"/>
    <dgm:cxn modelId="{96A8EB72-C649-4518-9302-2B2609614F82}" type="presParOf" srcId="{E5E74C33-C9F1-4537-9B19-235C3574787C}" destId="{0713F3E4-B736-4B3D-B34E-47A4B470ACF8}" srcOrd="0" destOrd="0" presId="urn:microsoft.com/office/officeart/2018/5/layout/CenteredIconLabelDescriptionList"/>
    <dgm:cxn modelId="{4876839E-E750-4EAD-BEEB-D927181CB8E6}" type="presParOf" srcId="{E5E74C33-C9F1-4537-9B19-235C3574787C}" destId="{3391686E-3911-436C-8E38-92BDC1D9D9AA}" srcOrd="1" destOrd="0" presId="urn:microsoft.com/office/officeart/2018/5/layout/CenteredIconLabelDescriptionList"/>
    <dgm:cxn modelId="{3752893C-ADEF-40CD-BBF7-40B28D18B905}" type="presParOf" srcId="{E5E74C33-C9F1-4537-9B19-235C3574787C}" destId="{95E134D6-42AA-4780-ABBE-AFAA5368CFA6}" srcOrd="2" destOrd="0" presId="urn:microsoft.com/office/officeart/2018/5/layout/CenteredIconLabelDescriptionList"/>
    <dgm:cxn modelId="{F23D67A5-B3C9-419C-973F-569973A74073}" type="presParOf" srcId="{E5E74C33-C9F1-4537-9B19-235C3574787C}" destId="{B920722A-391F-471E-AB33-10BB228A1B10}" srcOrd="3" destOrd="0" presId="urn:microsoft.com/office/officeart/2018/5/layout/CenteredIconLabelDescriptionList"/>
    <dgm:cxn modelId="{40E6707A-9735-4591-BDB6-9694B3FB97BD}" type="presParOf" srcId="{E5E74C33-C9F1-4537-9B19-235C3574787C}" destId="{29BB9635-A955-4650-9F37-D4C53A3B8CC2}" srcOrd="4" destOrd="0" presId="urn:microsoft.com/office/officeart/2018/5/layout/CenteredIconLabelDescriptionList"/>
    <dgm:cxn modelId="{6418B686-3E25-47CA-A751-328D5AB2430C}" type="presParOf" srcId="{200B6EEA-6937-4192-AF08-31F54D7AE810}" destId="{F4F6A8AE-A8B3-41E1-A957-571662C27F40}" srcOrd="11" destOrd="0" presId="urn:microsoft.com/office/officeart/2018/5/layout/CenteredIconLabelDescriptionList"/>
    <dgm:cxn modelId="{31FA5A01-158F-4892-AE6A-7D94C219A1B2}" type="presParOf" srcId="{200B6EEA-6937-4192-AF08-31F54D7AE810}" destId="{E1A5149D-033E-4141-9E58-FB5EAF2226A2}" srcOrd="12" destOrd="0" presId="urn:microsoft.com/office/officeart/2018/5/layout/CenteredIconLabelDescriptionList"/>
    <dgm:cxn modelId="{51EBBD68-C522-491B-9EA4-A50C10DF15B7}" type="presParOf" srcId="{E1A5149D-033E-4141-9E58-FB5EAF2226A2}" destId="{6919D638-4B26-4F5E-A12D-FD6D33469013}" srcOrd="0" destOrd="0" presId="urn:microsoft.com/office/officeart/2018/5/layout/CenteredIconLabelDescriptionList"/>
    <dgm:cxn modelId="{8BA500C7-BE60-423F-AAE3-C48C3EC2B3B5}" type="presParOf" srcId="{E1A5149D-033E-4141-9E58-FB5EAF2226A2}" destId="{D8B24661-8164-4163-AC4F-C341283D5E14}" srcOrd="1" destOrd="0" presId="urn:microsoft.com/office/officeart/2018/5/layout/CenteredIconLabelDescriptionList"/>
    <dgm:cxn modelId="{71EBBB47-DC74-40E3-A283-F08C5BAB534E}" type="presParOf" srcId="{E1A5149D-033E-4141-9E58-FB5EAF2226A2}" destId="{B71B7A92-A117-41AE-9FFE-09B335705CFE}" srcOrd="2" destOrd="0" presId="urn:microsoft.com/office/officeart/2018/5/layout/CenteredIconLabelDescriptionList"/>
    <dgm:cxn modelId="{7D9143E3-CD82-4694-AA07-4842592B0C12}" type="presParOf" srcId="{E1A5149D-033E-4141-9E58-FB5EAF2226A2}" destId="{142D9266-0AED-4EBE-98C4-853F03F1B4D9}" srcOrd="3" destOrd="0" presId="urn:microsoft.com/office/officeart/2018/5/layout/CenteredIconLabelDescriptionList"/>
    <dgm:cxn modelId="{A4E1FFA6-4D9B-48C2-BA51-9163B701E6FE}" type="presParOf" srcId="{E1A5149D-033E-4141-9E58-FB5EAF2226A2}" destId="{F8592D4E-B0DC-4B57-AA55-E38F41BDF8CA}"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B9ABCF-EE75-449E-8877-ADE82362E7CF}" type="doc">
      <dgm:prSet loTypeId="urn:microsoft.com/office/officeart/2005/8/layout/vList2" loCatId="list" qsTypeId="urn:microsoft.com/office/officeart/2005/8/quickstyle/simple5" qsCatId="simple" csTypeId="urn:microsoft.com/office/officeart/2005/8/colors/accent1_1" csCatId="accent1" phldr="1"/>
      <dgm:spPr/>
      <dgm:t>
        <a:bodyPr/>
        <a:lstStyle/>
        <a:p>
          <a:endParaRPr lang="en-US"/>
        </a:p>
      </dgm:t>
    </dgm:pt>
    <dgm:pt modelId="{614C37E4-D1CB-4380-A2E9-DEF86470EA48}">
      <dgm:prSet custT="1"/>
      <dgm:spPr>
        <a:ln w="38100">
          <a:solidFill>
            <a:schemeClr val="accent4"/>
          </a:solidFill>
        </a:ln>
      </dgm:spPr>
      <dgm:t>
        <a:bodyPr/>
        <a:lstStyle/>
        <a:p>
          <a:pPr algn="ctr"/>
          <a:endParaRPr lang="en-US" sz="2500" b="1" i="1" u="sng" dirty="0"/>
        </a:p>
        <a:p>
          <a:pPr algn="ctr"/>
          <a:r>
            <a:rPr lang="en-US" sz="2500" b="1" i="1" u="sng" dirty="0"/>
            <a:t>DO NOT</a:t>
          </a:r>
          <a:r>
            <a:rPr lang="en-US" sz="2500" b="0" i="0" u="none" dirty="0"/>
            <a:t> </a:t>
          </a:r>
          <a:r>
            <a:rPr lang="en-US" sz="2200" b="0" dirty="0"/>
            <a:t>forget to file your </a:t>
          </a:r>
        </a:p>
        <a:p>
          <a:pPr algn="ctr"/>
          <a:r>
            <a:rPr lang="en-US" sz="2200" b="0" dirty="0"/>
            <a:t>Declaration of Intention &amp; Statement of Qualifications Forms</a:t>
          </a:r>
        </a:p>
        <a:p>
          <a:pPr algn="ctr"/>
          <a:r>
            <a:rPr lang="en-US" sz="2500" b="0" dirty="0">
              <a:solidFill>
                <a:schemeClr val="tx1"/>
              </a:solidFill>
            </a:rPr>
            <a:t>Between October 30 – November 8, 2023</a:t>
          </a:r>
          <a:br>
            <a:rPr lang="en-US" sz="2500" b="0" dirty="0">
              <a:solidFill>
                <a:schemeClr val="tx1"/>
              </a:solidFill>
            </a:rPr>
          </a:br>
          <a:r>
            <a:rPr lang="en-US" sz="2000" b="1" i="1" dirty="0">
              <a:solidFill>
                <a:schemeClr val="accent2"/>
              </a:solidFill>
            </a:rPr>
            <a:t>(must be filed five days preceding Nomination Period)</a:t>
          </a:r>
        </a:p>
        <a:p>
          <a:pPr algn="ctr"/>
          <a:endParaRPr lang="en-US" sz="2000" b="1" i="1" dirty="0">
            <a:solidFill>
              <a:schemeClr val="accent2"/>
            </a:solidFill>
          </a:endParaRPr>
        </a:p>
      </dgm:t>
    </dgm:pt>
    <dgm:pt modelId="{5976E4C4-DA36-4DCD-A9D9-627963EA882E}" type="parTrans" cxnId="{0A42095B-BE26-40DB-BA7C-EAFC0DE6BE7A}">
      <dgm:prSet/>
      <dgm:spPr/>
      <dgm:t>
        <a:bodyPr/>
        <a:lstStyle/>
        <a:p>
          <a:endParaRPr lang="en-US"/>
        </a:p>
      </dgm:t>
    </dgm:pt>
    <dgm:pt modelId="{D994BADE-F648-4573-A968-2CAE2F06C2D1}" type="sibTrans" cxnId="{0A42095B-BE26-40DB-BA7C-EAFC0DE6BE7A}">
      <dgm:prSet/>
      <dgm:spPr/>
      <dgm:t>
        <a:bodyPr/>
        <a:lstStyle/>
        <a:p>
          <a:endParaRPr lang="en-US"/>
        </a:p>
      </dgm:t>
    </dgm:pt>
    <dgm:pt modelId="{7444CA83-6981-4DAD-A994-E70C9D80966A}">
      <dgm:prSet/>
      <dgm:spPr/>
      <dgm:t>
        <a:bodyPr anchor="b"/>
        <a:lstStyle/>
        <a:p>
          <a:endParaRPr lang="en-US" sz="2800"/>
        </a:p>
      </dgm:t>
    </dgm:pt>
    <dgm:pt modelId="{D85042D7-56C0-46EC-AD9D-B2FA864D7483}" type="parTrans" cxnId="{1F83493A-0A34-4035-A518-EEBBAE32FF39}">
      <dgm:prSet/>
      <dgm:spPr/>
      <dgm:t>
        <a:bodyPr/>
        <a:lstStyle/>
        <a:p>
          <a:endParaRPr lang="en-US"/>
        </a:p>
      </dgm:t>
    </dgm:pt>
    <dgm:pt modelId="{1130F7FB-1128-46FF-9BC4-BFFF4D8981D1}" type="sibTrans" cxnId="{1F83493A-0A34-4035-A518-EEBBAE32FF39}">
      <dgm:prSet/>
      <dgm:spPr/>
      <dgm:t>
        <a:bodyPr/>
        <a:lstStyle/>
        <a:p>
          <a:endParaRPr lang="en-US"/>
        </a:p>
      </dgm:t>
    </dgm:pt>
    <dgm:pt modelId="{4FE37EC5-A008-44F2-A10E-CC939597D03D}">
      <dgm:prSet custT="1"/>
      <dgm:spPr/>
      <dgm:t>
        <a:bodyPr anchor="b"/>
        <a:lstStyle/>
        <a:p>
          <a:pPr>
            <a:buNone/>
          </a:pPr>
          <a:endParaRPr lang="en-US" sz="2400"/>
        </a:p>
      </dgm:t>
    </dgm:pt>
    <dgm:pt modelId="{4A692B71-7275-4BDF-811D-3ACE1425BC07}" type="parTrans" cxnId="{22477C9F-A46B-4074-953A-CC42B4B3FC84}">
      <dgm:prSet/>
      <dgm:spPr/>
      <dgm:t>
        <a:bodyPr/>
        <a:lstStyle/>
        <a:p>
          <a:endParaRPr lang="en-US"/>
        </a:p>
      </dgm:t>
    </dgm:pt>
    <dgm:pt modelId="{6A4AC1A7-042D-47FD-BF41-4B5E921D7EFA}" type="sibTrans" cxnId="{22477C9F-A46B-4074-953A-CC42B4B3FC84}">
      <dgm:prSet/>
      <dgm:spPr/>
      <dgm:t>
        <a:bodyPr/>
        <a:lstStyle/>
        <a:p>
          <a:endParaRPr lang="en-US"/>
        </a:p>
      </dgm:t>
    </dgm:pt>
    <dgm:pt modelId="{88F232A2-447E-4ED3-8B00-9B66CC235205}">
      <dgm:prSet custT="1"/>
      <dgm:spPr>
        <a:ln w="38100">
          <a:solidFill>
            <a:schemeClr val="accent4"/>
          </a:solidFill>
        </a:ln>
      </dgm:spPr>
      <dgm:t>
        <a:bodyPr/>
        <a:lstStyle/>
        <a:p>
          <a:pPr algn="ctr">
            <a:lnSpc>
              <a:spcPct val="100000"/>
            </a:lnSpc>
            <a:spcAft>
              <a:spcPts val="0"/>
            </a:spcAft>
          </a:pPr>
          <a:r>
            <a:rPr lang="en-US" sz="2500" b="0" dirty="0">
              <a:solidFill>
                <a:schemeClr val="accent5">
                  <a:lumMod val="75000"/>
                </a:schemeClr>
              </a:solidFill>
            </a:rPr>
            <a:t>Nomination Period Opens: </a:t>
          </a:r>
        </a:p>
        <a:p>
          <a:pPr algn="ctr">
            <a:lnSpc>
              <a:spcPct val="100000"/>
            </a:lnSpc>
            <a:spcAft>
              <a:spcPts val="0"/>
            </a:spcAft>
          </a:pPr>
          <a:r>
            <a:rPr lang="en-US" sz="2500" b="0" dirty="0">
              <a:solidFill>
                <a:schemeClr val="tx1"/>
              </a:solidFill>
            </a:rPr>
            <a:t>November 13, 2023</a:t>
          </a:r>
        </a:p>
        <a:p>
          <a:pPr algn="ctr">
            <a:lnSpc>
              <a:spcPct val="100000"/>
            </a:lnSpc>
            <a:spcAft>
              <a:spcPts val="0"/>
            </a:spcAft>
          </a:pPr>
          <a:endParaRPr lang="en-US" sz="2500" b="0" dirty="0">
            <a:solidFill>
              <a:schemeClr val="tx1"/>
            </a:solidFill>
          </a:endParaRPr>
        </a:p>
        <a:p>
          <a:pPr algn="ctr">
            <a:lnSpc>
              <a:spcPct val="100000"/>
            </a:lnSpc>
            <a:spcAft>
              <a:spcPts val="0"/>
            </a:spcAft>
          </a:pPr>
          <a:r>
            <a:rPr lang="en-US" sz="2500" b="0" dirty="0">
              <a:solidFill>
                <a:schemeClr val="accent2"/>
              </a:solidFill>
            </a:rPr>
            <a:t>Nomination Period Ends: </a:t>
          </a:r>
        </a:p>
        <a:p>
          <a:pPr algn="ctr">
            <a:lnSpc>
              <a:spcPct val="100000"/>
            </a:lnSpc>
            <a:spcAft>
              <a:spcPts val="0"/>
            </a:spcAft>
          </a:pPr>
          <a:r>
            <a:rPr lang="en-US" sz="2500" b="0" dirty="0">
              <a:solidFill>
                <a:schemeClr val="tx1"/>
              </a:solidFill>
            </a:rPr>
            <a:t>December 8, 2023</a:t>
          </a:r>
          <a:endParaRPr lang="en-US" sz="2500" dirty="0">
            <a:solidFill>
              <a:schemeClr val="tx1"/>
            </a:solidFill>
          </a:endParaRPr>
        </a:p>
      </dgm:t>
    </dgm:pt>
    <dgm:pt modelId="{B9D21489-3713-40F9-9C46-C3FFA02DC6A7}" type="parTrans" cxnId="{4E1409AA-AE5A-4F87-AD55-705C30563A2D}">
      <dgm:prSet/>
      <dgm:spPr/>
      <dgm:t>
        <a:bodyPr/>
        <a:lstStyle/>
        <a:p>
          <a:endParaRPr lang="en-US"/>
        </a:p>
      </dgm:t>
    </dgm:pt>
    <dgm:pt modelId="{1F828368-46D3-4D8C-9171-CCE0C055711C}" type="sibTrans" cxnId="{4E1409AA-AE5A-4F87-AD55-705C30563A2D}">
      <dgm:prSet/>
      <dgm:spPr/>
      <dgm:t>
        <a:bodyPr/>
        <a:lstStyle/>
        <a:p>
          <a:endParaRPr lang="en-US"/>
        </a:p>
      </dgm:t>
    </dgm:pt>
    <dgm:pt modelId="{D9BF1766-42D5-4BFB-B8D0-E914194D31DC}">
      <dgm:prSet custT="1"/>
      <dgm:spPr>
        <a:ln w="38100">
          <a:solidFill>
            <a:schemeClr val="accent4"/>
          </a:solidFill>
        </a:ln>
      </dgm:spPr>
      <dgm:t>
        <a:bodyPr/>
        <a:lstStyle/>
        <a:p>
          <a:pPr algn="ctr"/>
          <a:r>
            <a:rPr lang="en-US" sz="3200" b="0" dirty="0"/>
            <a:t>All nomination documents, including nomination petitions, must be filed at the same time!</a:t>
          </a:r>
        </a:p>
      </dgm:t>
    </dgm:pt>
    <dgm:pt modelId="{F2C55A23-3B9B-4277-A2A7-BA9B7F4C629E}" type="parTrans" cxnId="{9FDD5AE7-49DC-498C-8B2D-2BDAFB213E43}">
      <dgm:prSet/>
      <dgm:spPr/>
      <dgm:t>
        <a:bodyPr/>
        <a:lstStyle/>
        <a:p>
          <a:endParaRPr lang="en-US"/>
        </a:p>
      </dgm:t>
    </dgm:pt>
    <dgm:pt modelId="{6F6C5756-1035-4788-A7F2-85350BED1848}" type="sibTrans" cxnId="{9FDD5AE7-49DC-498C-8B2D-2BDAFB213E43}">
      <dgm:prSet/>
      <dgm:spPr/>
      <dgm:t>
        <a:bodyPr/>
        <a:lstStyle/>
        <a:p>
          <a:endParaRPr lang="en-US"/>
        </a:p>
      </dgm:t>
    </dgm:pt>
    <dgm:pt modelId="{56771EC5-3515-41BE-B463-B735441139F0}" type="pres">
      <dgm:prSet presAssocID="{90B9ABCF-EE75-449E-8877-ADE82362E7CF}" presName="linear" presStyleCnt="0">
        <dgm:presLayoutVars>
          <dgm:animLvl val="lvl"/>
          <dgm:resizeHandles val="exact"/>
        </dgm:presLayoutVars>
      </dgm:prSet>
      <dgm:spPr/>
    </dgm:pt>
    <dgm:pt modelId="{AE658E2E-B6DA-45DD-9D4F-21EE06FF7AC7}" type="pres">
      <dgm:prSet presAssocID="{D9BF1766-42D5-4BFB-B8D0-E914194D31DC}" presName="parentText" presStyleLbl="node1" presStyleIdx="0" presStyleCnt="3" custScaleY="115898" custLinFactY="230415" custLinFactNeighborY="300000">
        <dgm:presLayoutVars>
          <dgm:chMax val="0"/>
          <dgm:bulletEnabled val="1"/>
        </dgm:presLayoutVars>
      </dgm:prSet>
      <dgm:spPr/>
    </dgm:pt>
    <dgm:pt modelId="{71472885-CAF9-4502-ABD1-46CF0F43259F}" type="pres">
      <dgm:prSet presAssocID="{6F6C5756-1035-4788-A7F2-85350BED1848}" presName="spacer" presStyleCnt="0"/>
      <dgm:spPr/>
    </dgm:pt>
    <dgm:pt modelId="{83F8CD3D-6F32-4CED-AB21-ADEE70B3ABF2}" type="pres">
      <dgm:prSet presAssocID="{614C37E4-D1CB-4380-A2E9-DEF86470EA48}" presName="parentText" presStyleLbl="node1" presStyleIdx="1" presStyleCnt="3" custLinFactY="-76073" custLinFactNeighborY="-100000">
        <dgm:presLayoutVars>
          <dgm:chMax val="0"/>
          <dgm:bulletEnabled val="1"/>
        </dgm:presLayoutVars>
      </dgm:prSet>
      <dgm:spPr/>
    </dgm:pt>
    <dgm:pt modelId="{DDAFFC4B-1D67-4474-BAB9-8C541217D781}" type="pres">
      <dgm:prSet presAssocID="{614C37E4-D1CB-4380-A2E9-DEF86470EA48}" presName="childText" presStyleLbl="revTx" presStyleIdx="0" presStyleCnt="1" custLinFactNeighborX="626" custLinFactNeighborY="-15192">
        <dgm:presLayoutVars>
          <dgm:bulletEnabled val="1"/>
        </dgm:presLayoutVars>
      </dgm:prSet>
      <dgm:spPr/>
    </dgm:pt>
    <dgm:pt modelId="{403314F2-75DF-4B9D-89D2-25DF6BA70F06}" type="pres">
      <dgm:prSet presAssocID="{88F232A2-447E-4ED3-8B00-9B66CC235205}" presName="parentText" presStyleLbl="node1" presStyleIdx="2" presStyleCnt="3" custLinFactY="-93995" custLinFactNeighborY="-100000">
        <dgm:presLayoutVars>
          <dgm:chMax val="0"/>
          <dgm:bulletEnabled val="1"/>
        </dgm:presLayoutVars>
      </dgm:prSet>
      <dgm:spPr/>
    </dgm:pt>
  </dgm:ptLst>
  <dgm:cxnLst>
    <dgm:cxn modelId="{79BC6C0E-DCD4-4397-93DE-E86C9A3B7010}" type="presOf" srcId="{614C37E4-D1CB-4380-A2E9-DEF86470EA48}" destId="{83F8CD3D-6F32-4CED-AB21-ADEE70B3ABF2}" srcOrd="0" destOrd="0" presId="urn:microsoft.com/office/officeart/2005/8/layout/vList2"/>
    <dgm:cxn modelId="{6269261C-AFCD-405F-BAAD-28940ECF966D}" type="presOf" srcId="{88F232A2-447E-4ED3-8B00-9B66CC235205}" destId="{403314F2-75DF-4B9D-89D2-25DF6BA70F06}" srcOrd="0" destOrd="0" presId="urn:microsoft.com/office/officeart/2005/8/layout/vList2"/>
    <dgm:cxn modelId="{1F83493A-0A34-4035-A518-EEBBAE32FF39}" srcId="{614C37E4-D1CB-4380-A2E9-DEF86470EA48}" destId="{7444CA83-6981-4DAD-A994-E70C9D80966A}" srcOrd="1" destOrd="0" parTransId="{D85042D7-56C0-46EC-AD9D-B2FA864D7483}" sibTransId="{1130F7FB-1128-46FF-9BC4-BFFF4D8981D1}"/>
    <dgm:cxn modelId="{0A42095B-BE26-40DB-BA7C-EAFC0DE6BE7A}" srcId="{90B9ABCF-EE75-449E-8877-ADE82362E7CF}" destId="{614C37E4-D1CB-4380-A2E9-DEF86470EA48}" srcOrd="1" destOrd="0" parTransId="{5976E4C4-DA36-4DCD-A9D9-627963EA882E}" sibTransId="{D994BADE-F648-4573-A968-2CAE2F06C2D1}"/>
    <dgm:cxn modelId="{163CF967-1264-4642-B5FE-09C8277956EA}" type="presOf" srcId="{7444CA83-6981-4DAD-A994-E70C9D80966A}" destId="{DDAFFC4B-1D67-4474-BAB9-8C541217D781}" srcOrd="0" destOrd="1" presId="urn:microsoft.com/office/officeart/2005/8/layout/vList2"/>
    <dgm:cxn modelId="{CDFA8C6C-C67D-44D1-A6E9-D07DA64E94EA}" type="presOf" srcId="{4FE37EC5-A008-44F2-A10E-CC939597D03D}" destId="{DDAFFC4B-1D67-4474-BAB9-8C541217D781}" srcOrd="0" destOrd="0" presId="urn:microsoft.com/office/officeart/2005/8/layout/vList2"/>
    <dgm:cxn modelId="{32238A4D-CDEC-4BDC-8C19-C5286F3C9ABD}" type="presOf" srcId="{D9BF1766-42D5-4BFB-B8D0-E914194D31DC}" destId="{AE658E2E-B6DA-45DD-9D4F-21EE06FF7AC7}" srcOrd="0" destOrd="0" presId="urn:microsoft.com/office/officeart/2005/8/layout/vList2"/>
    <dgm:cxn modelId="{22477C9F-A46B-4074-953A-CC42B4B3FC84}" srcId="{614C37E4-D1CB-4380-A2E9-DEF86470EA48}" destId="{4FE37EC5-A008-44F2-A10E-CC939597D03D}" srcOrd="0" destOrd="0" parTransId="{4A692B71-7275-4BDF-811D-3ACE1425BC07}" sibTransId="{6A4AC1A7-042D-47FD-BF41-4B5E921D7EFA}"/>
    <dgm:cxn modelId="{4E1409AA-AE5A-4F87-AD55-705C30563A2D}" srcId="{90B9ABCF-EE75-449E-8877-ADE82362E7CF}" destId="{88F232A2-447E-4ED3-8B00-9B66CC235205}" srcOrd="2" destOrd="0" parTransId="{B9D21489-3713-40F9-9C46-C3FFA02DC6A7}" sibTransId="{1F828368-46D3-4D8C-9171-CCE0C055711C}"/>
    <dgm:cxn modelId="{37A22CDE-46CA-4309-AC6B-A8247564D810}" type="presOf" srcId="{90B9ABCF-EE75-449E-8877-ADE82362E7CF}" destId="{56771EC5-3515-41BE-B463-B735441139F0}" srcOrd="0" destOrd="0" presId="urn:microsoft.com/office/officeart/2005/8/layout/vList2"/>
    <dgm:cxn modelId="{9FDD5AE7-49DC-498C-8B2D-2BDAFB213E43}" srcId="{90B9ABCF-EE75-449E-8877-ADE82362E7CF}" destId="{D9BF1766-42D5-4BFB-B8D0-E914194D31DC}" srcOrd="0" destOrd="0" parTransId="{F2C55A23-3B9B-4277-A2A7-BA9B7F4C629E}" sibTransId="{6F6C5756-1035-4788-A7F2-85350BED1848}"/>
    <dgm:cxn modelId="{F185F4FF-5A7B-41A4-95E0-E51E31560972}" type="presParOf" srcId="{56771EC5-3515-41BE-B463-B735441139F0}" destId="{AE658E2E-B6DA-45DD-9D4F-21EE06FF7AC7}" srcOrd="0" destOrd="0" presId="urn:microsoft.com/office/officeart/2005/8/layout/vList2"/>
    <dgm:cxn modelId="{16A995CA-CA10-41AB-AAF2-B57D287DAEC7}" type="presParOf" srcId="{56771EC5-3515-41BE-B463-B735441139F0}" destId="{71472885-CAF9-4502-ABD1-46CF0F43259F}" srcOrd="1" destOrd="0" presId="urn:microsoft.com/office/officeart/2005/8/layout/vList2"/>
    <dgm:cxn modelId="{DC20E20D-2155-441A-8EAA-349364E7D401}" type="presParOf" srcId="{56771EC5-3515-41BE-B463-B735441139F0}" destId="{83F8CD3D-6F32-4CED-AB21-ADEE70B3ABF2}" srcOrd="2" destOrd="0" presId="urn:microsoft.com/office/officeart/2005/8/layout/vList2"/>
    <dgm:cxn modelId="{4B6367CA-786E-4517-A42F-BBC824DACABD}" type="presParOf" srcId="{56771EC5-3515-41BE-B463-B735441139F0}" destId="{DDAFFC4B-1D67-4474-BAB9-8C541217D781}" srcOrd="3" destOrd="0" presId="urn:microsoft.com/office/officeart/2005/8/layout/vList2"/>
    <dgm:cxn modelId="{55482747-BF2B-44B2-B66C-94275A0D5300}" type="presParOf" srcId="{56771EC5-3515-41BE-B463-B735441139F0}" destId="{403314F2-75DF-4B9D-89D2-25DF6BA70F0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7D681B-0A28-4EF0-A31B-89241A2B5EC2}" type="doc">
      <dgm:prSet loTypeId="urn:microsoft.com/office/officeart/2005/8/layout/chevron1" loCatId="process" qsTypeId="urn:microsoft.com/office/officeart/2005/8/quickstyle/3d1" qsCatId="3D" csTypeId="urn:microsoft.com/office/officeart/2005/8/colors/colorful1" csCatId="colorful" phldr="1"/>
      <dgm:spPr/>
    </dgm:pt>
    <dgm:pt modelId="{09D96B63-527F-46CF-9C66-BB8E0C1881B4}">
      <dgm:prSet phldrT="[Text]"/>
      <dgm:spPr/>
      <dgm:t>
        <a:bodyPr/>
        <a:lstStyle/>
        <a:p>
          <a:r>
            <a:rPr lang="en-US" b="1" dirty="0"/>
            <a:t>March 5, 2024 Presidential Primary Election</a:t>
          </a:r>
        </a:p>
        <a:p>
          <a:r>
            <a:rPr lang="en-US" dirty="0">
              <a:solidFill>
                <a:schemeClr val="tx1"/>
              </a:solidFill>
            </a:rPr>
            <a:t>Incumbent Runs Unopposed</a:t>
          </a:r>
        </a:p>
        <a:p>
          <a:r>
            <a:rPr lang="en-US" dirty="0">
              <a:solidFill>
                <a:schemeClr val="tx1"/>
              </a:solidFill>
            </a:rPr>
            <a:t>Incumbent is OFF BALLOT</a:t>
          </a:r>
        </a:p>
      </dgm:t>
    </dgm:pt>
    <dgm:pt modelId="{5B68D83A-4E9B-4CF5-A74E-699ABBC4E85B}" type="parTrans" cxnId="{985BC763-709C-4D0C-9B00-4CEDB8675949}">
      <dgm:prSet/>
      <dgm:spPr/>
      <dgm:t>
        <a:bodyPr/>
        <a:lstStyle/>
        <a:p>
          <a:endParaRPr lang="en-US"/>
        </a:p>
      </dgm:t>
    </dgm:pt>
    <dgm:pt modelId="{C84AD401-4C09-4971-97CC-45958F3CBE53}" type="sibTrans" cxnId="{985BC763-709C-4D0C-9B00-4CEDB8675949}">
      <dgm:prSet/>
      <dgm:spPr/>
      <dgm:t>
        <a:bodyPr/>
        <a:lstStyle/>
        <a:p>
          <a:endParaRPr lang="en-US"/>
        </a:p>
      </dgm:t>
    </dgm:pt>
    <dgm:pt modelId="{8DC9C9C9-5BEB-40E2-9840-A9F40442E586}">
      <dgm:prSet phldrT="[Text]"/>
      <dgm:spPr/>
      <dgm:t>
        <a:bodyPr/>
        <a:lstStyle/>
        <a:p>
          <a:r>
            <a:rPr lang="en-US" b="1" dirty="0"/>
            <a:t>No Other Candidates Run</a:t>
          </a:r>
        </a:p>
        <a:p>
          <a:r>
            <a:rPr lang="en-US" b="1" dirty="0"/>
            <a:t>No Appointments Made</a:t>
          </a:r>
        </a:p>
        <a:p>
          <a:r>
            <a:rPr lang="en-US" b="1" dirty="0"/>
            <a:t>No Petitions Filed</a:t>
          </a:r>
        </a:p>
      </dgm:t>
    </dgm:pt>
    <dgm:pt modelId="{5BED763B-769F-4967-982D-4EC9C0728EF6}" type="parTrans" cxnId="{572FE2E3-5347-4DB8-B7B8-94EA5341C2F3}">
      <dgm:prSet/>
      <dgm:spPr/>
      <dgm:t>
        <a:bodyPr/>
        <a:lstStyle/>
        <a:p>
          <a:endParaRPr lang="en-US"/>
        </a:p>
      </dgm:t>
    </dgm:pt>
    <dgm:pt modelId="{5A26DBD2-1706-4D74-8BA0-EAE9FC560CEB}" type="sibTrans" cxnId="{572FE2E3-5347-4DB8-B7B8-94EA5341C2F3}">
      <dgm:prSet/>
      <dgm:spPr/>
      <dgm:t>
        <a:bodyPr/>
        <a:lstStyle/>
        <a:p>
          <a:endParaRPr lang="en-US"/>
        </a:p>
      </dgm:t>
    </dgm:pt>
    <dgm:pt modelId="{C682AA89-6707-48DC-B7F5-73910F0C38ED}">
      <dgm:prSet phldrT="[Text]"/>
      <dgm:spPr/>
      <dgm:t>
        <a:bodyPr/>
        <a:lstStyle/>
        <a:p>
          <a:r>
            <a:rPr lang="en-US" b="1" dirty="0"/>
            <a:t>November 5, 2024 Presidential General Election</a:t>
          </a:r>
        </a:p>
        <a:p>
          <a:r>
            <a:rPr lang="en-US" dirty="0">
              <a:solidFill>
                <a:schemeClr val="tx1"/>
              </a:solidFill>
            </a:rPr>
            <a:t>Incumbent is OFF BALLOT and is Elected for</a:t>
          </a:r>
          <a:br>
            <a:rPr lang="en-US" dirty="0">
              <a:solidFill>
                <a:schemeClr val="tx1"/>
              </a:solidFill>
            </a:rPr>
          </a:br>
          <a:r>
            <a:rPr lang="en-US" dirty="0">
              <a:solidFill>
                <a:schemeClr val="tx1"/>
              </a:solidFill>
            </a:rPr>
            <a:t>a 6-Year Term</a:t>
          </a:r>
        </a:p>
      </dgm:t>
    </dgm:pt>
    <dgm:pt modelId="{64D28843-88ED-4E98-944B-B04E14D91111}" type="parTrans" cxnId="{3CDE04F7-47AC-4BF7-98C8-393079D5B4EB}">
      <dgm:prSet/>
      <dgm:spPr/>
      <dgm:t>
        <a:bodyPr/>
        <a:lstStyle/>
        <a:p>
          <a:endParaRPr lang="en-US"/>
        </a:p>
      </dgm:t>
    </dgm:pt>
    <dgm:pt modelId="{3D23367F-9BE1-473D-B288-4FAEF1180737}" type="sibTrans" cxnId="{3CDE04F7-47AC-4BF7-98C8-393079D5B4EB}">
      <dgm:prSet/>
      <dgm:spPr/>
      <dgm:t>
        <a:bodyPr/>
        <a:lstStyle/>
        <a:p>
          <a:endParaRPr lang="en-US"/>
        </a:p>
      </dgm:t>
    </dgm:pt>
    <dgm:pt modelId="{60F8E10D-C3C1-4CCD-B17C-F34EBF5EA23F}" type="pres">
      <dgm:prSet presAssocID="{567D681B-0A28-4EF0-A31B-89241A2B5EC2}" presName="Name0" presStyleCnt="0">
        <dgm:presLayoutVars>
          <dgm:dir/>
          <dgm:animLvl val="lvl"/>
          <dgm:resizeHandles val="exact"/>
        </dgm:presLayoutVars>
      </dgm:prSet>
      <dgm:spPr/>
    </dgm:pt>
    <dgm:pt modelId="{7747E482-8171-4080-AC00-1B634508F3E9}" type="pres">
      <dgm:prSet presAssocID="{09D96B63-527F-46CF-9C66-BB8E0C1881B4}" presName="parTxOnly" presStyleLbl="node1" presStyleIdx="0" presStyleCnt="3">
        <dgm:presLayoutVars>
          <dgm:chMax val="0"/>
          <dgm:chPref val="0"/>
          <dgm:bulletEnabled val="1"/>
        </dgm:presLayoutVars>
      </dgm:prSet>
      <dgm:spPr/>
    </dgm:pt>
    <dgm:pt modelId="{2FAC077F-0286-46C6-9C81-0C179BE28F58}" type="pres">
      <dgm:prSet presAssocID="{C84AD401-4C09-4971-97CC-45958F3CBE53}" presName="parTxOnlySpace" presStyleCnt="0"/>
      <dgm:spPr/>
    </dgm:pt>
    <dgm:pt modelId="{C69ACA29-DA03-4E14-88F6-ACC21F001FBE}" type="pres">
      <dgm:prSet presAssocID="{8DC9C9C9-5BEB-40E2-9840-A9F40442E586}" presName="parTxOnly" presStyleLbl="node1" presStyleIdx="1" presStyleCnt="3">
        <dgm:presLayoutVars>
          <dgm:chMax val="0"/>
          <dgm:chPref val="0"/>
          <dgm:bulletEnabled val="1"/>
        </dgm:presLayoutVars>
      </dgm:prSet>
      <dgm:spPr/>
    </dgm:pt>
    <dgm:pt modelId="{BEFC53F1-5497-415A-AEE8-941E085AB6B6}" type="pres">
      <dgm:prSet presAssocID="{5A26DBD2-1706-4D74-8BA0-EAE9FC560CEB}" presName="parTxOnlySpace" presStyleCnt="0"/>
      <dgm:spPr/>
    </dgm:pt>
    <dgm:pt modelId="{2D034258-38C5-4ECB-B067-B8054E27F0C1}" type="pres">
      <dgm:prSet presAssocID="{C682AA89-6707-48DC-B7F5-73910F0C38ED}" presName="parTxOnly" presStyleLbl="node1" presStyleIdx="2" presStyleCnt="3">
        <dgm:presLayoutVars>
          <dgm:chMax val="0"/>
          <dgm:chPref val="0"/>
          <dgm:bulletEnabled val="1"/>
        </dgm:presLayoutVars>
      </dgm:prSet>
      <dgm:spPr/>
    </dgm:pt>
  </dgm:ptLst>
  <dgm:cxnLst>
    <dgm:cxn modelId="{985BC763-709C-4D0C-9B00-4CEDB8675949}" srcId="{567D681B-0A28-4EF0-A31B-89241A2B5EC2}" destId="{09D96B63-527F-46CF-9C66-BB8E0C1881B4}" srcOrd="0" destOrd="0" parTransId="{5B68D83A-4E9B-4CF5-A74E-699ABBC4E85B}" sibTransId="{C84AD401-4C09-4971-97CC-45958F3CBE53}"/>
    <dgm:cxn modelId="{C9D173AC-91F5-4B13-8AC7-F730752E1D88}" type="presOf" srcId="{C682AA89-6707-48DC-B7F5-73910F0C38ED}" destId="{2D034258-38C5-4ECB-B067-B8054E27F0C1}" srcOrd="0" destOrd="0" presId="urn:microsoft.com/office/officeart/2005/8/layout/chevron1"/>
    <dgm:cxn modelId="{C9FC30B5-4BAE-403E-9E6F-83DB0B1AA4C8}" type="presOf" srcId="{567D681B-0A28-4EF0-A31B-89241A2B5EC2}" destId="{60F8E10D-C3C1-4CCD-B17C-F34EBF5EA23F}" srcOrd="0" destOrd="0" presId="urn:microsoft.com/office/officeart/2005/8/layout/chevron1"/>
    <dgm:cxn modelId="{B25E94D8-5F21-47DF-9692-A5A331AD0E16}" type="presOf" srcId="{09D96B63-527F-46CF-9C66-BB8E0C1881B4}" destId="{7747E482-8171-4080-AC00-1B634508F3E9}" srcOrd="0" destOrd="0" presId="urn:microsoft.com/office/officeart/2005/8/layout/chevron1"/>
    <dgm:cxn modelId="{572FE2E3-5347-4DB8-B7B8-94EA5341C2F3}" srcId="{567D681B-0A28-4EF0-A31B-89241A2B5EC2}" destId="{8DC9C9C9-5BEB-40E2-9840-A9F40442E586}" srcOrd="1" destOrd="0" parTransId="{5BED763B-769F-4967-982D-4EC9C0728EF6}" sibTransId="{5A26DBD2-1706-4D74-8BA0-EAE9FC560CEB}"/>
    <dgm:cxn modelId="{286583ED-BF05-4BD3-9A33-26597892A0D5}" type="presOf" srcId="{8DC9C9C9-5BEB-40E2-9840-A9F40442E586}" destId="{C69ACA29-DA03-4E14-88F6-ACC21F001FBE}" srcOrd="0" destOrd="0" presId="urn:microsoft.com/office/officeart/2005/8/layout/chevron1"/>
    <dgm:cxn modelId="{3CDE04F7-47AC-4BF7-98C8-393079D5B4EB}" srcId="{567D681B-0A28-4EF0-A31B-89241A2B5EC2}" destId="{C682AA89-6707-48DC-B7F5-73910F0C38ED}" srcOrd="2" destOrd="0" parTransId="{64D28843-88ED-4E98-944B-B04E14D91111}" sibTransId="{3D23367F-9BE1-473D-B288-4FAEF1180737}"/>
    <dgm:cxn modelId="{DE1AD6BF-0FC1-4FBD-9A90-8223A5D9E9D5}" type="presParOf" srcId="{60F8E10D-C3C1-4CCD-B17C-F34EBF5EA23F}" destId="{7747E482-8171-4080-AC00-1B634508F3E9}" srcOrd="0" destOrd="0" presId="urn:microsoft.com/office/officeart/2005/8/layout/chevron1"/>
    <dgm:cxn modelId="{09DC2AF4-2696-4A09-9572-52DDA67C1335}" type="presParOf" srcId="{60F8E10D-C3C1-4CCD-B17C-F34EBF5EA23F}" destId="{2FAC077F-0286-46C6-9C81-0C179BE28F58}" srcOrd="1" destOrd="0" presId="urn:microsoft.com/office/officeart/2005/8/layout/chevron1"/>
    <dgm:cxn modelId="{D519E65C-02F9-411A-A4FB-287A9890CD22}" type="presParOf" srcId="{60F8E10D-C3C1-4CCD-B17C-F34EBF5EA23F}" destId="{C69ACA29-DA03-4E14-88F6-ACC21F001FBE}" srcOrd="2" destOrd="0" presId="urn:microsoft.com/office/officeart/2005/8/layout/chevron1"/>
    <dgm:cxn modelId="{73F53EAE-1CE3-4A4C-B1DB-A65BF22BDEB2}" type="presParOf" srcId="{60F8E10D-C3C1-4CCD-B17C-F34EBF5EA23F}" destId="{BEFC53F1-5497-415A-AEE8-941E085AB6B6}" srcOrd="3" destOrd="0" presId="urn:microsoft.com/office/officeart/2005/8/layout/chevron1"/>
    <dgm:cxn modelId="{24A0E612-3A6E-4BD7-B553-FEB8BFC466CC}" type="presParOf" srcId="{60F8E10D-C3C1-4CCD-B17C-F34EBF5EA23F}" destId="{2D034258-38C5-4ECB-B067-B8054E27F0C1}"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15713B-075D-49AE-A47C-53380B67DA44}"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en-US"/>
        </a:p>
      </dgm:t>
    </dgm:pt>
    <dgm:pt modelId="{660AFC55-DD31-4075-8EBA-A0F21F03C0B0}">
      <dgm:prSet phldrT="[Text]" custT="1"/>
      <dgm:spPr/>
      <dgm:t>
        <a:bodyPr/>
        <a:lstStyle/>
        <a:p>
          <a:r>
            <a:rPr lang="en-US" sz="1600" b="1" dirty="0"/>
            <a:t>March 5, 2024 Presidential Primary Election</a:t>
          </a:r>
        </a:p>
      </dgm:t>
    </dgm:pt>
    <dgm:pt modelId="{1E1F77FB-6BDC-4DA0-9711-596CFC6DEBC7}" type="parTrans" cxnId="{C2719E43-972B-4C2B-8373-D1D8F5C0D81B}">
      <dgm:prSet/>
      <dgm:spPr/>
      <dgm:t>
        <a:bodyPr/>
        <a:lstStyle/>
        <a:p>
          <a:endParaRPr lang="en-US"/>
        </a:p>
      </dgm:t>
    </dgm:pt>
    <dgm:pt modelId="{D881FA27-4B99-48B2-AB47-A2101E2052B7}" type="sibTrans" cxnId="{C2719E43-972B-4C2B-8373-D1D8F5C0D81B}">
      <dgm:prSet/>
      <dgm:spPr/>
      <dgm:t>
        <a:bodyPr/>
        <a:lstStyle/>
        <a:p>
          <a:endParaRPr lang="en-US"/>
        </a:p>
      </dgm:t>
    </dgm:pt>
    <dgm:pt modelId="{56F0DE2F-C533-40AC-9B0C-CE24BEE2778F}">
      <dgm:prSet phldrT="[Text]" custT="1"/>
      <dgm:spPr/>
      <dgm:t>
        <a:bodyPr/>
        <a:lstStyle/>
        <a:p>
          <a:pPr algn="l">
            <a:lnSpc>
              <a:spcPct val="100000"/>
            </a:lnSpc>
            <a:spcAft>
              <a:spcPct val="35000"/>
            </a:spcAft>
            <a:buFont typeface="Wingdings" panose="05000000000000000000" pitchFamily="2" charset="2"/>
            <a:buChar char="§"/>
          </a:pPr>
          <a:r>
            <a:rPr lang="en-US" sz="1400" b="1" dirty="0"/>
            <a:t>Incumbent will be </a:t>
          </a:r>
          <a:r>
            <a:rPr lang="en-US" sz="1400" b="1" dirty="0">
              <a:solidFill>
                <a:srgbClr val="669900"/>
              </a:solidFill>
            </a:rPr>
            <a:t>ON BALLOT </a:t>
          </a:r>
          <a:r>
            <a:rPr lang="en-US" sz="1400" b="1" dirty="0"/>
            <a:t>with any qualified Write-In candidate(s), if…</a:t>
          </a:r>
        </a:p>
        <a:p>
          <a:pPr algn="l">
            <a:lnSpc>
              <a:spcPct val="100000"/>
            </a:lnSpc>
            <a:spcAft>
              <a:spcPts val="300"/>
            </a:spcAft>
            <a:buFont typeface="+mj-lt"/>
            <a:buAutoNum type="arabicPeriod"/>
          </a:pPr>
          <a:r>
            <a:rPr lang="en-US" sz="1600" dirty="0"/>
            <a:t>1) The incumbent runs opposed against one or more candidate(s) for that contest; OR,</a:t>
          </a:r>
        </a:p>
        <a:p>
          <a:pPr algn="l">
            <a:lnSpc>
              <a:spcPct val="100000"/>
            </a:lnSpc>
            <a:spcAft>
              <a:spcPts val="300"/>
            </a:spcAft>
            <a:buFont typeface="+mj-lt"/>
            <a:buAutoNum type="arabicPeriod"/>
          </a:pPr>
          <a:r>
            <a:rPr lang="en-US" sz="1600" dirty="0"/>
            <a:t>2) A candidate is appointed by the Governor prior to the Presidential Primary Election; OR,</a:t>
          </a:r>
        </a:p>
        <a:p>
          <a:pPr algn="l">
            <a:lnSpc>
              <a:spcPct val="100000"/>
            </a:lnSpc>
            <a:spcAft>
              <a:spcPts val="300"/>
            </a:spcAft>
            <a:buFont typeface="+mj-lt"/>
            <a:buAutoNum type="arabicPeriod"/>
          </a:pPr>
          <a:r>
            <a:rPr lang="en-US" sz="1600" dirty="0"/>
            <a:t>3) A candidate, other than the incumbent, runs solely or with one or more other candidates for that contest; OR,</a:t>
          </a:r>
        </a:p>
        <a:p>
          <a:pPr algn="l">
            <a:lnSpc>
              <a:spcPct val="100000"/>
            </a:lnSpc>
            <a:spcAft>
              <a:spcPts val="300"/>
            </a:spcAft>
            <a:buFont typeface="+mj-lt"/>
            <a:buAutoNum type="arabicPeriod"/>
          </a:pPr>
          <a:r>
            <a:rPr lang="en-US" sz="1600" dirty="0"/>
            <a:t>4) Within 10 days following the filing deadline for the Presidential Primary Election, a qualifying petition is filed to force a judicial name to the ballot to allow for a write-in campaign.</a:t>
          </a:r>
        </a:p>
      </dgm:t>
    </dgm:pt>
    <dgm:pt modelId="{C48985B6-255E-4371-BDAE-E895B6515317}" type="parTrans" cxnId="{73904F66-8BE5-4EDF-A018-CF779C685EA1}">
      <dgm:prSet/>
      <dgm:spPr/>
      <dgm:t>
        <a:bodyPr/>
        <a:lstStyle/>
        <a:p>
          <a:endParaRPr lang="en-US"/>
        </a:p>
      </dgm:t>
    </dgm:pt>
    <dgm:pt modelId="{D8E60D79-CA55-4F48-B080-5ABB37482425}" type="sibTrans" cxnId="{73904F66-8BE5-4EDF-A018-CF779C685EA1}">
      <dgm:prSet/>
      <dgm:spPr/>
      <dgm:t>
        <a:bodyPr/>
        <a:lstStyle/>
        <a:p>
          <a:endParaRPr lang="en-US"/>
        </a:p>
      </dgm:t>
    </dgm:pt>
    <dgm:pt modelId="{73EC880C-7B00-4373-B8BC-03245CD18529}">
      <dgm:prSet phldrT="[Text]" custT="1"/>
      <dgm:spPr/>
      <dgm:t>
        <a:bodyPr/>
        <a:lstStyle/>
        <a:p>
          <a:r>
            <a:rPr lang="en-US" sz="1400" b="1" dirty="0"/>
            <a:t>November 5, 2024 Presidential General Election</a:t>
          </a:r>
        </a:p>
      </dgm:t>
    </dgm:pt>
    <dgm:pt modelId="{84FA72AB-D2CD-476E-8375-1A533E06F24D}" type="sibTrans" cxnId="{10591122-EAC6-48F8-9F5A-CB7C920F3F1A}">
      <dgm:prSet/>
      <dgm:spPr/>
      <dgm:t>
        <a:bodyPr/>
        <a:lstStyle/>
        <a:p>
          <a:endParaRPr lang="en-US"/>
        </a:p>
      </dgm:t>
    </dgm:pt>
    <dgm:pt modelId="{4182CDB0-C484-485F-B69F-E2ACC1ABD11F}" type="parTrans" cxnId="{10591122-EAC6-48F8-9F5A-CB7C920F3F1A}">
      <dgm:prSet/>
      <dgm:spPr/>
      <dgm:t>
        <a:bodyPr/>
        <a:lstStyle/>
        <a:p>
          <a:endParaRPr lang="en-US"/>
        </a:p>
      </dgm:t>
    </dgm:pt>
    <dgm:pt modelId="{4077F76C-CB49-43A4-8847-66C7F492C95E}">
      <dgm:prSet phldrT="[Text]" custT="1"/>
      <dgm:spPr/>
      <dgm:t>
        <a:bodyPr/>
        <a:lstStyle/>
        <a:p>
          <a:r>
            <a:rPr lang="en-US" sz="1500" dirty="0"/>
            <a:t>Incumbent is </a:t>
          </a:r>
          <a:r>
            <a:rPr lang="en-US" sz="1500" dirty="0">
              <a:solidFill>
                <a:srgbClr val="669900"/>
              </a:solidFill>
            </a:rPr>
            <a:t>ON BALLOT </a:t>
          </a:r>
          <a:r>
            <a:rPr lang="en-US" sz="1500" dirty="0"/>
            <a:t>with any qualified Write-in Candidates when a qualifying petition </a:t>
          </a:r>
          <a:r>
            <a:rPr lang="en-US" sz="1500" dirty="0">
              <a:solidFill>
                <a:schemeClr val="tx1"/>
              </a:solidFill>
            </a:rPr>
            <a:t>is filed by no less than 83 days prior to Presidential General election and the candidate’s name was not on the direct primary election.</a:t>
          </a:r>
        </a:p>
      </dgm:t>
    </dgm:pt>
    <dgm:pt modelId="{C792A4F2-2FAB-4232-8766-76FA1F82B0B5}" type="sibTrans" cxnId="{B2FC1DD5-4AA3-4E4B-9C67-B656151A8C0C}">
      <dgm:prSet/>
      <dgm:spPr/>
      <dgm:t>
        <a:bodyPr/>
        <a:lstStyle/>
        <a:p>
          <a:endParaRPr lang="en-US"/>
        </a:p>
      </dgm:t>
    </dgm:pt>
    <dgm:pt modelId="{9A43020D-D799-40E8-9CDB-F98D96E395F8}" type="parTrans" cxnId="{B2FC1DD5-4AA3-4E4B-9C67-B656151A8C0C}">
      <dgm:prSet/>
      <dgm:spPr/>
      <dgm:t>
        <a:bodyPr/>
        <a:lstStyle/>
        <a:p>
          <a:endParaRPr lang="en-US"/>
        </a:p>
      </dgm:t>
    </dgm:pt>
    <dgm:pt modelId="{D39D566F-EFB9-4F72-B3A9-979639A101E1}" type="pres">
      <dgm:prSet presAssocID="{EA15713B-075D-49AE-A47C-53380B67DA44}" presName="Name0" presStyleCnt="0">
        <dgm:presLayoutVars>
          <dgm:chMax val="5"/>
          <dgm:chPref val="5"/>
          <dgm:dir/>
          <dgm:animLvl val="lvl"/>
        </dgm:presLayoutVars>
      </dgm:prSet>
      <dgm:spPr/>
    </dgm:pt>
    <dgm:pt modelId="{0B25E3C2-6193-46DA-99E1-EBCCC367AD61}" type="pres">
      <dgm:prSet presAssocID="{660AFC55-DD31-4075-8EBA-A0F21F03C0B0}" presName="parentText1" presStyleLbl="node1" presStyleIdx="0" presStyleCnt="2" custScaleX="116410" custScaleY="127408" custLinFactNeighborX="-43420" custLinFactNeighborY="-24954">
        <dgm:presLayoutVars>
          <dgm:chMax/>
          <dgm:chPref val="3"/>
          <dgm:bulletEnabled val="1"/>
        </dgm:presLayoutVars>
      </dgm:prSet>
      <dgm:spPr/>
    </dgm:pt>
    <dgm:pt modelId="{587439A3-4474-443E-A91A-638F7D365F56}" type="pres">
      <dgm:prSet presAssocID="{660AFC55-DD31-4075-8EBA-A0F21F03C0B0}" presName="childText1" presStyleLbl="solidAlignAcc1" presStyleIdx="0" presStyleCnt="2" custScaleX="162132" custScaleY="94476" custLinFactNeighborX="-12233" custLinFactNeighborY="-1535">
        <dgm:presLayoutVars>
          <dgm:chMax val="0"/>
          <dgm:chPref val="0"/>
          <dgm:bulletEnabled val="1"/>
        </dgm:presLayoutVars>
      </dgm:prSet>
      <dgm:spPr/>
    </dgm:pt>
    <dgm:pt modelId="{87B089FC-0B1D-4DF9-96E6-71BDB091DD97}" type="pres">
      <dgm:prSet presAssocID="{73EC880C-7B00-4373-B8BC-03245CD18529}" presName="parentText2" presStyleLbl="node1" presStyleIdx="1" presStyleCnt="2" custScaleY="130105" custLinFactNeighborX="25755" custLinFactNeighborY="52213">
        <dgm:presLayoutVars>
          <dgm:chMax/>
          <dgm:chPref val="3"/>
          <dgm:bulletEnabled val="1"/>
        </dgm:presLayoutVars>
      </dgm:prSet>
      <dgm:spPr/>
    </dgm:pt>
    <dgm:pt modelId="{B8A2237A-53F8-4BC9-8EA7-DE0DA11D96F5}" type="pres">
      <dgm:prSet presAssocID="{73EC880C-7B00-4373-B8BC-03245CD18529}" presName="childText2" presStyleLbl="solidAlignAcc1" presStyleIdx="1" presStyleCnt="2" custScaleX="90484" custScaleY="50400" custLinFactNeighborX="25994" custLinFactNeighborY="4589">
        <dgm:presLayoutVars>
          <dgm:chMax val="0"/>
          <dgm:chPref val="0"/>
          <dgm:bulletEnabled val="1"/>
        </dgm:presLayoutVars>
      </dgm:prSet>
      <dgm:spPr/>
    </dgm:pt>
  </dgm:ptLst>
  <dgm:cxnLst>
    <dgm:cxn modelId="{10591122-EAC6-48F8-9F5A-CB7C920F3F1A}" srcId="{EA15713B-075D-49AE-A47C-53380B67DA44}" destId="{73EC880C-7B00-4373-B8BC-03245CD18529}" srcOrd="1" destOrd="0" parTransId="{4182CDB0-C484-485F-B69F-E2ACC1ABD11F}" sibTransId="{84FA72AB-D2CD-476E-8375-1A533E06F24D}"/>
    <dgm:cxn modelId="{6CAEC029-1BAB-4119-9954-F04A9BB23FC6}" type="presOf" srcId="{660AFC55-DD31-4075-8EBA-A0F21F03C0B0}" destId="{0B25E3C2-6193-46DA-99E1-EBCCC367AD61}" srcOrd="0" destOrd="0" presId="urn:microsoft.com/office/officeart/2009/3/layout/IncreasingArrowsProcess"/>
    <dgm:cxn modelId="{C2719E43-972B-4C2B-8373-D1D8F5C0D81B}" srcId="{EA15713B-075D-49AE-A47C-53380B67DA44}" destId="{660AFC55-DD31-4075-8EBA-A0F21F03C0B0}" srcOrd="0" destOrd="0" parTransId="{1E1F77FB-6BDC-4DA0-9711-596CFC6DEBC7}" sibTransId="{D881FA27-4B99-48B2-AB47-A2101E2052B7}"/>
    <dgm:cxn modelId="{73904F66-8BE5-4EDF-A018-CF779C685EA1}" srcId="{660AFC55-DD31-4075-8EBA-A0F21F03C0B0}" destId="{56F0DE2F-C533-40AC-9B0C-CE24BEE2778F}" srcOrd="0" destOrd="0" parTransId="{C48985B6-255E-4371-BDAE-E895B6515317}" sibTransId="{D8E60D79-CA55-4F48-B080-5ABB37482425}"/>
    <dgm:cxn modelId="{6570464C-32EB-4D8D-831B-E9034B8815F3}" type="presOf" srcId="{4077F76C-CB49-43A4-8847-66C7F492C95E}" destId="{B8A2237A-53F8-4BC9-8EA7-DE0DA11D96F5}" srcOrd="0" destOrd="0" presId="urn:microsoft.com/office/officeart/2009/3/layout/IncreasingArrowsProcess"/>
    <dgm:cxn modelId="{0D5CA06D-85D8-4FC6-BE2C-7FFFBC4207C9}" type="presOf" srcId="{EA15713B-075D-49AE-A47C-53380B67DA44}" destId="{D39D566F-EFB9-4F72-B3A9-979639A101E1}" srcOrd="0" destOrd="0" presId="urn:microsoft.com/office/officeart/2009/3/layout/IncreasingArrowsProcess"/>
    <dgm:cxn modelId="{071A19A6-D841-434C-A2A0-F34FE5E70259}" type="presOf" srcId="{56F0DE2F-C533-40AC-9B0C-CE24BEE2778F}" destId="{587439A3-4474-443E-A91A-638F7D365F56}" srcOrd="0" destOrd="0" presId="urn:microsoft.com/office/officeart/2009/3/layout/IncreasingArrowsProcess"/>
    <dgm:cxn modelId="{800300B1-4292-44D9-BDF5-66F0284C07CC}" type="presOf" srcId="{73EC880C-7B00-4373-B8BC-03245CD18529}" destId="{87B089FC-0B1D-4DF9-96E6-71BDB091DD97}" srcOrd="0" destOrd="0" presId="urn:microsoft.com/office/officeart/2009/3/layout/IncreasingArrowsProcess"/>
    <dgm:cxn modelId="{B2FC1DD5-4AA3-4E4B-9C67-B656151A8C0C}" srcId="{73EC880C-7B00-4373-B8BC-03245CD18529}" destId="{4077F76C-CB49-43A4-8847-66C7F492C95E}" srcOrd="0" destOrd="0" parTransId="{9A43020D-D799-40E8-9CDB-F98D96E395F8}" sibTransId="{C792A4F2-2FAB-4232-8766-76FA1F82B0B5}"/>
    <dgm:cxn modelId="{DFD85B46-F14A-4F3D-A8E2-A862937141CE}" type="presParOf" srcId="{D39D566F-EFB9-4F72-B3A9-979639A101E1}" destId="{0B25E3C2-6193-46DA-99E1-EBCCC367AD61}" srcOrd="0" destOrd="0" presId="urn:microsoft.com/office/officeart/2009/3/layout/IncreasingArrowsProcess"/>
    <dgm:cxn modelId="{C605E2D7-F6A8-460E-A751-4852835EBC51}" type="presParOf" srcId="{D39D566F-EFB9-4F72-B3A9-979639A101E1}" destId="{587439A3-4474-443E-A91A-638F7D365F56}" srcOrd="1" destOrd="0" presId="urn:microsoft.com/office/officeart/2009/3/layout/IncreasingArrowsProcess"/>
    <dgm:cxn modelId="{AA84AC12-4628-4A2B-ABCA-B2F8FF6207AE}" type="presParOf" srcId="{D39D566F-EFB9-4F72-B3A9-979639A101E1}" destId="{87B089FC-0B1D-4DF9-96E6-71BDB091DD97}" srcOrd="2" destOrd="0" presId="urn:microsoft.com/office/officeart/2009/3/layout/IncreasingArrowsProcess"/>
    <dgm:cxn modelId="{60957F73-9197-4D47-9EE7-FF60E77E602E}" type="presParOf" srcId="{D39D566F-EFB9-4F72-B3A9-979639A101E1}" destId="{B8A2237A-53F8-4BC9-8EA7-DE0DA11D96F5}" srcOrd="3" destOrd="0" presId="urn:microsoft.com/office/officeart/2009/3/layout/IncreasingArrows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5074BC-4A39-4D86-A221-3D6872E9939A}"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20756049-098F-4480-A68D-8B04763939BF}">
      <dgm:prSet/>
      <dgm:spPr/>
      <dgm:t>
        <a:bodyPr/>
        <a:lstStyle/>
        <a:p>
          <a:r>
            <a:rPr lang="en-US"/>
            <a:t>Shannon Bushey, Registrar of Voters </a:t>
          </a:r>
          <a:r>
            <a:rPr lang="en-US">
              <a:hlinkClick xmlns:r="http://schemas.openxmlformats.org/officeDocument/2006/relationships" r:id="rId1"/>
            </a:rPr>
            <a:t>Shannon.Bushey@rov.sccgov.org</a:t>
          </a:r>
          <a:endParaRPr lang="en-US"/>
        </a:p>
      </dgm:t>
    </dgm:pt>
    <dgm:pt modelId="{ACDCF667-A542-4FD7-AAD8-BB51F513B6FC}" type="parTrans" cxnId="{62A99B26-44A0-41FB-832F-57A0429D8723}">
      <dgm:prSet/>
      <dgm:spPr/>
      <dgm:t>
        <a:bodyPr/>
        <a:lstStyle/>
        <a:p>
          <a:endParaRPr lang="en-US"/>
        </a:p>
      </dgm:t>
    </dgm:pt>
    <dgm:pt modelId="{FB83F3AA-9FDE-42B5-B73A-3D98E071278D}" type="sibTrans" cxnId="{62A99B26-44A0-41FB-832F-57A0429D8723}">
      <dgm:prSet/>
      <dgm:spPr/>
      <dgm:t>
        <a:bodyPr/>
        <a:lstStyle/>
        <a:p>
          <a:endParaRPr lang="en-US"/>
        </a:p>
      </dgm:t>
    </dgm:pt>
    <dgm:pt modelId="{0F20302E-CB7E-4AB1-8F0F-4F0107F25E4A}">
      <dgm:prSet/>
      <dgm:spPr/>
      <dgm:t>
        <a:bodyPr/>
        <a:lstStyle/>
        <a:p>
          <a:r>
            <a:rPr lang="en-US"/>
            <a:t>Virginia Bloom, Assistant Registrar of Voters </a:t>
          </a:r>
          <a:r>
            <a:rPr lang="en-US">
              <a:hlinkClick xmlns:r="http://schemas.openxmlformats.org/officeDocument/2006/relationships" r:id="rId2"/>
            </a:rPr>
            <a:t>Virginia.Bloom@rov.sccgov.org</a:t>
          </a:r>
          <a:endParaRPr lang="en-US"/>
        </a:p>
      </dgm:t>
    </dgm:pt>
    <dgm:pt modelId="{7CFBA4E1-17C5-429B-94B5-D270C6A67155}" type="parTrans" cxnId="{03921864-0E2E-46E5-8474-158C41812773}">
      <dgm:prSet/>
      <dgm:spPr/>
      <dgm:t>
        <a:bodyPr/>
        <a:lstStyle/>
        <a:p>
          <a:endParaRPr lang="en-US"/>
        </a:p>
      </dgm:t>
    </dgm:pt>
    <dgm:pt modelId="{0D1E51E6-FF02-4979-8011-C7B38BEC0103}" type="sibTrans" cxnId="{03921864-0E2E-46E5-8474-158C41812773}">
      <dgm:prSet/>
      <dgm:spPr/>
      <dgm:t>
        <a:bodyPr/>
        <a:lstStyle/>
        <a:p>
          <a:endParaRPr lang="en-US"/>
        </a:p>
      </dgm:t>
    </dgm:pt>
    <dgm:pt modelId="{01B9F483-9814-4E2A-9614-C9FBEC5D5FC1}">
      <dgm:prSet/>
      <dgm:spPr/>
      <dgm:t>
        <a:bodyPr/>
        <a:lstStyle/>
        <a:p>
          <a:r>
            <a:rPr lang="en-US" dirty="0"/>
            <a:t>Bren Lehr, Elections Division Coordinator </a:t>
          </a:r>
          <a:r>
            <a:rPr lang="en-US" dirty="0">
              <a:hlinkClick xmlns:r="http://schemas.openxmlformats.org/officeDocument/2006/relationships" r:id="rId3"/>
            </a:rPr>
            <a:t>Bren.Lehr@rov.sccgov.org</a:t>
          </a:r>
          <a:r>
            <a:rPr lang="en-US" dirty="0"/>
            <a:t>	</a:t>
          </a:r>
        </a:p>
      </dgm:t>
    </dgm:pt>
    <dgm:pt modelId="{B3503CA7-219E-4051-93D9-33A9D544D367}" type="parTrans" cxnId="{F14B5585-C0A0-426B-93AB-981B92A4D9CD}">
      <dgm:prSet/>
      <dgm:spPr/>
      <dgm:t>
        <a:bodyPr/>
        <a:lstStyle/>
        <a:p>
          <a:endParaRPr lang="en-US"/>
        </a:p>
      </dgm:t>
    </dgm:pt>
    <dgm:pt modelId="{26F679E3-19D2-4DE5-9647-BFE73008DA2A}" type="sibTrans" cxnId="{F14B5585-C0A0-426B-93AB-981B92A4D9CD}">
      <dgm:prSet/>
      <dgm:spPr/>
      <dgm:t>
        <a:bodyPr/>
        <a:lstStyle/>
        <a:p>
          <a:endParaRPr lang="en-US"/>
        </a:p>
      </dgm:t>
    </dgm:pt>
    <dgm:pt modelId="{CA64304D-E581-47C3-A001-0A8875EE2FC9}">
      <dgm:prSet/>
      <dgm:spPr/>
      <dgm:t>
        <a:bodyPr/>
        <a:lstStyle/>
        <a:p>
          <a:pPr algn="l" rtl="0"/>
          <a:r>
            <a:rPr lang="en-US" dirty="0">
              <a:latin typeface="Garamond" panose="02020404030301010803"/>
            </a:rPr>
            <a:t>Louella Sevegan,</a:t>
          </a:r>
          <a:r>
            <a:rPr lang="en-US" dirty="0"/>
            <a:t> Election Specialist </a:t>
          </a:r>
          <a:r>
            <a:rPr lang="en-US" dirty="0">
              <a:latin typeface="Garamond" panose="02020404030301010803"/>
              <a:hlinkClick xmlns:r="http://schemas.openxmlformats.org/officeDocument/2006/relationships" r:id="rId4"/>
            </a:rPr>
            <a:t>Louella</a:t>
          </a:r>
          <a:r>
            <a:rPr lang="en-US" dirty="0">
              <a:hlinkClick xmlns:r="http://schemas.openxmlformats.org/officeDocument/2006/relationships" r:id="rId4"/>
            </a:rPr>
            <a:t>.</a:t>
          </a:r>
          <a:r>
            <a:rPr lang="en-US" dirty="0">
              <a:latin typeface="Garamond" panose="02020404030301010803"/>
              <a:hlinkClick xmlns:r="http://schemas.openxmlformats.org/officeDocument/2006/relationships" r:id="rId4"/>
            </a:rPr>
            <a:t>Sevegan</a:t>
          </a:r>
          <a:r>
            <a:rPr lang="en-US" dirty="0">
              <a:hlinkClick xmlns:r="http://schemas.openxmlformats.org/officeDocument/2006/relationships" r:id="rId4"/>
            </a:rPr>
            <a:t>@rov.sccgov.org</a:t>
          </a:r>
        </a:p>
      </dgm:t>
    </dgm:pt>
    <dgm:pt modelId="{46EFB2EC-D14D-4579-97DC-63141AFD8739}" type="parTrans" cxnId="{74228E71-5486-45F6-99EA-4CED40409F42}">
      <dgm:prSet/>
      <dgm:spPr/>
      <dgm:t>
        <a:bodyPr/>
        <a:lstStyle/>
        <a:p>
          <a:endParaRPr lang="en-US"/>
        </a:p>
      </dgm:t>
    </dgm:pt>
    <dgm:pt modelId="{49C7B913-2455-4168-9BC3-B0F8F34EDB5F}" type="sibTrans" cxnId="{74228E71-5486-45F6-99EA-4CED40409F42}">
      <dgm:prSet/>
      <dgm:spPr/>
      <dgm:t>
        <a:bodyPr/>
        <a:lstStyle/>
        <a:p>
          <a:endParaRPr lang="en-US"/>
        </a:p>
      </dgm:t>
    </dgm:pt>
    <dgm:pt modelId="{2D3F7A74-787A-499F-B161-0C9F61A180A2}">
      <dgm:prSet/>
      <dgm:spPr/>
      <dgm:t>
        <a:bodyPr/>
        <a:lstStyle/>
        <a:p>
          <a:pPr rtl="0"/>
          <a:r>
            <a:rPr lang="en-US">
              <a:latin typeface="Garamond" panose="02020404030301010803"/>
            </a:rPr>
            <a:t>Marianna Khienkina</a:t>
          </a:r>
          <a:r>
            <a:rPr lang="en-US"/>
            <a:t>, Election Specialist</a:t>
          </a:r>
          <a:r>
            <a:rPr lang="en-US">
              <a:latin typeface="Garamond" panose="02020404030301010803"/>
            </a:rPr>
            <a:t> </a:t>
          </a:r>
          <a:r>
            <a:rPr lang="en-US">
              <a:latin typeface="Garamond" panose="02020404030301010803"/>
              <a:hlinkClick xmlns:r="http://schemas.openxmlformats.org/officeDocument/2006/relationships" r:id="rId5"/>
            </a:rPr>
            <a:t>Marianna</a:t>
          </a:r>
          <a:r>
            <a:rPr lang="en-US">
              <a:hlinkClick xmlns:r="http://schemas.openxmlformats.org/officeDocument/2006/relationships" r:id="rId5"/>
            </a:rPr>
            <a:t>.</a:t>
          </a:r>
          <a:r>
            <a:rPr lang="en-US">
              <a:latin typeface="Garamond" panose="02020404030301010803"/>
              <a:hlinkClick xmlns:r="http://schemas.openxmlformats.org/officeDocument/2006/relationships" r:id="rId5"/>
            </a:rPr>
            <a:t>Khienkina</a:t>
          </a:r>
          <a:r>
            <a:rPr lang="en-US">
              <a:hlinkClick xmlns:r="http://schemas.openxmlformats.org/officeDocument/2006/relationships" r:id="rId5"/>
            </a:rPr>
            <a:t>@rov.sccgov.org</a:t>
          </a:r>
        </a:p>
      </dgm:t>
    </dgm:pt>
    <dgm:pt modelId="{06B17ACA-3D9C-4D96-814A-6CD65D5E9C03}" type="parTrans" cxnId="{ED6813F9-6F9A-4823-80A3-1688089B5C41}">
      <dgm:prSet/>
      <dgm:spPr/>
      <dgm:t>
        <a:bodyPr/>
        <a:lstStyle/>
        <a:p>
          <a:endParaRPr lang="en-US"/>
        </a:p>
      </dgm:t>
    </dgm:pt>
    <dgm:pt modelId="{039E43A9-EB90-4277-B48F-BB1418645E70}" type="sibTrans" cxnId="{ED6813F9-6F9A-4823-80A3-1688089B5C41}">
      <dgm:prSet/>
      <dgm:spPr/>
      <dgm:t>
        <a:bodyPr/>
        <a:lstStyle/>
        <a:p>
          <a:endParaRPr lang="en-US"/>
        </a:p>
      </dgm:t>
    </dgm:pt>
    <dgm:pt modelId="{2B4AB332-AFC8-44D2-ABBE-9334A6E4AAC2}">
      <dgm:prSet/>
      <dgm:spPr/>
      <dgm:t>
        <a:bodyPr/>
        <a:lstStyle/>
        <a:p>
          <a:pPr rtl="0"/>
          <a:r>
            <a:rPr lang="en-US" dirty="0">
              <a:latin typeface="Garamond" panose="02020404030301010803"/>
            </a:rPr>
            <a:t>Cassandra Hevia</a:t>
          </a:r>
          <a:r>
            <a:rPr lang="en-US" dirty="0">
              <a:solidFill>
                <a:srgbClr val="010000"/>
              </a:solidFill>
              <a:latin typeface="Garamond" panose="02020404030301010803"/>
            </a:rPr>
            <a:t>,</a:t>
          </a:r>
          <a:r>
            <a:rPr lang="en-US" dirty="0">
              <a:latin typeface="Garamond" panose="02020404030301010803"/>
            </a:rPr>
            <a:t> Election Specialist</a:t>
          </a:r>
          <a:r>
            <a:rPr lang="en-US" dirty="0">
              <a:solidFill>
                <a:srgbClr val="010000"/>
              </a:solidFill>
              <a:latin typeface="Garamond" panose="02020404030301010803"/>
            </a:rPr>
            <a:t> </a:t>
          </a:r>
          <a:br>
            <a:rPr lang="en-US" dirty="0"/>
          </a:br>
          <a:r>
            <a:rPr lang="en-US" dirty="0">
              <a:latin typeface="Garamond" panose="02020404030301010803"/>
              <a:hlinkClick xmlns:r="http://schemas.openxmlformats.org/officeDocument/2006/relationships" r:id="rId6"/>
            </a:rPr>
            <a:t>Cassandra</a:t>
          </a:r>
          <a:r>
            <a:rPr lang="en-US" dirty="0">
              <a:hlinkClick xmlns:r="http://schemas.openxmlformats.org/officeDocument/2006/relationships" r:id="rId6"/>
            </a:rPr>
            <a:t>.</a:t>
          </a:r>
          <a:r>
            <a:rPr lang="en-US" dirty="0">
              <a:latin typeface="Garamond" panose="02020404030301010803"/>
              <a:hlinkClick xmlns:r="http://schemas.openxmlformats.org/officeDocument/2006/relationships" r:id="rId6"/>
            </a:rPr>
            <a:t>Hevia</a:t>
          </a:r>
          <a:r>
            <a:rPr lang="en-US" dirty="0">
              <a:hlinkClick xmlns:r="http://schemas.openxmlformats.org/officeDocument/2006/relationships" r:id="rId6"/>
            </a:rPr>
            <a:t>@rov.sccgov.org</a:t>
          </a:r>
        </a:p>
      </dgm:t>
    </dgm:pt>
    <dgm:pt modelId="{01E18E91-AF3A-4D85-B815-86CBE79A68AB}" type="parTrans" cxnId="{5D74B897-253D-453B-B4DD-D5C3EB625FF2}">
      <dgm:prSet/>
      <dgm:spPr/>
      <dgm:t>
        <a:bodyPr/>
        <a:lstStyle/>
        <a:p>
          <a:endParaRPr lang="en-US"/>
        </a:p>
      </dgm:t>
    </dgm:pt>
    <dgm:pt modelId="{7733276F-460D-4FB8-A96A-824341D8EDD0}" type="sibTrans" cxnId="{5D74B897-253D-453B-B4DD-D5C3EB625FF2}">
      <dgm:prSet/>
      <dgm:spPr/>
      <dgm:t>
        <a:bodyPr/>
        <a:lstStyle/>
        <a:p>
          <a:endParaRPr lang="en-US"/>
        </a:p>
      </dgm:t>
    </dgm:pt>
    <dgm:pt modelId="{EBB4E38E-581C-4203-AF57-37987B43A6C6}">
      <dgm:prSet/>
      <dgm:spPr/>
      <dgm:t>
        <a:bodyPr/>
        <a:lstStyle/>
        <a:p>
          <a:r>
            <a:rPr lang="en-US"/>
            <a:t>Matt </a:t>
          </a:r>
          <a:r>
            <a:rPr lang="en-US">
              <a:latin typeface="Garamond" panose="02020404030301010803"/>
            </a:rPr>
            <a:t>Moreles</a:t>
          </a:r>
          <a:r>
            <a:rPr lang="en-US"/>
            <a:t>, Assistant Registrar of Voters</a:t>
          </a:r>
          <a:br>
            <a:rPr lang="en-US"/>
          </a:br>
          <a:r>
            <a:rPr lang="en-US">
              <a:hlinkClick xmlns:r="http://schemas.openxmlformats.org/officeDocument/2006/relationships" r:id="rId7"/>
            </a:rPr>
            <a:t>Matt.Moreles@rov.sccgov.org</a:t>
          </a:r>
          <a:endParaRPr lang="en-US"/>
        </a:p>
      </dgm:t>
    </dgm:pt>
    <dgm:pt modelId="{73EEE395-6F3D-4250-B618-F83449518342}" type="parTrans" cxnId="{D0621BAA-EC85-4604-876B-4147EBF37F67}">
      <dgm:prSet/>
      <dgm:spPr/>
      <dgm:t>
        <a:bodyPr/>
        <a:lstStyle/>
        <a:p>
          <a:endParaRPr lang="en-US"/>
        </a:p>
      </dgm:t>
    </dgm:pt>
    <dgm:pt modelId="{6010D25D-EE3F-4D8C-8F9B-6E3CF45DC1BF}" type="sibTrans" cxnId="{D0621BAA-EC85-4604-876B-4147EBF37F67}">
      <dgm:prSet/>
      <dgm:spPr/>
      <dgm:t>
        <a:bodyPr/>
        <a:lstStyle/>
        <a:p>
          <a:endParaRPr lang="en-US"/>
        </a:p>
      </dgm:t>
    </dgm:pt>
    <dgm:pt modelId="{3B23DB96-5D48-4A32-854B-7A4FC490BD1F}">
      <dgm:prSet/>
      <dgm:spPr/>
      <dgm:t>
        <a:bodyPr/>
        <a:lstStyle/>
        <a:p>
          <a:r>
            <a:rPr lang="en-US" dirty="0"/>
            <a:t>Claudia Gonzalez, Interim Elections Process Supervisor</a:t>
          </a:r>
        </a:p>
        <a:p>
          <a:r>
            <a:rPr lang="en-US" dirty="0">
              <a:hlinkClick xmlns:r="http://schemas.openxmlformats.org/officeDocument/2006/relationships" r:id="rId8"/>
            </a:rPr>
            <a:t>Claudia.V.Gonzalez@rov.sccgov</a:t>
          </a:r>
          <a:r>
            <a:rPr lang="en-US">
              <a:hlinkClick xmlns:r="http://schemas.openxmlformats.org/officeDocument/2006/relationships" r:id="rId8"/>
            </a:rPr>
            <a:t>.org</a:t>
          </a:r>
          <a:endParaRPr lang="en-US" dirty="0"/>
        </a:p>
      </dgm:t>
    </dgm:pt>
    <dgm:pt modelId="{C7C9EDD0-3139-48C1-86EF-1F3DDC4786D2}" type="parTrans" cxnId="{A96E41E0-5DD9-4380-89B0-A0E7BD230A61}">
      <dgm:prSet/>
      <dgm:spPr/>
      <dgm:t>
        <a:bodyPr/>
        <a:lstStyle/>
        <a:p>
          <a:endParaRPr lang="en-US"/>
        </a:p>
      </dgm:t>
    </dgm:pt>
    <dgm:pt modelId="{7D5E8227-CC2D-4EAD-9DDF-B9AF09F8EC43}" type="sibTrans" cxnId="{A96E41E0-5DD9-4380-89B0-A0E7BD230A61}">
      <dgm:prSet/>
      <dgm:spPr/>
      <dgm:t>
        <a:bodyPr/>
        <a:lstStyle/>
        <a:p>
          <a:endParaRPr lang="en-US"/>
        </a:p>
      </dgm:t>
    </dgm:pt>
    <dgm:pt modelId="{7304BAA0-F424-4460-AAF6-76A6B3994417}" type="pres">
      <dgm:prSet presAssocID="{8C5074BC-4A39-4D86-A221-3D6872E9939A}" presName="vert0" presStyleCnt="0">
        <dgm:presLayoutVars>
          <dgm:dir/>
          <dgm:animOne val="branch"/>
          <dgm:animLvl val="lvl"/>
        </dgm:presLayoutVars>
      </dgm:prSet>
      <dgm:spPr/>
    </dgm:pt>
    <dgm:pt modelId="{18C3B642-F92D-46E2-9F11-F58696A982E2}" type="pres">
      <dgm:prSet presAssocID="{20756049-098F-4480-A68D-8B04763939BF}" presName="thickLine" presStyleLbl="alignNode1" presStyleIdx="0" presStyleCnt="8"/>
      <dgm:spPr/>
    </dgm:pt>
    <dgm:pt modelId="{FE786937-3DE1-4C82-8436-462AA84928A1}" type="pres">
      <dgm:prSet presAssocID="{20756049-098F-4480-A68D-8B04763939BF}" presName="horz1" presStyleCnt="0"/>
      <dgm:spPr/>
    </dgm:pt>
    <dgm:pt modelId="{7C739444-9EE4-4813-9A46-DDF52A28A955}" type="pres">
      <dgm:prSet presAssocID="{20756049-098F-4480-A68D-8B04763939BF}" presName="tx1" presStyleLbl="revTx" presStyleIdx="0" presStyleCnt="8"/>
      <dgm:spPr/>
    </dgm:pt>
    <dgm:pt modelId="{8CFB82D9-301C-45C0-BFE7-A4061AC66881}" type="pres">
      <dgm:prSet presAssocID="{20756049-098F-4480-A68D-8B04763939BF}" presName="vert1" presStyleCnt="0"/>
      <dgm:spPr/>
    </dgm:pt>
    <dgm:pt modelId="{C4299174-E8D3-47E1-968F-5E380FF3AFDC}" type="pres">
      <dgm:prSet presAssocID="{0F20302E-CB7E-4AB1-8F0F-4F0107F25E4A}" presName="thickLine" presStyleLbl="alignNode1" presStyleIdx="1" presStyleCnt="8"/>
      <dgm:spPr/>
    </dgm:pt>
    <dgm:pt modelId="{A913CBFF-1C3C-4354-9F0C-9682EDCA57A3}" type="pres">
      <dgm:prSet presAssocID="{0F20302E-CB7E-4AB1-8F0F-4F0107F25E4A}" presName="horz1" presStyleCnt="0"/>
      <dgm:spPr/>
    </dgm:pt>
    <dgm:pt modelId="{84CEE75A-123F-4351-9D32-10A63574A0B4}" type="pres">
      <dgm:prSet presAssocID="{0F20302E-CB7E-4AB1-8F0F-4F0107F25E4A}" presName="tx1" presStyleLbl="revTx" presStyleIdx="1" presStyleCnt="8"/>
      <dgm:spPr/>
    </dgm:pt>
    <dgm:pt modelId="{F4808B06-E33C-48CD-A58B-C2F6B0E0AE6A}" type="pres">
      <dgm:prSet presAssocID="{0F20302E-CB7E-4AB1-8F0F-4F0107F25E4A}" presName="vert1" presStyleCnt="0"/>
      <dgm:spPr/>
    </dgm:pt>
    <dgm:pt modelId="{1167795F-83CF-46CE-9ECA-41920362EF96}" type="pres">
      <dgm:prSet presAssocID="{EBB4E38E-581C-4203-AF57-37987B43A6C6}" presName="thickLine" presStyleLbl="alignNode1" presStyleIdx="2" presStyleCnt="8"/>
      <dgm:spPr/>
    </dgm:pt>
    <dgm:pt modelId="{2252F9B3-AD10-4265-A693-C9403F824F48}" type="pres">
      <dgm:prSet presAssocID="{EBB4E38E-581C-4203-AF57-37987B43A6C6}" presName="horz1" presStyleCnt="0"/>
      <dgm:spPr/>
    </dgm:pt>
    <dgm:pt modelId="{78C1B3EF-A2B0-4E78-854A-87E9B7378B51}" type="pres">
      <dgm:prSet presAssocID="{EBB4E38E-581C-4203-AF57-37987B43A6C6}" presName="tx1" presStyleLbl="revTx" presStyleIdx="2" presStyleCnt="8"/>
      <dgm:spPr/>
    </dgm:pt>
    <dgm:pt modelId="{323E24CC-402D-4D4D-944A-EEE0FE0219DC}" type="pres">
      <dgm:prSet presAssocID="{EBB4E38E-581C-4203-AF57-37987B43A6C6}" presName="vert1" presStyleCnt="0"/>
      <dgm:spPr/>
    </dgm:pt>
    <dgm:pt modelId="{DAFBDF2C-FEEC-4EC7-BE6D-277BE8FFFD2E}" type="pres">
      <dgm:prSet presAssocID="{01B9F483-9814-4E2A-9614-C9FBEC5D5FC1}" presName="thickLine" presStyleLbl="alignNode1" presStyleIdx="3" presStyleCnt="8"/>
      <dgm:spPr/>
    </dgm:pt>
    <dgm:pt modelId="{C0BA69D4-8406-4723-ADF4-727DB108576E}" type="pres">
      <dgm:prSet presAssocID="{01B9F483-9814-4E2A-9614-C9FBEC5D5FC1}" presName="horz1" presStyleCnt="0"/>
      <dgm:spPr/>
    </dgm:pt>
    <dgm:pt modelId="{77CB3300-8E58-439A-B3D3-DCF1FE86C63F}" type="pres">
      <dgm:prSet presAssocID="{01B9F483-9814-4E2A-9614-C9FBEC5D5FC1}" presName="tx1" presStyleLbl="revTx" presStyleIdx="3" presStyleCnt="8"/>
      <dgm:spPr/>
    </dgm:pt>
    <dgm:pt modelId="{F0603AD9-690E-4FE5-8AA6-C3D13528E2F2}" type="pres">
      <dgm:prSet presAssocID="{01B9F483-9814-4E2A-9614-C9FBEC5D5FC1}" presName="vert1" presStyleCnt="0"/>
      <dgm:spPr/>
    </dgm:pt>
    <dgm:pt modelId="{8FC37DBB-C489-4110-AAC8-E702B98C6917}" type="pres">
      <dgm:prSet presAssocID="{3B23DB96-5D48-4A32-854B-7A4FC490BD1F}" presName="thickLine" presStyleLbl="alignNode1" presStyleIdx="4" presStyleCnt="8"/>
      <dgm:spPr/>
    </dgm:pt>
    <dgm:pt modelId="{D12E2B61-5630-4058-A4C2-91C84D9ED111}" type="pres">
      <dgm:prSet presAssocID="{3B23DB96-5D48-4A32-854B-7A4FC490BD1F}" presName="horz1" presStyleCnt="0"/>
      <dgm:spPr/>
    </dgm:pt>
    <dgm:pt modelId="{B9FA6850-F3D5-41B7-931D-2C31ABDEAD9C}" type="pres">
      <dgm:prSet presAssocID="{3B23DB96-5D48-4A32-854B-7A4FC490BD1F}" presName="tx1" presStyleLbl="revTx" presStyleIdx="4" presStyleCnt="8"/>
      <dgm:spPr/>
    </dgm:pt>
    <dgm:pt modelId="{A43C171B-E0E7-4C81-8163-9686D894460D}" type="pres">
      <dgm:prSet presAssocID="{3B23DB96-5D48-4A32-854B-7A4FC490BD1F}" presName="vert1" presStyleCnt="0"/>
      <dgm:spPr/>
    </dgm:pt>
    <dgm:pt modelId="{48BC0C11-5A5F-4E35-850F-5F191111C3DB}" type="pres">
      <dgm:prSet presAssocID="{CA64304D-E581-47C3-A001-0A8875EE2FC9}" presName="thickLine" presStyleLbl="alignNode1" presStyleIdx="5" presStyleCnt="8"/>
      <dgm:spPr/>
    </dgm:pt>
    <dgm:pt modelId="{DFA09825-26CB-4AF2-9DE7-8B7D9DB8AB94}" type="pres">
      <dgm:prSet presAssocID="{CA64304D-E581-47C3-A001-0A8875EE2FC9}" presName="horz1" presStyleCnt="0"/>
      <dgm:spPr/>
    </dgm:pt>
    <dgm:pt modelId="{C6165061-88AE-4636-B95A-F998BA3FEEC4}" type="pres">
      <dgm:prSet presAssocID="{CA64304D-E581-47C3-A001-0A8875EE2FC9}" presName="tx1" presStyleLbl="revTx" presStyleIdx="5" presStyleCnt="8"/>
      <dgm:spPr/>
    </dgm:pt>
    <dgm:pt modelId="{585436A5-EE01-447A-B2CD-A82B247FD7FA}" type="pres">
      <dgm:prSet presAssocID="{CA64304D-E581-47C3-A001-0A8875EE2FC9}" presName="vert1" presStyleCnt="0"/>
      <dgm:spPr/>
    </dgm:pt>
    <dgm:pt modelId="{1D2962CC-5D06-4DD2-9465-DBF282DCAB72}" type="pres">
      <dgm:prSet presAssocID="{2D3F7A74-787A-499F-B161-0C9F61A180A2}" presName="thickLine" presStyleLbl="alignNode1" presStyleIdx="6" presStyleCnt="8"/>
      <dgm:spPr/>
    </dgm:pt>
    <dgm:pt modelId="{77BCA99C-012A-417B-AE31-FCB7907BFC82}" type="pres">
      <dgm:prSet presAssocID="{2D3F7A74-787A-499F-B161-0C9F61A180A2}" presName="horz1" presStyleCnt="0"/>
      <dgm:spPr/>
    </dgm:pt>
    <dgm:pt modelId="{6A7FC1F0-AD0A-491D-A711-2D799406DE9F}" type="pres">
      <dgm:prSet presAssocID="{2D3F7A74-787A-499F-B161-0C9F61A180A2}" presName="tx1" presStyleLbl="revTx" presStyleIdx="6" presStyleCnt="8"/>
      <dgm:spPr/>
    </dgm:pt>
    <dgm:pt modelId="{273DF9BC-0A06-4E9F-B60E-8B74310E6A6B}" type="pres">
      <dgm:prSet presAssocID="{2D3F7A74-787A-499F-B161-0C9F61A180A2}" presName="vert1" presStyleCnt="0"/>
      <dgm:spPr/>
    </dgm:pt>
    <dgm:pt modelId="{16D57FC6-A1B9-4753-A5AA-F16B229E8975}" type="pres">
      <dgm:prSet presAssocID="{2B4AB332-AFC8-44D2-ABBE-9334A6E4AAC2}" presName="thickLine" presStyleLbl="alignNode1" presStyleIdx="7" presStyleCnt="8"/>
      <dgm:spPr/>
    </dgm:pt>
    <dgm:pt modelId="{33C6FC9F-EBD6-43D8-A26A-3541C86DD686}" type="pres">
      <dgm:prSet presAssocID="{2B4AB332-AFC8-44D2-ABBE-9334A6E4AAC2}" presName="horz1" presStyleCnt="0"/>
      <dgm:spPr/>
    </dgm:pt>
    <dgm:pt modelId="{0C9CF4E8-8E5F-4901-A743-562F9B7CA701}" type="pres">
      <dgm:prSet presAssocID="{2B4AB332-AFC8-44D2-ABBE-9334A6E4AAC2}" presName="tx1" presStyleLbl="revTx" presStyleIdx="7" presStyleCnt="8"/>
      <dgm:spPr/>
    </dgm:pt>
    <dgm:pt modelId="{91974F81-64D4-4C67-9061-E49030DE031F}" type="pres">
      <dgm:prSet presAssocID="{2B4AB332-AFC8-44D2-ABBE-9334A6E4AAC2}" presName="vert1" presStyleCnt="0"/>
      <dgm:spPr/>
    </dgm:pt>
  </dgm:ptLst>
  <dgm:cxnLst>
    <dgm:cxn modelId="{62A99B26-44A0-41FB-832F-57A0429D8723}" srcId="{8C5074BC-4A39-4D86-A221-3D6872E9939A}" destId="{20756049-098F-4480-A68D-8B04763939BF}" srcOrd="0" destOrd="0" parTransId="{ACDCF667-A542-4FD7-AAD8-BB51F513B6FC}" sibTransId="{FB83F3AA-9FDE-42B5-B73A-3D98E071278D}"/>
    <dgm:cxn modelId="{0CD1CD5E-FB83-4663-89CD-FFED032EF500}" type="presOf" srcId="{20756049-098F-4480-A68D-8B04763939BF}" destId="{7C739444-9EE4-4813-9A46-DDF52A28A955}" srcOrd="0" destOrd="0" presId="urn:microsoft.com/office/officeart/2008/layout/LinedList"/>
    <dgm:cxn modelId="{03921864-0E2E-46E5-8474-158C41812773}" srcId="{8C5074BC-4A39-4D86-A221-3D6872E9939A}" destId="{0F20302E-CB7E-4AB1-8F0F-4F0107F25E4A}" srcOrd="1" destOrd="0" parTransId="{7CFBA4E1-17C5-429B-94B5-D270C6A67155}" sibTransId="{0D1E51E6-FF02-4979-8011-C7B38BEC0103}"/>
    <dgm:cxn modelId="{74228E71-5486-45F6-99EA-4CED40409F42}" srcId="{8C5074BC-4A39-4D86-A221-3D6872E9939A}" destId="{CA64304D-E581-47C3-A001-0A8875EE2FC9}" srcOrd="5" destOrd="0" parTransId="{46EFB2EC-D14D-4579-97DC-63141AFD8739}" sibTransId="{49C7B913-2455-4168-9BC3-B0F8F34EDB5F}"/>
    <dgm:cxn modelId="{CA1B3A59-9D90-4BCD-99BB-E9B91F460E51}" type="presOf" srcId="{2B4AB332-AFC8-44D2-ABBE-9334A6E4AAC2}" destId="{0C9CF4E8-8E5F-4901-A743-562F9B7CA701}" srcOrd="0" destOrd="0" presId="urn:microsoft.com/office/officeart/2008/layout/LinedList"/>
    <dgm:cxn modelId="{F14B5585-C0A0-426B-93AB-981B92A4D9CD}" srcId="{8C5074BC-4A39-4D86-A221-3D6872E9939A}" destId="{01B9F483-9814-4E2A-9614-C9FBEC5D5FC1}" srcOrd="3" destOrd="0" parTransId="{B3503CA7-219E-4051-93D9-33A9D544D367}" sibTransId="{26F679E3-19D2-4DE5-9647-BFE73008DA2A}"/>
    <dgm:cxn modelId="{9AA50290-6E4B-4319-BBBF-05BC533B61CD}" type="presOf" srcId="{01B9F483-9814-4E2A-9614-C9FBEC5D5FC1}" destId="{77CB3300-8E58-439A-B3D3-DCF1FE86C63F}" srcOrd="0" destOrd="0" presId="urn:microsoft.com/office/officeart/2008/layout/LinedList"/>
    <dgm:cxn modelId="{5D74B897-253D-453B-B4DD-D5C3EB625FF2}" srcId="{8C5074BC-4A39-4D86-A221-3D6872E9939A}" destId="{2B4AB332-AFC8-44D2-ABBE-9334A6E4AAC2}" srcOrd="7" destOrd="0" parTransId="{01E18E91-AF3A-4D85-B815-86CBE79A68AB}" sibTransId="{7733276F-460D-4FB8-A96A-824341D8EDD0}"/>
    <dgm:cxn modelId="{683F7AA0-91A0-4205-9077-DD3FB90AEB1F}" type="presOf" srcId="{EBB4E38E-581C-4203-AF57-37987B43A6C6}" destId="{78C1B3EF-A2B0-4E78-854A-87E9B7378B51}" srcOrd="0" destOrd="0" presId="urn:microsoft.com/office/officeart/2008/layout/LinedList"/>
    <dgm:cxn modelId="{49DBB6A0-6766-480E-A3BD-34B7E154A94E}" type="presOf" srcId="{3B23DB96-5D48-4A32-854B-7A4FC490BD1F}" destId="{B9FA6850-F3D5-41B7-931D-2C31ABDEAD9C}" srcOrd="0" destOrd="0" presId="urn:microsoft.com/office/officeart/2008/layout/LinedList"/>
    <dgm:cxn modelId="{89753EA5-F99B-43C2-804A-DB1EC3E51DAB}" type="presOf" srcId="{8C5074BC-4A39-4D86-A221-3D6872E9939A}" destId="{7304BAA0-F424-4460-AAF6-76A6B3994417}" srcOrd="0" destOrd="0" presId="urn:microsoft.com/office/officeart/2008/layout/LinedList"/>
    <dgm:cxn modelId="{D0621BAA-EC85-4604-876B-4147EBF37F67}" srcId="{8C5074BC-4A39-4D86-A221-3D6872E9939A}" destId="{EBB4E38E-581C-4203-AF57-37987B43A6C6}" srcOrd="2" destOrd="0" parTransId="{73EEE395-6F3D-4250-B618-F83449518342}" sibTransId="{6010D25D-EE3F-4D8C-8F9B-6E3CF45DC1BF}"/>
    <dgm:cxn modelId="{5A699DD3-147B-49E6-8D2F-781F7C0D25A2}" type="presOf" srcId="{2D3F7A74-787A-499F-B161-0C9F61A180A2}" destId="{6A7FC1F0-AD0A-491D-A711-2D799406DE9F}" srcOrd="0" destOrd="0" presId="urn:microsoft.com/office/officeart/2008/layout/LinedList"/>
    <dgm:cxn modelId="{BFF208DE-A5C5-46A5-B09F-22A8CB08788D}" type="presOf" srcId="{CA64304D-E581-47C3-A001-0A8875EE2FC9}" destId="{C6165061-88AE-4636-B95A-F998BA3FEEC4}" srcOrd="0" destOrd="0" presId="urn:microsoft.com/office/officeart/2008/layout/LinedList"/>
    <dgm:cxn modelId="{A96E41E0-5DD9-4380-89B0-A0E7BD230A61}" srcId="{8C5074BC-4A39-4D86-A221-3D6872E9939A}" destId="{3B23DB96-5D48-4A32-854B-7A4FC490BD1F}" srcOrd="4" destOrd="0" parTransId="{C7C9EDD0-3139-48C1-86EF-1F3DDC4786D2}" sibTransId="{7D5E8227-CC2D-4EAD-9DDF-B9AF09F8EC43}"/>
    <dgm:cxn modelId="{F9525FF3-BD92-4716-9CDC-EAB36C241A82}" type="presOf" srcId="{0F20302E-CB7E-4AB1-8F0F-4F0107F25E4A}" destId="{84CEE75A-123F-4351-9D32-10A63574A0B4}" srcOrd="0" destOrd="0" presId="urn:microsoft.com/office/officeart/2008/layout/LinedList"/>
    <dgm:cxn modelId="{ED6813F9-6F9A-4823-80A3-1688089B5C41}" srcId="{8C5074BC-4A39-4D86-A221-3D6872E9939A}" destId="{2D3F7A74-787A-499F-B161-0C9F61A180A2}" srcOrd="6" destOrd="0" parTransId="{06B17ACA-3D9C-4D96-814A-6CD65D5E9C03}" sibTransId="{039E43A9-EB90-4277-B48F-BB1418645E70}"/>
    <dgm:cxn modelId="{4E66471C-BD1B-4A3E-885A-C764BA2E51B9}" type="presParOf" srcId="{7304BAA0-F424-4460-AAF6-76A6B3994417}" destId="{18C3B642-F92D-46E2-9F11-F58696A982E2}" srcOrd="0" destOrd="0" presId="urn:microsoft.com/office/officeart/2008/layout/LinedList"/>
    <dgm:cxn modelId="{B8BB51CA-892D-42AB-9D9E-50F8D2E7803F}" type="presParOf" srcId="{7304BAA0-F424-4460-AAF6-76A6B3994417}" destId="{FE786937-3DE1-4C82-8436-462AA84928A1}" srcOrd="1" destOrd="0" presId="urn:microsoft.com/office/officeart/2008/layout/LinedList"/>
    <dgm:cxn modelId="{F8E29BA2-E124-4559-9407-63D24D23336D}" type="presParOf" srcId="{FE786937-3DE1-4C82-8436-462AA84928A1}" destId="{7C739444-9EE4-4813-9A46-DDF52A28A955}" srcOrd="0" destOrd="0" presId="urn:microsoft.com/office/officeart/2008/layout/LinedList"/>
    <dgm:cxn modelId="{5E642AEC-7CAE-4594-8ABD-966BA460B931}" type="presParOf" srcId="{FE786937-3DE1-4C82-8436-462AA84928A1}" destId="{8CFB82D9-301C-45C0-BFE7-A4061AC66881}" srcOrd="1" destOrd="0" presId="urn:microsoft.com/office/officeart/2008/layout/LinedList"/>
    <dgm:cxn modelId="{151F3337-BB5B-48EC-85EC-76CAC0B7B6AD}" type="presParOf" srcId="{7304BAA0-F424-4460-AAF6-76A6B3994417}" destId="{C4299174-E8D3-47E1-968F-5E380FF3AFDC}" srcOrd="2" destOrd="0" presId="urn:microsoft.com/office/officeart/2008/layout/LinedList"/>
    <dgm:cxn modelId="{95F593FE-8430-43F6-946D-5AEE2C280323}" type="presParOf" srcId="{7304BAA0-F424-4460-AAF6-76A6B3994417}" destId="{A913CBFF-1C3C-4354-9F0C-9682EDCA57A3}" srcOrd="3" destOrd="0" presId="urn:microsoft.com/office/officeart/2008/layout/LinedList"/>
    <dgm:cxn modelId="{B121BD50-8684-41A3-89AA-A3BA4045C1ED}" type="presParOf" srcId="{A913CBFF-1C3C-4354-9F0C-9682EDCA57A3}" destId="{84CEE75A-123F-4351-9D32-10A63574A0B4}" srcOrd="0" destOrd="0" presId="urn:microsoft.com/office/officeart/2008/layout/LinedList"/>
    <dgm:cxn modelId="{9ED35535-6F51-48C7-BEEB-21C42A8ED99C}" type="presParOf" srcId="{A913CBFF-1C3C-4354-9F0C-9682EDCA57A3}" destId="{F4808B06-E33C-48CD-A58B-C2F6B0E0AE6A}" srcOrd="1" destOrd="0" presId="urn:microsoft.com/office/officeart/2008/layout/LinedList"/>
    <dgm:cxn modelId="{B4BCDEBC-DEF7-41E9-97FE-188E03AC9094}" type="presParOf" srcId="{7304BAA0-F424-4460-AAF6-76A6B3994417}" destId="{1167795F-83CF-46CE-9ECA-41920362EF96}" srcOrd="4" destOrd="0" presId="urn:microsoft.com/office/officeart/2008/layout/LinedList"/>
    <dgm:cxn modelId="{2CC5D355-265F-44E7-B4D1-2C22B8AD34F0}" type="presParOf" srcId="{7304BAA0-F424-4460-AAF6-76A6B3994417}" destId="{2252F9B3-AD10-4265-A693-C9403F824F48}" srcOrd="5" destOrd="0" presId="urn:microsoft.com/office/officeart/2008/layout/LinedList"/>
    <dgm:cxn modelId="{61F130C7-774A-43E0-BDE3-6DFD4C3A326F}" type="presParOf" srcId="{2252F9B3-AD10-4265-A693-C9403F824F48}" destId="{78C1B3EF-A2B0-4E78-854A-87E9B7378B51}" srcOrd="0" destOrd="0" presId="urn:microsoft.com/office/officeart/2008/layout/LinedList"/>
    <dgm:cxn modelId="{B4241ED5-6E8A-4393-9810-CC317F09B10F}" type="presParOf" srcId="{2252F9B3-AD10-4265-A693-C9403F824F48}" destId="{323E24CC-402D-4D4D-944A-EEE0FE0219DC}" srcOrd="1" destOrd="0" presId="urn:microsoft.com/office/officeart/2008/layout/LinedList"/>
    <dgm:cxn modelId="{58077F2E-82F7-4B82-BF58-C2A5E6AFE3CD}" type="presParOf" srcId="{7304BAA0-F424-4460-AAF6-76A6B3994417}" destId="{DAFBDF2C-FEEC-4EC7-BE6D-277BE8FFFD2E}" srcOrd="6" destOrd="0" presId="urn:microsoft.com/office/officeart/2008/layout/LinedList"/>
    <dgm:cxn modelId="{FEF89C72-9A45-497F-A609-AD4E92DFF6E6}" type="presParOf" srcId="{7304BAA0-F424-4460-AAF6-76A6B3994417}" destId="{C0BA69D4-8406-4723-ADF4-727DB108576E}" srcOrd="7" destOrd="0" presId="urn:microsoft.com/office/officeart/2008/layout/LinedList"/>
    <dgm:cxn modelId="{1B0E7E89-1D17-4018-85DD-131876B087B3}" type="presParOf" srcId="{C0BA69D4-8406-4723-ADF4-727DB108576E}" destId="{77CB3300-8E58-439A-B3D3-DCF1FE86C63F}" srcOrd="0" destOrd="0" presId="urn:microsoft.com/office/officeart/2008/layout/LinedList"/>
    <dgm:cxn modelId="{53308E57-FB67-4C76-81D2-2C4FBA73E338}" type="presParOf" srcId="{C0BA69D4-8406-4723-ADF4-727DB108576E}" destId="{F0603AD9-690E-4FE5-8AA6-C3D13528E2F2}" srcOrd="1" destOrd="0" presId="urn:microsoft.com/office/officeart/2008/layout/LinedList"/>
    <dgm:cxn modelId="{EE2A5543-BA7E-4B08-97C9-5D3CAB11C81B}" type="presParOf" srcId="{7304BAA0-F424-4460-AAF6-76A6B3994417}" destId="{8FC37DBB-C489-4110-AAC8-E702B98C6917}" srcOrd="8" destOrd="0" presId="urn:microsoft.com/office/officeart/2008/layout/LinedList"/>
    <dgm:cxn modelId="{0EDEE313-1C6D-4DA9-B78A-DBAF288152FB}" type="presParOf" srcId="{7304BAA0-F424-4460-AAF6-76A6B3994417}" destId="{D12E2B61-5630-4058-A4C2-91C84D9ED111}" srcOrd="9" destOrd="0" presId="urn:microsoft.com/office/officeart/2008/layout/LinedList"/>
    <dgm:cxn modelId="{B5CF1BB0-D206-4F40-906F-BA251241C631}" type="presParOf" srcId="{D12E2B61-5630-4058-A4C2-91C84D9ED111}" destId="{B9FA6850-F3D5-41B7-931D-2C31ABDEAD9C}" srcOrd="0" destOrd="0" presId="urn:microsoft.com/office/officeart/2008/layout/LinedList"/>
    <dgm:cxn modelId="{721DCEC1-B84F-4622-82C7-E895D498CD83}" type="presParOf" srcId="{D12E2B61-5630-4058-A4C2-91C84D9ED111}" destId="{A43C171B-E0E7-4C81-8163-9686D894460D}" srcOrd="1" destOrd="0" presId="urn:microsoft.com/office/officeart/2008/layout/LinedList"/>
    <dgm:cxn modelId="{C3EBADEB-9590-4D59-8D63-46A0F4524DE0}" type="presParOf" srcId="{7304BAA0-F424-4460-AAF6-76A6B3994417}" destId="{48BC0C11-5A5F-4E35-850F-5F191111C3DB}" srcOrd="10" destOrd="0" presId="urn:microsoft.com/office/officeart/2008/layout/LinedList"/>
    <dgm:cxn modelId="{270188F6-9087-47F7-8FF7-C6CAAD274B39}" type="presParOf" srcId="{7304BAA0-F424-4460-AAF6-76A6B3994417}" destId="{DFA09825-26CB-4AF2-9DE7-8B7D9DB8AB94}" srcOrd="11" destOrd="0" presId="urn:microsoft.com/office/officeart/2008/layout/LinedList"/>
    <dgm:cxn modelId="{E35B41E7-A311-44B0-8947-2E0DA50A3768}" type="presParOf" srcId="{DFA09825-26CB-4AF2-9DE7-8B7D9DB8AB94}" destId="{C6165061-88AE-4636-B95A-F998BA3FEEC4}" srcOrd="0" destOrd="0" presId="urn:microsoft.com/office/officeart/2008/layout/LinedList"/>
    <dgm:cxn modelId="{16205FF3-AC8E-4BF4-80EE-9438C70A9D01}" type="presParOf" srcId="{DFA09825-26CB-4AF2-9DE7-8B7D9DB8AB94}" destId="{585436A5-EE01-447A-B2CD-A82B247FD7FA}" srcOrd="1" destOrd="0" presId="urn:microsoft.com/office/officeart/2008/layout/LinedList"/>
    <dgm:cxn modelId="{5658FC81-A3BB-4063-A923-3414FAEF3FCD}" type="presParOf" srcId="{7304BAA0-F424-4460-AAF6-76A6B3994417}" destId="{1D2962CC-5D06-4DD2-9465-DBF282DCAB72}" srcOrd="12" destOrd="0" presId="urn:microsoft.com/office/officeart/2008/layout/LinedList"/>
    <dgm:cxn modelId="{832DB142-5EA9-4CC1-9000-C230D5EA1409}" type="presParOf" srcId="{7304BAA0-F424-4460-AAF6-76A6B3994417}" destId="{77BCA99C-012A-417B-AE31-FCB7907BFC82}" srcOrd="13" destOrd="0" presId="urn:microsoft.com/office/officeart/2008/layout/LinedList"/>
    <dgm:cxn modelId="{272EFB0F-67A5-4CF3-A188-1F92C4A8BCE2}" type="presParOf" srcId="{77BCA99C-012A-417B-AE31-FCB7907BFC82}" destId="{6A7FC1F0-AD0A-491D-A711-2D799406DE9F}" srcOrd="0" destOrd="0" presId="urn:microsoft.com/office/officeart/2008/layout/LinedList"/>
    <dgm:cxn modelId="{2F7F661A-8236-4750-B48D-0E436896F999}" type="presParOf" srcId="{77BCA99C-012A-417B-AE31-FCB7907BFC82}" destId="{273DF9BC-0A06-4E9F-B60E-8B74310E6A6B}" srcOrd="1" destOrd="0" presId="urn:microsoft.com/office/officeart/2008/layout/LinedList"/>
    <dgm:cxn modelId="{8DB1F388-57D2-4F99-A2F7-49FD7D75A857}" type="presParOf" srcId="{7304BAA0-F424-4460-AAF6-76A6B3994417}" destId="{16D57FC6-A1B9-4753-A5AA-F16B229E8975}" srcOrd="14" destOrd="0" presId="urn:microsoft.com/office/officeart/2008/layout/LinedList"/>
    <dgm:cxn modelId="{AB016683-6E3E-46AB-B2E6-D184D673698F}" type="presParOf" srcId="{7304BAA0-F424-4460-AAF6-76A6B3994417}" destId="{33C6FC9F-EBD6-43D8-A26A-3541C86DD686}" srcOrd="15" destOrd="0" presId="urn:microsoft.com/office/officeart/2008/layout/LinedList"/>
    <dgm:cxn modelId="{3C2F0BEA-6A06-4189-B5DC-D52215DCC2EF}" type="presParOf" srcId="{33C6FC9F-EBD6-43D8-A26A-3541C86DD686}" destId="{0C9CF4E8-8E5F-4901-A743-562F9B7CA701}" srcOrd="0" destOrd="0" presId="urn:microsoft.com/office/officeart/2008/layout/LinedList"/>
    <dgm:cxn modelId="{0C75B640-6D40-4D35-86FB-0D7F46316FF3}" type="presParOf" srcId="{33C6FC9F-EBD6-43D8-A26A-3541C86DD686}" destId="{91974F81-64D4-4C67-9061-E49030DE031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204B1-B3DA-4128-A9C4-3D82A1E9C7F3}">
      <dsp:nvSpPr>
        <dsp:cNvPr id="0" name=""/>
        <dsp:cNvSpPr/>
      </dsp:nvSpPr>
      <dsp:spPr>
        <a:xfrm>
          <a:off x="411289" y="146189"/>
          <a:ext cx="431472" cy="4314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0A2CEF-3AEA-4AD7-8FD5-A52AFBEFBED5}">
      <dsp:nvSpPr>
        <dsp:cNvPr id="0" name=""/>
        <dsp:cNvSpPr/>
      </dsp:nvSpPr>
      <dsp:spPr>
        <a:xfrm>
          <a:off x="10635" y="685016"/>
          <a:ext cx="1232779" cy="60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Signature-in-Lieu Period</a:t>
          </a:r>
        </a:p>
      </dsp:txBody>
      <dsp:txXfrm>
        <a:off x="10635" y="685016"/>
        <a:ext cx="1232779" cy="601012"/>
      </dsp:txXfrm>
    </dsp:sp>
    <dsp:sp modelId="{0488D107-8D12-4434-90ED-77C99D5B64F2}">
      <dsp:nvSpPr>
        <dsp:cNvPr id="0" name=""/>
        <dsp:cNvSpPr/>
      </dsp:nvSpPr>
      <dsp:spPr>
        <a:xfrm>
          <a:off x="10635" y="1335961"/>
          <a:ext cx="1232779" cy="1306827"/>
        </a:xfrm>
        <a:prstGeom prst="rect">
          <a:avLst/>
        </a:prstGeom>
        <a:noFill/>
        <a:ln>
          <a:noFill/>
        </a:ln>
        <a:effectLst/>
      </dsp:spPr>
      <dsp:style>
        <a:lnRef idx="0">
          <a:scrgbClr r="0" g="0" b="0"/>
        </a:lnRef>
        <a:fillRef idx="0">
          <a:scrgbClr r="0" g="0" b="0"/>
        </a:fillRef>
        <a:effectRef idx="0">
          <a:scrgbClr r="0" g="0" b="0"/>
        </a:effectRef>
        <a:fontRef idx="minor"/>
      </dsp:style>
    </dsp:sp>
    <dsp:sp modelId="{8D7EAFDF-626E-4C39-AE90-3FB773FF60DA}">
      <dsp:nvSpPr>
        <dsp:cNvPr id="0" name=""/>
        <dsp:cNvSpPr/>
      </dsp:nvSpPr>
      <dsp:spPr>
        <a:xfrm>
          <a:off x="1859804" y="146189"/>
          <a:ext cx="431472" cy="4314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EB1BF2-BBBD-4F47-B191-3DAA5D66E15F}">
      <dsp:nvSpPr>
        <dsp:cNvPr id="0" name=""/>
        <dsp:cNvSpPr/>
      </dsp:nvSpPr>
      <dsp:spPr>
        <a:xfrm>
          <a:off x="1459151" y="685016"/>
          <a:ext cx="1232779" cy="60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Declaration of Intention Period</a:t>
          </a:r>
        </a:p>
      </dsp:txBody>
      <dsp:txXfrm>
        <a:off x="1459151" y="685016"/>
        <a:ext cx="1232779" cy="601012"/>
      </dsp:txXfrm>
    </dsp:sp>
    <dsp:sp modelId="{704FA553-6E76-4D21-96E4-EB5FC3309265}">
      <dsp:nvSpPr>
        <dsp:cNvPr id="0" name=""/>
        <dsp:cNvSpPr/>
      </dsp:nvSpPr>
      <dsp:spPr>
        <a:xfrm>
          <a:off x="1459151" y="1335961"/>
          <a:ext cx="1232779" cy="1306827"/>
        </a:xfrm>
        <a:prstGeom prst="rect">
          <a:avLst/>
        </a:prstGeom>
        <a:noFill/>
        <a:ln>
          <a:noFill/>
        </a:ln>
        <a:effectLst/>
      </dsp:spPr>
      <dsp:style>
        <a:lnRef idx="0">
          <a:scrgbClr r="0" g="0" b="0"/>
        </a:lnRef>
        <a:fillRef idx="0">
          <a:scrgbClr r="0" g="0" b="0"/>
        </a:fillRef>
        <a:effectRef idx="0">
          <a:scrgbClr r="0" g="0" b="0"/>
        </a:effectRef>
        <a:fontRef idx="minor"/>
      </dsp:style>
    </dsp:sp>
    <dsp:sp modelId="{B408E7F4-C1EF-4D56-A50C-E27786A90B0E}">
      <dsp:nvSpPr>
        <dsp:cNvPr id="0" name=""/>
        <dsp:cNvSpPr/>
      </dsp:nvSpPr>
      <dsp:spPr>
        <a:xfrm>
          <a:off x="3308320" y="146189"/>
          <a:ext cx="431472" cy="4314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352A40-3B50-4161-A52A-4B9FB2F056DA}">
      <dsp:nvSpPr>
        <dsp:cNvPr id="0" name=""/>
        <dsp:cNvSpPr/>
      </dsp:nvSpPr>
      <dsp:spPr>
        <a:xfrm>
          <a:off x="2907667" y="685016"/>
          <a:ext cx="1232779" cy="60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Nomination Period</a:t>
          </a:r>
        </a:p>
      </dsp:txBody>
      <dsp:txXfrm>
        <a:off x="2907667" y="685016"/>
        <a:ext cx="1232779" cy="601012"/>
      </dsp:txXfrm>
    </dsp:sp>
    <dsp:sp modelId="{6532AD8C-F23C-471B-9709-B4D77F589721}">
      <dsp:nvSpPr>
        <dsp:cNvPr id="0" name=""/>
        <dsp:cNvSpPr/>
      </dsp:nvSpPr>
      <dsp:spPr>
        <a:xfrm>
          <a:off x="2911501" y="1323154"/>
          <a:ext cx="1232779" cy="130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Nomination Paper</a:t>
          </a:r>
        </a:p>
        <a:p>
          <a:pPr marL="0" lvl="0" indent="0" algn="ctr" defTabSz="488950">
            <a:lnSpc>
              <a:spcPct val="100000"/>
            </a:lnSpc>
            <a:spcBef>
              <a:spcPct val="0"/>
            </a:spcBef>
            <a:spcAft>
              <a:spcPct val="35000"/>
            </a:spcAft>
            <a:buNone/>
          </a:pPr>
          <a:r>
            <a:rPr lang="en-US" sz="1100" kern="1200"/>
            <a:t>Declaration of Candidacy</a:t>
          </a:r>
        </a:p>
        <a:p>
          <a:pPr marL="0" lvl="0" indent="0" algn="ctr" defTabSz="488950">
            <a:lnSpc>
              <a:spcPct val="100000"/>
            </a:lnSpc>
            <a:spcBef>
              <a:spcPct val="0"/>
            </a:spcBef>
            <a:spcAft>
              <a:spcPct val="35000"/>
            </a:spcAft>
            <a:buNone/>
          </a:pPr>
          <a:r>
            <a:rPr lang="en-US" sz="1100" kern="1200"/>
            <a:t>Candidate Statement of Qualifications</a:t>
          </a:r>
        </a:p>
        <a:p>
          <a:pPr marL="0" lvl="0" indent="0" algn="ctr" defTabSz="488950">
            <a:lnSpc>
              <a:spcPct val="100000"/>
            </a:lnSpc>
            <a:spcBef>
              <a:spcPct val="0"/>
            </a:spcBef>
            <a:spcAft>
              <a:spcPct val="35000"/>
            </a:spcAft>
            <a:buNone/>
          </a:pPr>
          <a:r>
            <a:rPr lang="en-US" sz="1100" kern="1200"/>
            <a:t>Ballot Designation Worksheet</a:t>
          </a:r>
        </a:p>
      </dsp:txBody>
      <dsp:txXfrm>
        <a:off x="2911501" y="1323154"/>
        <a:ext cx="1232779" cy="1306827"/>
      </dsp:txXfrm>
    </dsp:sp>
    <dsp:sp modelId="{511F953D-7E2A-4AB9-81AE-702F20ACC19F}">
      <dsp:nvSpPr>
        <dsp:cNvPr id="0" name=""/>
        <dsp:cNvSpPr/>
      </dsp:nvSpPr>
      <dsp:spPr>
        <a:xfrm>
          <a:off x="6107168" y="156821"/>
          <a:ext cx="431472" cy="4314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7A6BF6-E888-463C-995D-2A78CD6B1FB6}">
      <dsp:nvSpPr>
        <dsp:cNvPr id="0" name=""/>
        <dsp:cNvSpPr/>
      </dsp:nvSpPr>
      <dsp:spPr>
        <a:xfrm>
          <a:off x="5738424" y="681933"/>
          <a:ext cx="1232779" cy="60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Other Nomination Documents</a:t>
          </a:r>
        </a:p>
      </dsp:txBody>
      <dsp:txXfrm>
        <a:off x="5738424" y="681933"/>
        <a:ext cx="1232779" cy="601012"/>
      </dsp:txXfrm>
    </dsp:sp>
    <dsp:sp modelId="{11FC85D0-7D2C-4575-A92F-7A1DA2C50139}">
      <dsp:nvSpPr>
        <dsp:cNvPr id="0" name=""/>
        <dsp:cNvSpPr/>
      </dsp:nvSpPr>
      <dsp:spPr>
        <a:xfrm>
          <a:off x="4356182" y="1335961"/>
          <a:ext cx="1232779" cy="1306827"/>
        </a:xfrm>
        <a:prstGeom prst="rect">
          <a:avLst/>
        </a:prstGeom>
        <a:noFill/>
        <a:ln>
          <a:noFill/>
        </a:ln>
        <a:effectLst/>
      </dsp:spPr>
      <dsp:style>
        <a:lnRef idx="0">
          <a:scrgbClr r="0" g="0" b="0"/>
        </a:lnRef>
        <a:fillRef idx="0">
          <a:scrgbClr r="0" g="0" b="0"/>
        </a:fillRef>
        <a:effectRef idx="0">
          <a:scrgbClr r="0" g="0" b="0"/>
        </a:effectRef>
        <a:fontRef idx="minor"/>
      </dsp:style>
    </dsp:sp>
    <dsp:sp modelId="{D33D33EE-FF35-4A21-BF44-0BDDFBB9E853}">
      <dsp:nvSpPr>
        <dsp:cNvPr id="0" name=""/>
        <dsp:cNvSpPr/>
      </dsp:nvSpPr>
      <dsp:spPr>
        <a:xfrm>
          <a:off x="4749890" y="167452"/>
          <a:ext cx="431472" cy="43147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073C17-F068-4484-8893-8F1D6D1957F9}">
      <dsp:nvSpPr>
        <dsp:cNvPr id="0" name=""/>
        <dsp:cNvSpPr/>
      </dsp:nvSpPr>
      <dsp:spPr>
        <a:xfrm>
          <a:off x="4349229" y="685016"/>
          <a:ext cx="1232779" cy="60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Write-in Petition</a:t>
          </a:r>
        </a:p>
      </dsp:txBody>
      <dsp:txXfrm>
        <a:off x="4349229" y="685016"/>
        <a:ext cx="1232779" cy="601012"/>
      </dsp:txXfrm>
    </dsp:sp>
    <dsp:sp modelId="{013CA942-8361-4BE6-9371-801CDCABF2CF}">
      <dsp:nvSpPr>
        <dsp:cNvPr id="0" name=""/>
        <dsp:cNvSpPr/>
      </dsp:nvSpPr>
      <dsp:spPr>
        <a:xfrm>
          <a:off x="5804698" y="1335961"/>
          <a:ext cx="1232779" cy="1306827"/>
        </a:xfrm>
        <a:prstGeom prst="rect">
          <a:avLst/>
        </a:prstGeom>
        <a:noFill/>
        <a:ln>
          <a:noFill/>
        </a:ln>
        <a:effectLst/>
      </dsp:spPr>
      <dsp:style>
        <a:lnRef idx="0">
          <a:scrgbClr r="0" g="0" b="0"/>
        </a:lnRef>
        <a:fillRef idx="0">
          <a:scrgbClr r="0" g="0" b="0"/>
        </a:fillRef>
        <a:effectRef idx="0">
          <a:scrgbClr r="0" g="0" b="0"/>
        </a:effectRef>
        <a:fontRef idx="minor"/>
      </dsp:style>
    </dsp:sp>
    <dsp:sp modelId="{0713F3E4-B736-4B3D-B34E-47A4B470ACF8}">
      <dsp:nvSpPr>
        <dsp:cNvPr id="0" name=""/>
        <dsp:cNvSpPr/>
      </dsp:nvSpPr>
      <dsp:spPr>
        <a:xfrm>
          <a:off x="7653867" y="146189"/>
          <a:ext cx="431472" cy="43147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E134D6-42AA-4780-ABBE-AFAA5368CFA6}">
      <dsp:nvSpPr>
        <dsp:cNvPr id="0" name=""/>
        <dsp:cNvSpPr/>
      </dsp:nvSpPr>
      <dsp:spPr>
        <a:xfrm>
          <a:off x="7253214" y="685016"/>
          <a:ext cx="1232779" cy="60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ROV Contacts</a:t>
          </a:r>
        </a:p>
      </dsp:txBody>
      <dsp:txXfrm>
        <a:off x="7253214" y="685016"/>
        <a:ext cx="1232779" cy="601012"/>
      </dsp:txXfrm>
    </dsp:sp>
    <dsp:sp modelId="{29BB9635-A955-4650-9F37-D4C53A3B8CC2}">
      <dsp:nvSpPr>
        <dsp:cNvPr id="0" name=""/>
        <dsp:cNvSpPr/>
      </dsp:nvSpPr>
      <dsp:spPr>
        <a:xfrm>
          <a:off x="7253214" y="1335961"/>
          <a:ext cx="1232779" cy="1306827"/>
        </a:xfrm>
        <a:prstGeom prst="rect">
          <a:avLst/>
        </a:prstGeom>
        <a:noFill/>
        <a:ln>
          <a:noFill/>
        </a:ln>
        <a:effectLst/>
      </dsp:spPr>
      <dsp:style>
        <a:lnRef idx="0">
          <a:scrgbClr r="0" g="0" b="0"/>
        </a:lnRef>
        <a:fillRef idx="0">
          <a:scrgbClr r="0" g="0" b="0"/>
        </a:fillRef>
        <a:effectRef idx="0">
          <a:scrgbClr r="0" g="0" b="0"/>
        </a:effectRef>
        <a:fontRef idx="minor"/>
      </dsp:style>
    </dsp:sp>
    <dsp:sp modelId="{6919D638-4B26-4F5E-A12D-FD6D33469013}">
      <dsp:nvSpPr>
        <dsp:cNvPr id="0" name=""/>
        <dsp:cNvSpPr/>
      </dsp:nvSpPr>
      <dsp:spPr>
        <a:xfrm>
          <a:off x="9102383" y="146189"/>
          <a:ext cx="431472" cy="43147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1B7A92-A117-41AE-9FFE-09B335705CFE}">
      <dsp:nvSpPr>
        <dsp:cNvPr id="0" name=""/>
        <dsp:cNvSpPr/>
      </dsp:nvSpPr>
      <dsp:spPr>
        <a:xfrm>
          <a:off x="8701729" y="685016"/>
          <a:ext cx="1232779" cy="60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Questions &amp; Answers</a:t>
          </a:r>
        </a:p>
      </dsp:txBody>
      <dsp:txXfrm>
        <a:off x="8701729" y="685016"/>
        <a:ext cx="1232779" cy="601012"/>
      </dsp:txXfrm>
    </dsp:sp>
    <dsp:sp modelId="{F8592D4E-B0DC-4B57-AA55-E38F41BDF8CA}">
      <dsp:nvSpPr>
        <dsp:cNvPr id="0" name=""/>
        <dsp:cNvSpPr/>
      </dsp:nvSpPr>
      <dsp:spPr>
        <a:xfrm>
          <a:off x="8701729" y="1335961"/>
          <a:ext cx="1232779" cy="130682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58E2E-B6DA-45DD-9D4F-21EE06FF7AC7}">
      <dsp:nvSpPr>
        <dsp:cNvPr id="0" name=""/>
        <dsp:cNvSpPr/>
      </dsp:nvSpPr>
      <dsp:spPr>
        <a:xfrm>
          <a:off x="0" y="4566520"/>
          <a:ext cx="7537704" cy="2291479"/>
        </a:xfrm>
        <a:prstGeom prst="roundRect">
          <a:avLst/>
        </a:prstGeom>
        <a:blipFill>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w="38100">
          <a:solidFill>
            <a:schemeClr val="accent4"/>
          </a:solid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kern="1200" dirty="0"/>
            <a:t>All nomination documents, including nomination petitions, must be filed at the same time!</a:t>
          </a:r>
        </a:p>
      </dsp:txBody>
      <dsp:txXfrm>
        <a:off x="111861" y="4678381"/>
        <a:ext cx="7313982" cy="2067757"/>
      </dsp:txXfrm>
    </dsp:sp>
    <dsp:sp modelId="{83F8CD3D-6F32-4CED-AB21-ADEE70B3ABF2}">
      <dsp:nvSpPr>
        <dsp:cNvPr id="0" name=""/>
        <dsp:cNvSpPr/>
      </dsp:nvSpPr>
      <dsp:spPr>
        <a:xfrm>
          <a:off x="0" y="207154"/>
          <a:ext cx="7537704" cy="1977151"/>
        </a:xfrm>
        <a:prstGeom prst="roundRect">
          <a:avLst/>
        </a:prstGeom>
        <a:blipFill>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w="38100">
          <a:solidFill>
            <a:schemeClr val="accent4"/>
          </a:solid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b="1" i="1" u="sng" kern="1200" dirty="0"/>
        </a:p>
        <a:p>
          <a:pPr marL="0" lvl="0" indent="0" algn="ctr" defTabSz="1111250">
            <a:lnSpc>
              <a:spcPct val="90000"/>
            </a:lnSpc>
            <a:spcBef>
              <a:spcPct val="0"/>
            </a:spcBef>
            <a:spcAft>
              <a:spcPct val="35000"/>
            </a:spcAft>
            <a:buNone/>
          </a:pPr>
          <a:r>
            <a:rPr lang="en-US" sz="2500" b="1" i="1" u="sng" kern="1200" dirty="0"/>
            <a:t>DO NOT</a:t>
          </a:r>
          <a:r>
            <a:rPr lang="en-US" sz="2500" b="0" i="0" u="none" kern="1200" dirty="0"/>
            <a:t> </a:t>
          </a:r>
          <a:r>
            <a:rPr lang="en-US" sz="2200" b="0" kern="1200" dirty="0"/>
            <a:t>forget to file your </a:t>
          </a:r>
        </a:p>
        <a:p>
          <a:pPr marL="0" lvl="0" indent="0" algn="ctr" defTabSz="1111250">
            <a:lnSpc>
              <a:spcPct val="90000"/>
            </a:lnSpc>
            <a:spcBef>
              <a:spcPct val="0"/>
            </a:spcBef>
            <a:spcAft>
              <a:spcPct val="35000"/>
            </a:spcAft>
            <a:buNone/>
          </a:pPr>
          <a:r>
            <a:rPr lang="en-US" sz="2200" b="0" kern="1200" dirty="0"/>
            <a:t>Declaration of Intention &amp; Statement of Qualifications Forms</a:t>
          </a:r>
        </a:p>
        <a:p>
          <a:pPr marL="0" lvl="0" indent="0" algn="ctr" defTabSz="1111250">
            <a:lnSpc>
              <a:spcPct val="90000"/>
            </a:lnSpc>
            <a:spcBef>
              <a:spcPct val="0"/>
            </a:spcBef>
            <a:spcAft>
              <a:spcPct val="35000"/>
            </a:spcAft>
            <a:buNone/>
          </a:pPr>
          <a:r>
            <a:rPr lang="en-US" sz="2500" b="0" kern="1200" dirty="0">
              <a:solidFill>
                <a:schemeClr val="tx1"/>
              </a:solidFill>
            </a:rPr>
            <a:t>Between October 30 – November 8, 2023</a:t>
          </a:r>
          <a:br>
            <a:rPr lang="en-US" sz="2500" b="0" kern="1200" dirty="0">
              <a:solidFill>
                <a:schemeClr val="tx1"/>
              </a:solidFill>
            </a:rPr>
          </a:br>
          <a:r>
            <a:rPr lang="en-US" sz="2000" b="1" i="1" kern="1200" dirty="0">
              <a:solidFill>
                <a:schemeClr val="accent2"/>
              </a:solidFill>
            </a:rPr>
            <a:t>(must be filed five days preceding Nomination Period)</a:t>
          </a:r>
        </a:p>
        <a:p>
          <a:pPr marL="0" lvl="0" indent="0" algn="ctr" defTabSz="1111250">
            <a:lnSpc>
              <a:spcPct val="90000"/>
            </a:lnSpc>
            <a:spcBef>
              <a:spcPct val="0"/>
            </a:spcBef>
            <a:spcAft>
              <a:spcPct val="35000"/>
            </a:spcAft>
            <a:buNone/>
          </a:pPr>
          <a:endParaRPr lang="en-US" sz="2000" b="1" i="1" kern="1200" dirty="0">
            <a:solidFill>
              <a:schemeClr val="accent2"/>
            </a:solidFill>
          </a:endParaRPr>
        </a:p>
      </dsp:txBody>
      <dsp:txXfrm>
        <a:off x="96517" y="303671"/>
        <a:ext cx="7344670" cy="1784117"/>
      </dsp:txXfrm>
    </dsp:sp>
    <dsp:sp modelId="{DDAFFC4B-1D67-4474-BAB9-8C541217D781}">
      <dsp:nvSpPr>
        <dsp:cNvPr id="0" name=""/>
        <dsp:cNvSpPr/>
      </dsp:nvSpPr>
      <dsp:spPr>
        <a:xfrm>
          <a:off x="0" y="3982453"/>
          <a:ext cx="7537704" cy="59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322" tIns="30480" rIns="170688" bIns="30480" numCol="1" spcCol="1270" anchor="b" anchorCtr="0">
          <a:noAutofit/>
        </a:bodyPr>
        <a:lstStyle/>
        <a:p>
          <a:pPr marL="228600" lvl="1" indent="-228600" algn="l" defTabSz="1066800">
            <a:lnSpc>
              <a:spcPct val="90000"/>
            </a:lnSpc>
            <a:spcBef>
              <a:spcPct val="0"/>
            </a:spcBef>
            <a:spcAft>
              <a:spcPct val="20000"/>
            </a:spcAft>
            <a:buNone/>
          </a:pPr>
          <a:endParaRPr lang="en-US" sz="2400" kern="1200"/>
        </a:p>
        <a:p>
          <a:pPr marL="285750" lvl="1" indent="-285750" algn="l" defTabSz="1244600">
            <a:lnSpc>
              <a:spcPct val="90000"/>
            </a:lnSpc>
            <a:spcBef>
              <a:spcPct val="0"/>
            </a:spcBef>
            <a:spcAft>
              <a:spcPct val="20000"/>
            </a:spcAft>
            <a:buChar char="•"/>
          </a:pPr>
          <a:endParaRPr lang="en-US" sz="1900" kern="1200"/>
        </a:p>
      </dsp:txBody>
      <dsp:txXfrm>
        <a:off x="0" y="3982453"/>
        <a:ext cx="7537704" cy="594437"/>
      </dsp:txXfrm>
    </dsp:sp>
    <dsp:sp modelId="{403314F2-75DF-4B9D-89D2-25DF6BA70F06}">
      <dsp:nvSpPr>
        <dsp:cNvPr id="0" name=""/>
        <dsp:cNvSpPr/>
      </dsp:nvSpPr>
      <dsp:spPr>
        <a:xfrm>
          <a:off x="0" y="2424398"/>
          <a:ext cx="7537704" cy="1977151"/>
        </a:xfrm>
        <a:prstGeom prst="roundRect">
          <a:avLst/>
        </a:prstGeom>
        <a:blipFill>
          <a:blip xmlns:r="http://schemas.openxmlformats.org/officeDocument/2006/relationships" r:embed="rId1">
            <a:duotone>
              <a:schemeClr val="lt1">
                <a:hueOff val="0"/>
                <a:satOff val="0"/>
                <a:lumOff val="0"/>
                <a:alphaOff val="0"/>
                <a:shade val="74000"/>
                <a:satMod val="130000"/>
                <a:lumMod val="90000"/>
              </a:schemeClr>
              <a:schemeClr val="lt1">
                <a:hueOff val="0"/>
                <a:satOff val="0"/>
                <a:lumOff val="0"/>
                <a:alphaOff val="0"/>
                <a:tint val="94000"/>
                <a:satMod val="120000"/>
                <a:lumMod val="104000"/>
              </a:schemeClr>
            </a:duotone>
          </a:blip>
          <a:tile tx="0" ty="0" sx="100000" sy="100000" flip="none" algn="tl"/>
        </a:blipFill>
        <a:ln w="38100">
          <a:solidFill>
            <a:schemeClr val="accent4"/>
          </a:solid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ts val="0"/>
            </a:spcAft>
            <a:buNone/>
          </a:pPr>
          <a:r>
            <a:rPr lang="en-US" sz="2500" b="0" kern="1200" dirty="0">
              <a:solidFill>
                <a:schemeClr val="accent5">
                  <a:lumMod val="75000"/>
                </a:schemeClr>
              </a:solidFill>
            </a:rPr>
            <a:t>Nomination Period Opens: </a:t>
          </a:r>
        </a:p>
        <a:p>
          <a:pPr marL="0" lvl="0" indent="0" algn="ctr" defTabSz="1111250">
            <a:lnSpc>
              <a:spcPct val="100000"/>
            </a:lnSpc>
            <a:spcBef>
              <a:spcPct val="0"/>
            </a:spcBef>
            <a:spcAft>
              <a:spcPts val="0"/>
            </a:spcAft>
            <a:buNone/>
          </a:pPr>
          <a:r>
            <a:rPr lang="en-US" sz="2500" b="0" kern="1200" dirty="0">
              <a:solidFill>
                <a:schemeClr val="tx1"/>
              </a:solidFill>
            </a:rPr>
            <a:t>November 13, 2023</a:t>
          </a:r>
        </a:p>
        <a:p>
          <a:pPr marL="0" lvl="0" indent="0" algn="ctr" defTabSz="1111250">
            <a:lnSpc>
              <a:spcPct val="100000"/>
            </a:lnSpc>
            <a:spcBef>
              <a:spcPct val="0"/>
            </a:spcBef>
            <a:spcAft>
              <a:spcPts val="0"/>
            </a:spcAft>
            <a:buNone/>
          </a:pPr>
          <a:endParaRPr lang="en-US" sz="2500" b="0" kern="1200" dirty="0">
            <a:solidFill>
              <a:schemeClr val="tx1"/>
            </a:solidFill>
          </a:endParaRPr>
        </a:p>
        <a:p>
          <a:pPr marL="0" lvl="0" indent="0" algn="ctr" defTabSz="1111250">
            <a:lnSpc>
              <a:spcPct val="100000"/>
            </a:lnSpc>
            <a:spcBef>
              <a:spcPct val="0"/>
            </a:spcBef>
            <a:spcAft>
              <a:spcPts val="0"/>
            </a:spcAft>
            <a:buNone/>
          </a:pPr>
          <a:r>
            <a:rPr lang="en-US" sz="2500" b="0" kern="1200" dirty="0">
              <a:solidFill>
                <a:schemeClr val="accent2"/>
              </a:solidFill>
            </a:rPr>
            <a:t>Nomination Period Ends: </a:t>
          </a:r>
        </a:p>
        <a:p>
          <a:pPr marL="0" lvl="0" indent="0" algn="ctr" defTabSz="1111250">
            <a:lnSpc>
              <a:spcPct val="100000"/>
            </a:lnSpc>
            <a:spcBef>
              <a:spcPct val="0"/>
            </a:spcBef>
            <a:spcAft>
              <a:spcPts val="0"/>
            </a:spcAft>
            <a:buNone/>
          </a:pPr>
          <a:r>
            <a:rPr lang="en-US" sz="2500" b="0" kern="1200" dirty="0">
              <a:solidFill>
                <a:schemeClr val="tx1"/>
              </a:solidFill>
            </a:rPr>
            <a:t>December 8, 2023</a:t>
          </a:r>
          <a:endParaRPr lang="en-US" sz="2500" kern="1200" dirty="0">
            <a:solidFill>
              <a:schemeClr val="tx1"/>
            </a:solidFill>
          </a:endParaRPr>
        </a:p>
      </dsp:txBody>
      <dsp:txXfrm>
        <a:off x="96517" y="2520915"/>
        <a:ext cx="7344670" cy="17841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7E482-8171-4080-AC00-1B634508F3E9}">
      <dsp:nvSpPr>
        <dsp:cNvPr id="0" name=""/>
        <dsp:cNvSpPr/>
      </dsp:nvSpPr>
      <dsp:spPr>
        <a:xfrm>
          <a:off x="3172" y="0"/>
          <a:ext cx="3865272" cy="1239761"/>
        </a:xfrm>
        <a:prstGeom prst="chevron">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t>March 5, 2024 Presidential Primary Election</a:t>
          </a:r>
        </a:p>
        <a:p>
          <a:pPr marL="0" lvl="0" indent="0" algn="ctr" defTabSz="711200">
            <a:lnSpc>
              <a:spcPct val="90000"/>
            </a:lnSpc>
            <a:spcBef>
              <a:spcPct val="0"/>
            </a:spcBef>
            <a:spcAft>
              <a:spcPct val="35000"/>
            </a:spcAft>
            <a:buNone/>
          </a:pPr>
          <a:r>
            <a:rPr lang="en-US" sz="1600" kern="1200" dirty="0">
              <a:solidFill>
                <a:schemeClr val="tx1"/>
              </a:solidFill>
            </a:rPr>
            <a:t>Incumbent Runs Unopposed</a:t>
          </a:r>
        </a:p>
        <a:p>
          <a:pPr marL="0" lvl="0" indent="0" algn="ctr" defTabSz="711200">
            <a:lnSpc>
              <a:spcPct val="90000"/>
            </a:lnSpc>
            <a:spcBef>
              <a:spcPct val="0"/>
            </a:spcBef>
            <a:spcAft>
              <a:spcPct val="35000"/>
            </a:spcAft>
            <a:buNone/>
          </a:pPr>
          <a:r>
            <a:rPr lang="en-US" sz="1600" kern="1200" dirty="0">
              <a:solidFill>
                <a:schemeClr val="tx1"/>
              </a:solidFill>
            </a:rPr>
            <a:t>Incumbent is OFF BALLOT</a:t>
          </a:r>
        </a:p>
      </dsp:txBody>
      <dsp:txXfrm>
        <a:off x="623053" y="0"/>
        <a:ext cx="2625511" cy="1239761"/>
      </dsp:txXfrm>
    </dsp:sp>
    <dsp:sp modelId="{C69ACA29-DA03-4E14-88F6-ACC21F001FBE}">
      <dsp:nvSpPr>
        <dsp:cNvPr id="0" name=""/>
        <dsp:cNvSpPr/>
      </dsp:nvSpPr>
      <dsp:spPr>
        <a:xfrm>
          <a:off x="3481918" y="0"/>
          <a:ext cx="3865272" cy="1239761"/>
        </a:xfrm>
        <a:prstGeom prst="chevron">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t>No Other Candidates Run</a:t>
          </a:r>
        </a:p>
        <a:p>
          <a:pPr marL="0" lvl="0" indent="0" algn="ctr" defTabSz="711200">
            <a:lnSpc>
              <a:spcPct val="90000"/>
            </a:lnSpc>
            <a:spcBef>
              <a:spcPct val="0"/>
            </a:spcBef>
            <a:spcAft>
              <a:spcPct val="35000"/>
            </a:spcAft>
            <a:buNone/>
          </a:pPr>
          <a:r>
            <a:rPr lang="en-US" sz="1600" b="1" kern="1200" dirty="0"/>
            <a:t>No Appointments Made</a:t>
          </a:r>
        </a:p>
        <a:p>
          <a:pPr marL="0" lvl="0" indent="0" algn="ctr" defTabSz="711200">
            <a:lnSpc>
              <a:spcPct val="90000"/>
            </a:lnSpc>
            <a:spcBef>
              <a:spcPct val="0"/>
            </a:spcBef>
            <a:spcAft>
              <a:spcPct val="35000"/>
            </a:spcAft>
            <a:buNone/>
          </a:pPr>
          <a:r>
            <a:rPr lang="en-US" sz="1600" b="1" kern="1200" dirty="0"/>
            <a:t>No Petitions Filed</a:t>
          </a:r>
        </a:p>
      </dsp:txBody>
      <dsp:txXfrm>
        <a:off x="4101799" y="0"/>
        <a:ext cx="2625511" cy="1239761"/>
      </dsp:txXfrm>
    </dsp:sp>
    <dsp:sp modelId="{2D034258-38C5-4ECB-B067-B8054E27F0C1}">
      <dsp:nvSpPr>
        <dsp:cNvPr id="0" name=""/>
        <dsp:cNvSpPr/>
      </dsp:nvSpPr>
      <dsp:spPr>
        <a:xfrm>
          <a:off x="6960663" y="0"/>
          <a:ext cx="3865272" cy="1239761"/>
        </a:xfrm>
        <a:prstGeom prst="chevron">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t>November 5, 2024 Presidential General Election</a:t>
          </a:r>
        </a:p>
        <a:p>
          <a:pPr marL="0" lvl="0" indent="0" algn="ctr" defTabSz="711200">
            <a:lnSpc>
              <a:spcPct val="90000"/>
            </a:lnSpc>
            <a:spcBef>
              <a:spcPct val="0"/>
            </a:spcBef>
            <a:spcAft>
              <a:spcPct val="35000"/>
            </a:spcAft>
            <a:buNone/>
          </a:pPr>
          <a:r>
            <a:rPr lang="en-US" sz="1600" kern="1200" dirty="0">
              <a:solidFill>
                <a:schemeClr val="tx1"/>
              </a:solidFill>
            </a:rPr>
            <a:t>Incumbent is OFF BALLOT and is Elected for</a:t>
          </a:r>
          <a:br>
            <a:rPr lang="en-US" sz="1600" kern="1200" dirty="0">
              <a:solidFill>
                <a:schemeClr val="tx1"/>
              </a:solidFill>
            </a:rPr>
          </a:br>
          <a:r>
            <a:rPr lang="en-US" sz="1600" kern="1200" dirty="0">
              <a:solidFill>
                <a:schemeClr val="tx1"/>
              </a:solidFill>
            </a:rPr>
            <a:t>a 6-Year Term</a:t>
          </a:r>
        </a:p>
      </dsp:txBody>
      <dsp:txXfrm>
        <a:off x="7580544" y="0"/>
        <a:ext cx="2625511" cy="12397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5E3C2-6193-46DA-99E1-EBCCC367AD61}">
      <dsp:nvSpPr>
        <dsp:cNvPr id="0" name=""/>
        <dsp:cNvSpPr/>
      </dsp:nvSpPr>
      <dsp:spPr>
        <a:xfrm>
          <a:off x="0" y="0"/>
          <a:ext cx="9417399" cy="1501231"/>
        </a:xfrm>
        <a:prstGeom prst="rightArrow">
          <a:avLst>
            <a:gd name="adj1" fmla="val 50000"/>
            <a:gd name="adj2" fmla="val 5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87053" numCol="1" spcCol="1270" anchor="ctr" anchorCtr="0">
          <a:noAutofit/>
        </a:bodyPr>
        <a:lstStyle/>
        <a:p>
          <a:pPr marL="0" lvl="0" indent="0" algn="l" defTabSz="711200">
            <a:lnSpc>
              <a:spcPct val="90000"/>
            </a:lnSpc>
            <a:spcBef>
              <a:spcPct val="0"/>
            </a:spcBef>
            <a:spcAft>
              <a:spcPct val="35000"/>
            </a:spcAft>
            <a:buNone/>
          </a:pPr>
          <a:r>
            <a:rPr lang="en-US" sz="1600" b="1" kern="1200" dirty="0"/>
            <a:t>March 5, 2024 Presidential Primary Election</a:t>
          </a:r>
        </a:p>
      </dsp:txBody>
      <dsp:txXfrm>
        <a:off x="0" y="375308"/>
        <a:ext cx="9042091" cy="750615"/>
      </dsp:txXfrm>
    </dsp:sp>
    <dsp:sp modelId="{587439A3-4474-443E-A91A-638F7D365F56}">
      <dsp:nvSpPr>
        <dsp:cNvPr id="0" name=""/>
        <dsp:cNvSpPr/>
      </dsp:nvSpPr>
      <dsp:spPr>
        <a:xfrm>
          <a:off x="0" y="1257191"/>
          <a:ext cx="6059704" cy="2484718"/>
        </a:xfrm>
        <a:prstGeom prst="rect">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Font typeface="Wingdings" panose="05000000000000000000" pitchFamily="2" charset="2"/>
            <a:buNone/>
          </a:pPr>
          <a:r>
            <a:rPr lang="en-US" sz="1400" b="1" kern="1200" dirty="0"/>
            <a:t>Incumbent will be </a:t>
          </a:r>
          <a:r>
            <a:rPr lang="en-US" sz="1400" b="1" kern="1200" dirty="0">
              <a:solidFill>
                <a:srgbClr val="669900"/>
              </a:solidFill>
            </a:rPr>
            <a:t>ON BALLOT </a:t>
          </a:r>
          <a:r>
            <a:rPr lang="en-US" sz="1400" b="1" kern="1200" dirty="0"/>
            <a:t>with any qualified Write-In candidate(s), if…</a:t>
          </a:r>
        </a:p>
        <a:p>
          <a:pPr marL="0" lvl="0" indent="0" algn="l" defTabSz="622300">
            <a:lnSpc>
              <a:spcPct val="100000"/>
            </a:lnSpc>
            <a:spcBef>
              <a:spcPct val="0"/>
            </a:spcBef>
            <a:spcAft>
              <a:spcPts val="300"/>
            </a:spcAft>
            <a:buFont typeface="+mj-lt"/>
            <a:buNone/>
          </a:pPr>
          <a:r>
            <a:rPr lang="en-US" sz="1600" kern="1200" dirty="0"/>
            <a:t>1) The incumbent runs opposed against one or more candidate(s) for that contest; OR,</a:t>
          </a:r>
        </a:p>
        <a:p>
          <a:pPr marL="0" lvl="0" indent="0" algn="l" defTabSz="622300">
            <a:lnSpc>
              <a:spcPct val="100000"/>
            </a:lnSpc>
            <a:spcBef>
              <a:spcPct val="0"/>
            </a:spcBef>
            <a:spcAft>
              <a:spcPts val="300"/>
            </a:spcAft>
            <a:buFont typeface="+mj-lt"/>
            <a:buNone/>
          </a:pPr>
          <a:r>
            <a:rPr lang="en-US" sz="1600" kern="1200" dirty="0"/>
            <a:t>2) A candidate is appointed by the Governor prior to the Presidential Primary Election; OR,</a:t>
          </a:r>
        </a:p>
        <a:p>
          <a:pPr marL="0" lvl="0" indent="0" algn="l" defTabSz="622300">
            <a:lnSpc>
              <a:spcPct val="100000"/>
            </a:lnSpc>
            <a:spcBef>
              <a:spcPct val="0"/>
            </a:spcBef>
            <a:spcAft>
              <a:spcPts val="300"/>
            </a:spcAft>
            <a:buFont typeface="+mj-lt"/>
            <a:buNone/>
          </a:pPr>
          <a:r>
            <a:rPr lang="en-US" sz="1600" kern="1200" dirty="0"/>
            <a:t>3) A candidate, other than the incumbent, runs solely or with one or more other candidates for that contest; OR,</a:t>
          </a:r>
        </a:p>
        <a:p>
          <a:pPr marL="0" lvl="0" indent="0" algn="l" defTabSz="622300">
            <a:lnSpc>
              <a:spcPct val="100000"/>
            </a:lnSpc>
            <a:spcBef>
              <a:spcPct val="0"/>
            </a:spcBef>
            <a:spcAft>
              <a:spcPts val="300"/>
            </a:spcAft>
            <a:buFont typeface="+mj-lt"/>
            <a:buNone/>
          </a:pPr>
          <a:r>
            <a:rPr lang="en-US" sz="1600" kern="1200" dirty="0"/>
            <a:t>4) Within 10 days following the filing deadline for the Presidential Primary Election, a qualifying petition is filed to force a judicial name to the ballot to allow for a write-in campaign.</a:t>
          </a:r>
        </a:p>
      </dsp:txBody>
      <dsp:txXfrm>
        <a:off x="0" y="1257191"/>
        <a:ext cx="6059704" cy="2484718"/>
      </dsp:txXfrm>
    </dsp:sp>
    <dsp:sp modelId="{87B089FC-0B1D-4DF9-96E6-71BDB091DD97}">
      <dsp:nvSpPr>
        <dsp:cNvPr id="0" name=""/>
        <dsp:cNvSpPr/>
      </dsp:nvSpPr>
      <dsp:spPr>
        <a:xfrm>
          <a:off x="6476747" y="1143860"/>
          <a:ext cx="4352341" cy="1533010"/>
        </a:xfrm>
        <a:prstGeom prst="rightArrow">
          <a:avLst>
            <a:gd name="adj1" fmla="val 50000"/>
            <a:gd name="adj2" fmla="val 50000"/>
          </a:avLst>
        </a:prstGeom>
        <a:solidFill>
          <a:schemeClr val="accent4">
            <a:hueOff val="2159015"/>
            <a:satOff val="-35474"/>
            <a:lumOff val="-66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87053" numCol="1" spcCol="1270" anchor="ctr" anchorCtr="0">
          <a:noAutofit/>
        </a:bodyPr>
        <a:lstStyle/>
        <a:p>
          <a:pPr marL="0" lvl="0" indent="0" algn="l" defTabSz="622300">
            <a:lnSpc>
              <a:spcPct val="90000"/>
            </a:lnSpc>
            <a:spcBef>
              <a:spcPct val="0"/>
            </a:spcBef>
            <a:spcAft>
              <a:spcPct val="35000"/>
            </a:spcAft>
            <a:buNone/>
          </a:pPr>
          <a:r>
            <a:rPr lang="en-US" sz="1400" b="1" kern="1200" dirty="0"/>
            <a:t>November 5, 2024 Presidential General Election</a:t>
          </a:r>
        </a:p>
      </dsp:txBody>
      <dsp:txXfrm>
        <a:off x="6476747" y="1527113"/>
        <a:ext cx="3969089" cy="766505"/>
      </dsp:txXfrm>
    </dsp:sp>
    <dsp:sp modelId="{B8A2237A-53F8-4BC9-8EA7-DE0DA11D96F5}">
      <dsp:nvSpPr>
        <dsp:cNvPr id="0" name=""/>
        <dsp:cNvSpPr/>
      </dsp:nvSpPr>
      <dsp:spPr>
        <a:xfrm>
          <a:off x="6505161" y="2390483"/>
          <a:ext cx="3381850" cy="1325519"/>
        </a:xfrm>
        <a:prstGeom prst="rect">
          <a:avLst/>
        </a:prstGeom>
        <a:solidFill>
          <a:schemeClr val="lt1">
            <a:hueOff val="0"/>
            <a:satOff val="0"/>
            <a:lumOff val="0"/>
            <a:alphaOff val="0"/>
          </a:schemeClr>
        </a:solidFill>
        <a:ln w="15875" cap="flat" cmpd="sng" algn="ctr">
          <a:solidFill>
            <a:schemeClr val="accent4">
              <a:hueOff val="2159015"/>
              <a:satOff val="-35474"/>
              <a:lumOff val="-66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Incumbent is </a:t>
          </a:r>
          <a:r>
            <a:rPr lang="en-US" sz="1500" kern="1200" dirty="0">
              <a:solidFill>
                <a:srgbClr val="669900"/>
              </a:solidFill>
            </a:rPr>
            <a:t>ON BALLOT </a:t>
          </a:r>
          <a:r>
            <a:rPr lang="en-US" sz="1500" kern="1200" dirty="0"/>
            <a:t>with any qualified Write-in Candidates when a qualifying petition </a:t>
          </a:r>
          <a:r>
            <a:rPr lang="en-US" sz="1500" kern="1200" dirty="0">
              <a:solidFill>
                <a:schemeClr val="tx1"/>
              </a:solidFill>
            </a:rPr>
            <a:t>is filed by no less than 83 days prior to Presidential General election and the candidate’s name was not on the direct primary election.</a:t>
          </a:r>
        </a:p>
      </dsp:txBody>
      <dsp:txXfrm>
        <a:off x="6505161" y="2390483"/>
        <a:ext cx="3381850" cy="13255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3B642-F92D-46E2-9F11-F58696A982E2}">
      <dsp:nvSpPr>
        <dsp:cNvPr id="0" name=""/>
        <dsp:cNvSpPr/>
      </dsp:nvSpPr>
      <dsp:spPr>
        <a:xfrm>
          <a:off x="0" y="0"/>
          <a:ext cx="6235790"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7C739444-9EE4-4813-9A46-DDF52A28A955}">
      <dsp:nvSpPr>
        <dsp:cNvPr id="0" name=""/>
        <dsp:cNvSpPr/>
      </dsp:nvSpPr>
      <dsp:spPr>
        <a:xfrm>
          <a:off x="0" y="0"/>
          <a:ext cx="6235790" cy="75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Shannon Bushey, Registrar of Voters </a:t>
          </a:r>
          <a:r>
            <a:rPr lang="en-US" sz="1900" kern="1200">
              <a:hlinkClick xmlns:r="http://schemas.openxmlformats.org/officeDocument/2006/relationships" r:id="rId2"/>
            </a:rPr>
            <a:t>Shannon.Bushey@rov.sccgov.org</a:t>
          </a:r>
          <a:endParaRPr lang="en-US" sz="1900" kern="1200"/>
        </a:p>
      </dsp:txBody>
      <dsp:txXfrm>
        <a:off x="0" y="0"/>
        <a:ext cx="6235790" cy="755836"/>
      </dsp:txXfrm>
    </dsp:sp>
    <dsp:sp modelId="{C4299174-E8D3-47E1-968F-5E380FF3AFDC}">
      <dsp:nvSpPr>
        <dsp:cNvPr id="0" name=""/>
        <dsp:cNvSpPr/>
      </dsp:nvSpPr>
      <dsp:spPr>
        <a:xfrm>
          <a:off x="0" y="755836"/>
          <a:ext cx="6235790"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84CEE75A-123F-4351-9D32-10A63574A0B4}">
      <dsp:nvSpPr>
        <dsp:cNvPr id="0" name=""/>
        <dsp:cNvSpPr/>
      </dsp:nvSpPr>
      <dsp:spPr>
        <a:xfrm>
          <a:off x="0" y="755836"/>
          <a:ext cx="6235790" cy="75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Virginia Bloom, Assistant Registrar of Voters </a:t>
          </a:r>
          <a:r>
            <a:rPr lang="en-US" sz="1900" kern="1200">
              <a:hlinkClick xmlns:r="http://schemas.openxmlformats.org/officeDocument/2006/relationships" r:id="rId3"/>
            </a:rPr>
            <a:t>Virginia.Bloom@rov.sccgov.org</a:t>
          </a:r>
          <a:endParaRPr lang="en-US" sz="1900" kern="1200"/>
        </a:p>
      </dsp:txBody>
      <dsp:txXfrm>
        <a:off x="0" y="755836"/>
        <a:ext cx="6235790" cy="755836"/>
      </dsp:txXfrm>
    </dsp:sp>
    <dsp:sp modelId="{1167795F-83CF-46CE-9ECA-41920362EF96}">
      <dsp:nvSpPr>
        <dsp:cNvPr id="0" name=""/>
        <dsp:cNvSpPr/>
      </dsp:nvSpPr>
      <dsp:spPr>
        <a:xfrm>
          <a:off x="0" y="1511673"/>
          <a:ext cx="6235790"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78C1B3EF-A2B0-4E78-854A-87E9B7378B51}">
      <dsp:nvSpPr>
        <dsp:cNvPr id="0" name=""/>
        <dsp:cNvSpPr/>
      </dsp:nvSpPr>
      <dsp:spPr>
        <a:xfrm>
          <a:off x="0" y="1511673"/>
          <a:ext cx="6235790" cy="75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Matt </a:t>
          </a:r>
          <a:r>
            <a:rPr lang="en-US" sz="1900" kern="1200">
              <a:latin typeface="Garamond" panose="02020404030301010803"/>
            </a:rPr>
            <a:t>Moreles</a:t>
          </a:r>
          <a:r>
            <a:rPr lang="en-US" sz="1900" kern="1200"/>
            <a:t>, Assistant Registrar of Voters</a:t>
          </a:r>
          <a:br>
            <a:rPr lang="en-US" sz="1900" kern="1200"/>
          </a:br>
          <a:r>
            <a:rPr lang="en-US" sz="1900" kern="1200">
              <a:hlinkClick xmlns:r="http://schemas.openxmlformats.org/officeDocument/2006/relationships" r:id="rId4"/>
            </a:rPr>
            <a:t>Matt.Moreles@rov.sccgov.org</a:t>
          </a:r>
          <a:endParaRPr lang="en-US" sz="1900" kern="1200"/>
        </a:p>
      </dsp:txBody>
      <dsp:txXfrm>
        <a:off x="0" y="1511673"/>
        <a:ext cx="6235790" cy="755836"/>
      </dsp:txXfrm>
    </dsp:sp>
    <dsp:sp modelId="{DAFBDF2C-FEEC-4EC7-BE6D-277BE8FFFD2E}">
      <dsp:nvSpPr>
        <dsp:cNvPr id="0" name=""/>
        <dsp:cNvSpPr/>
      </dsp:nvSpPr>
      <dsp:spPr>
        <a:xfrm>
          <a:off x="0" y="2267510"/>
          <a:ext cx="6235790"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77CB3300-8E58-439A-B3D3-DCF1FE86C63F}">
      <dsp:nvSpPr>
        <dsp:cNvPr id="0" name=""/>
        <dsp:cNvSpPr/>
      </dsp:nvSpPr>
      <dsp:spPr>
        <a:xfrm>
          <a:off x="0" y="2267510"/>
          <a:ext cx="6235790" cy="75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Bren Lehr, Elections Division Coordinator </a:t>
          </a:r>
          <a:r>
            <a:rPr lang="en-US" sz="1900" kern="1200" dirty="0">
              <a:hlinkClick xmlns:r="http://schemas.openxmlformats.org/officeDocument/2006/relationships" r:id="rId5"/>
            </a:rPr>
            <a:t>Bren.Lehr@rov.sccgov.org</a:t>
          </a:r>
          <a:r>
            <a:rPr lang="en-US" sz="1900" kern="1200" dirty="0"/>
            <a:t>	</a:t>
          </a:r>
        </a:p>
      </dsp:txBody>
      <dsp:txXfrm>
        <a:off x="0" y="2267510"/>
        <a:ext cx="6235790" cy="755836"/>
      </dsp:txXfrm>
    </dsp:sp>
    <dsp:sp modelId="{8FC37DBB-C489-4110-AAC8-E702B98C6917}">
      <dsp:nvSpPr>
        <dsp:cNvPr id="0" name=""/>
        <dsp:cNvSpPr/>
      </dsp:nvSpPr>
      <dsp:spPr>
        <a:xfrm>
          <a:off x="0" y="3023347"/>
          <a:ext cx="6235790"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B9FA6850-F3D5-41B7-931D-2C31ABDEAD9C}">
      <dsp:nvSpPr>
        <dsp:cNvPr id="0" name=""/>
        <dsp:cNvSpPr/>
      </dsp:nvSpPr>
      <dsp:spPr>
        <a:xfrm>
          <a:off x="0" y="3023347"/>
          <a:ext cx="6235790" cy="75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Claudia Gonzalez, Interim Elections Process Supervisor</a:t>
          </a:r>
        </a:p>
        <a:p>
          <a:pPr marL="0" lvl="0" indent="0" algn="l" defTabSz="844550">
            <a:lnSpc>
              <a:spcPct val="90000"/>
            </a:lnSpc>
            <a:spcBef>
              <a:spcPct val="0"/>
            </a:spcBef>
            <a:spcAft>
              <a:spcPct val="35000"/>
            </a:spcAft>
            <a:buNone/>
          </a:pPr>
          <a:r>
            <a:rPr lang="en-US" sz="1900" kern="1200" dirty="0">
              <a:hlinkClick xmlns:r="http://schemas.openxmlformats.org/officeDocument/2006/relationships" r:id="rId6"/>
            </a:rPr>
            <a:t>Claudia.V.Gonzalez@rov.sccgov</a:t>
          </a:r>
          <a:r>
            <a:rPr lang="en-US" sz="1900" kern="1200">
              <a:hlinkClick xmlns:r="http://schemas.openxmlformats.org/officeDocument/2006/relationships" r:id="rId6"/>
            </a:rPr>
            <a:t>.org</a:t>
          </a:r>
          <a:endParaRPr lang="en-US" sz="1900" kern="1200" dirty="0"/>
        </a:p>
      </dsp:txBody>
      <dsp:txXfrm>
        <a:off x="0" y="3023347"/>
        <a:ext cx="6235790" cy="755836"/>
      </dsp:txXfrm>
    </dsp:sp>
    <dsp:sp modelId="{48BC0C11-5A5F-4E35-850F-5F191111C3DB}">
      <dsp:nvSpPr>
        <dsp:cNvPr id="0" name=""/>
        <dsp:cNvSpPr/>
      </dsp:nvSpPr>
      <dsp:spPr>
        <a:xfrm>
          <a:off x="0" y="3779183"/>
          <a:ext cx="6235790"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C6165061-88AE-4636-B95A-F998BA3FEEC4}">
      <dsp:nvSpPr>
        <dsp:cNvPr id="0" name=""/>
        <dsp:cNvSpPr/>
      </dsp:nvSpPr>
      <dsp:spPr>
        <a:xfrm>
          <a:off x="0" y="3779183"/>
          <a:ext cx="6235790" cy="75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a:latin typeface="Garamond" panose="02020404030301010803"/>
            </a:rPr>
            <a:t>Louella Sevegan,</a:t>
          </a:r>
          <a:r>
            <a:rPr lang="en-US" sz="1900" kern="1200" dirty="0"/>
            <a:t> Election Specialist </a:t>
          </a:r>
          <a:r>
            <a:rPr lang="en-US" sz="1900" kern="1200" dirty="0">
              <a:latin typeface="Garamond" panose="02020404030301010803"/>
              <a:hlinkClick xmlns:r="http://schemas.openxmlformats.org/officeDocument/2006/relationships" r:id="rId7"/>
            </a:rPr>
            <a:t>Louella</a:t>
          </a:r>
          <a:r>
            <a:rPr lang="en-US" sz="1900" kern="1200" dirty="0">
              <a:hlinkClick xmlns:r="http://schemas.openxmlformats.org/officeDocument/2006/relationships" r:id="rId7"/>
            </a:rPr>
            <a:t>.</a:t>
          </a:r>
          <a:r>
            <a:rPr lang="en-US" sz="1900" kern="1200" dirty="0">
              <a:latin typeface="Garamond" panose="02020404030301010803"/>
              <a:hlinkClick xmlns:r="http://schemas.openxmlformats.org/officeDocument/2006/relationships" r:id="rId7"/>
            </a:rPr>
            <a:t>Sevegan</a:t>
          </a:r>
          <a:r>
            <a:rPr lang="en-US" sz="1900" kern="1200" dirty="0">
              <a:hlinkClick xmlns:r="http://schemas.openxmlformats.org/officeDocument/2006/relationships" r:id="rId7"/>
            </a:rPr>
            <a:t>@rov.sccgov.org</a:t>
          </a:r>
        </a:p>
      </dsp:txBody>
      <dsp:txXfrm>
        <a:off x="0" y="3779183"/>
        <a:ext cx="6235790" cy="755836"/>
      </dsp:txXfrm>
    </dsp:sp>
    <dsp:sp modelId="{1D2962CC-5D06-4DD2-9465-DBF282DCAB72}">
      <dsp:nvSpPr>
        <dsp:cNvPr id="0" name=""/>
        <dsp:cNvSpPr/>
      </dsp:nvSpPr>
      <dsp:spPr>
        <a:xfrm>
          <a:off x="0" y="4535020"/>
          <a:ext cx="6235790"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6A7FC1F0-AD0A-491D-A711-2D799406DE9F}">
      <dsp:nvSpPr>
        <dsp:cNvPr id="0" name=""/>
        <dsp:cNvSpPr/>
      </dsp:nvSpPr>
      <dsp:spPr>
        <a:xfrm>
          <a:off x="0" y="4535020"/>
          <a:ext cx="6235790" cy="75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a:latin typeface="Garamond" panose="02020404030301010803"/>
            </a:rPr>
            <a:t>Marianna Khienkina</a:t>
          </a:r>
          <a:r>
            <a:rPr lang="en-US" sz="1900" kern="1200"/>
            <a:t>, Election Specialist</a:t>
          </a:r>
          <a:r>
            <a:rPr lang="en-US" sz="1900" kern="1200">
              <a:latin typeface="Garamond" panose="02020404030301010803"/>
            </a:rPr>
            <a:t> </a:t>
          </a:r>
          <a:r>
            <a:rPr lang="en-US" sz="1900" kern="1200">
              <a:latin typeface="Garamond" panose="02020404030301010803"/>
              <a:hlinkClick xmlns:r="http://schemas.openxmlformats.org/officeDocument/2006/relationships" r:id="rId8"/>
            </a:rPr>
            <a:t>Marianna</a:t>
          </a:r>
          <a:r>
            <a:rPr lang="en-US" sz="1900" kern="1200">
              <a:hlinkClick xmlns:r="http://schemas.openxmlformats.org/officeDocument/2006/relationships" r:id="rId8"/>
            </a:rPr>
            <a:t>.</a:t>
          </a:r>
          <a:r>
            <a:rPr lang="en-US" sz="1900" kern="1200">
              <a:latin typeface="Garamond" panose="02020404030301010803"/>
              <a:hlinkClick xmlns:r="http://schemas.openxmlformats.org/officeDocument/2006/relationships" r:id="rId8"/>
            </a:rPr>
            <a:t>Khienkina</a:t>
          </a:r>
          <a:r>
            <a:rPr lang="en-US" sz="1900" kern="1200">
              <a:hlinkClick xmlns:r="http://schemas.openxmlformats.org/officeDocument/2006/relationships" r:id="rId8"/>
            </a:rPr>
            <a:t>@rov.sccgov.org</a:t>
          </a:r>
        </a:p>
      </dsp:txBody>
      <dsp:txXfrm>
        <a:off x="0" y="4535020"/>
        <a:ext cx="6235790" cy="755836"/>
      </dsp:txXfrm>
    </dsp:sp>
    <dsp:sp modelId="{16D57FC6-A1B9-4753-A5AA-F16B229E8975}">
      <dsp:nvSpPr>
        <dsp:cNvPr id="0" name=""/>
        <dsp:cNvSpPr/>
      </dsp:nvSpPr>
      <dsp:spPr>
        <a:xfrm>
          <a:off x="0" y="5290857"/>
          <a:ext cx="6235790"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0C9CF4E8-8E5F-4901-A743-562F9B7CA701}">
      <dsp:nvSpPr>
        <dsp:cNvPr id="0" name=""/>
        <dsp:cNvSpPr/>
      </dsp:nvSpPr>
      <dsp:spPr>
        <a:xfrm>
          <a:off x="0" y="5290857"/>
          <a:ext cx="6235790" cy="75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a:latin typeface="Garamond" panose="02020404030301010803"/>
            </a:rPr>
            <a:t>Cassandra Hevia</a:t>
          </a:r>
          <a:r>
            <a:rPr lang="en-US" sz="1900" kern="1200" dirty="0">
              <a:solidFill>
                <a:srgbClr val="010000"/>
              </a:solidFill>
              <a:latin typeface="Garamond" panose="02020404030301010803"/>
            </a:rPr>
            <a:t>,</a:t>
          </a:r>
          <a:r>
            <a:rPr lang="en-US" sz="1900" kern="1200" dirty="0">
              <a:latin typeface="Garamond" panose="02020404030301010803"/>
            </a:rPr>
            <a:t> Election Specialist</a:t>
          </a:r>
          <a:r>
            <a:rPr lang="en-US" sz="1900" kern="1200" dirty="0">
              <a:solidFill>
                <a:srgbClr val="010000"/>
              </a:solidFill>
              <a:latin typeface="Garamond" panose="02020404030301010803"/>
            </a:rPr>
            <a:t> </a:t>
          </a:r>
          <a:br>
            <a:rPr lang="en-US" sz="1900" kern="1200" dirty="0"/>
          </a:br>
          <a:r>
            <a:rPr lang="en-US" sz="1900" kern="1200" dirty="0">
              <a:latin typeface="Garamond" panose="02020404030301010803"/>
              <a:hlinkClick xmlns:r="http://schemas.openxmlformats.org/officeDocument/2006/relationships" r:id="rId9"/>
            </a:rPr>
            <a:t>Cassandra</a:t>
          </a:r>
          <a:r>
            <a:rPr lang="en-US" sz="1900" kern="1200" dirty="0">
              <a:hlinkClick xmlns:r="http://schemas.openxmlformats.org/officeDocument/2006/relationships" r:id="rId9"/>
            </a:rPr>
            <a:t>.</a:t>
          </a:r>
          <a:r>
            <a:rPr lang="en-US" sz="1900" kern="1200" dirty="0">
              <a:latin typeface="Garamond" panose="02020404030301010803"/>
              <a:hlinkClick xmlns:r="http://schemas.openxmlformats.org/officeDocument/2006/relationships" r:id="rId9"/>
            </a:rPr>
            <a:t>Hevia</a:t>
          </a:r>
          <a:r>
            <a:rPr lang="en-US" sz="1900" kern="1200" dirty="0">
              <a:hlinkClick xmlns:r="http://schemas.openxmlformats.org/officeDocument/2006/relationships" r:id="rId9"/>
            </a:rPr>
            <a:t>@rov.sccgov.org</a:t>
          </a:r>
        </a:p>
      </dsp:txBody>
      <dsp:txXfrm>
        <a:off x="0" y="5290857"/>
        <a:ext cx="6235790" cy="755836"/>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81438" cy="466578"/>
          </a:xfrm>
          <a:prstGeom prst="rect">
            <a:avLst/>
          </a:prstGeom>
        </p:spPr>
        <p:txBody>
          <a:bodyPr vert="horz" lIns="91434" tIns="45717" rIns="91434" bIns="45717" rtlCol="0"/>
          <a:lstStyle>
            <a:lvl1pPr algn="l">
              <a:defRPr sz="1200"/>
            </a:lvl1pPr>
          </a:lstStyle>
          <a:p>
            <a:endParaRPr lang="en-US"/>
          </a:p>
        </p:txBody>
      </p:sp>
      <p:sp>
        <p:nvSpPr>
          <p:cNvPr id="3" name="Date Placeholder 2"/>
          <p:cNvSpPr>
            <a:spLocks noGrp="1"/>
          </p:cNvSpPr>
          <p:nvPr>
            <p:ph type="dt" idx="1"/>
          </p:nvPr>
        </p:nvSpPr>
        <p:spPr>
          <a:xfrm>
            <a:off x="3898806" y="0"/>
            <a:ext cx="2981438" cy="466578"/>
          </a:xfrm>
          <a:prstGeom prst="rect">
            <a:avLst/>
          </a:prstGeom>
        </p:spPr>
        <p:txBody>
          <a:bodyPr vert="horz" lIns="91434" tIns="45717" rIns="91434" bIns="45717" rtlCol="0"/>
          <a:lstStyle>
            <a:lvl1pPr algn="r">
              <a:defRPr sz="1200"/>
            </a:lvl1pPr>
          </a:lstStyle>
          <a:p>
            <a:fld id="{57F8F3AA-FA65-4E10-9F32-936F700469C3}" type="datetimeFigureOut">
              <a:rPr lang="en-US" smtClean="0"/>
              <a:t>8/16/2023</a:t>
            </a:fld>
            <a:endParaRPr lang="en-US"/>
          </a:p>
        </p:txBody>
      </p:sp>
      <p:sp>
        <p:nvSpPr>
          <p:cNvPr id="4" name="Slide Image Placeholder 3"/>
          <p:cNvSpPr>
            <a:spLocks noGrp="1" noRot="1" noChangeAspect="1"/>
          </p:cNvSpPr>
          <p:nvPr>
            <p:ph type="sldImg" idx="2"/>
          </p:nvPr>
        </p:nvSpPr>
        <p:spPr>
          <a:xfrm>
            <a:off x="652463" y="1162050"/>
            <a:ext cx="5576887" cy="3138488"/>
          </a:xfrm>
          <a:prstGeom prst="rect">
            <a:avLst/>
          </a:prstGeom>
          <a:noFill/>
          <a:ln w="12700">
            <a:solidFill>
              <a:prstClr val="black"/>
            </a:solidFill>
          </a:ln>
        </p:spPr>
        <p:txBody>
          <a:bodyPr vert="horz" lIns="91434" tIns="45717" rIns="91434" bIns="45717" rtlCol="0" anchor="ctr"/>
          <a:lstStyle/>
          <a:p>
            <a:endParaRPr lang="en-US"/>
          </a:p>
        </p:txBody>
      </p:sp>
      <p:sp>
        <p:nvSpPr>
          <p:cNvPr id="5" name="Notes Placeholder 4"/>
          <p:cNvSpPr>
            <a:spLocks noGrp="1"/>
          </p:cNvSpPr>
          <p:nvPr>
            <p:ph type="body" sz="quarter" idx="3"/>
          </p:nvPr>
        </p:nvSpPr>
        <p:spPr>
          <a:xfrm>
            <a:off x="688026" y="4474036"/>
            <a:ext cx="5505764" cy="3660718"/>
          </a:xfrm>
          <a:prstGeom prst="rect">
            <a:avLst/>
          </a:prstGeom>
        </p:spPr>
        <p:txBody>
          <a:bodyPr vert="horz" lIns="91434" tIns="45717" rIns="91434" bIns="457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29825"/>
            <a:ext cx="2981438" cy="466578"/>
          </a:xfrm>
          <a:prstGeom prst="rect">
            <a:avLst/>
          </a:prstGeom>
        </p:spPr>
        <p:txBody>
          <a:bodyPr vert="horz" lIns="91434" tIns="45717" rIns="91434" bIns="45717" rtlCol="0" anchor="b"/>
          <a:lstStyle>
            <a:lvl1pPr algn="l">
              <a:defRPr sz="1200"/>
            </a:lvl1pPr>
          </a:lstStyle>
          <a:p>
            <a:endParaRPr lang="en-US"/>
          </a:p>
        </p:txBody>
      </p:sp>
      <p:sp>
        <p:nvSpPr>
          <p:cNvPr id="7" name="Slide Number Placeholder 6"/>
          <p:cNvSpPr>
            <a:spLocks noGrp="1"/>
          </p:cNvSpPr>
          <p:nvPr>
            <p:ph type="sldNum" sz="quarter" idx="5"/>
          </p:nvPr>
        </p:nvSpPr>
        <p:spPr>
          <a:xfrm>
            <a:off x="3898806" y="8829825"/>
            <a:ext cx="2981438" cy="466578"/>
          </a:xfrm>
          <a:prstGeom prst="rect">
            <a:avLst/>
          </a:prstGeom>
        </p:spPr>
        <p:txBody>
          <a:bodyPr vert="horz" lIns="91434" tIns="45717" rIns="91434" bIns="45717" rtlCol="0" anchor="b"/>
          <a:lstStyle>
            <a:lvl1pPr algn="r">
              <a:defRPr sz="1200"/>
            </a:lvl1pPr>
          </a:lstStyle>
          <a:p>
            <a:fld id="{4B1D3009-8DD9-48D8-B6DF-09B31378608E}" type="slidenum">
              <a:rPr lang="en-US" smtClean="0"/>
              <a:t>‹#›</a:t>
            </a:fld>
            <a:endParaRPr lang="en-US"/>
          </a:p>
        </p:txBody>
      </p:sp>
    </p:spTree>
    <p:extLst>
      <p:ext uri="{BB962C8B-B14F-4D97-AF65-F5344CB8AC3E}">
        <p14:creationId xmlns:p14="http://schemas.microsoft.com/office/powerpoint/2010/main" val="2406834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candidateservices@rov.sccgov.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solidFill>
                  <a:schemeClr val="accent3">
                    <a:lumMod val="50000"/>
                  </a:schemeClr>
                </a:solidFill>
                <a:latin typeface="Arial" panose="020B0604020202020204" pitchFamily="34" charset="0"/>
                <a:cs typeface="Arial" panose="020B0604020202020204" pitchFamily="34" charset="0"/>
              </a:rPr>
              <a:t>BREN’S SLIDE:</a:t>
            </a:r>
            <a:r>
              <a:rPr lang="en-US" sz="1100" dirty="0">
                <a:solidFill>
                  <a:schemeClr val="accent3">
                    <a:lumMod val="50000"/>
                  </a:schemeClr>
                </a:solidFill>
                <a:latin typeface="Arial" panose="020B0604020202020204" pitchFamily="34" charset="0"/>
                <a:cs typeface="Arial" panose="020B0604020202020204" pitchFamily="34" charset="0"/>
              </a:rPr>
              <a:t>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Good afternoon! Thank you for joining us today…I realize we have limited time to share a great deal of information, so I’ll get started.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First, I’d like to introduce a few ROV staff members:</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From our Executive Division we have in attendance today</a:t>
            </a:r>
          </a:p>
          <a:p>
            <a:r>
              <a:rPr lang="en-US" sz="1100" dirty="0">
                <a:solidFill>
                  <a:schemeClr val="accent3">
                    <a:lumMod val="50000"/>
                  </a:schemeClr>
                </a:solidFill>
                <a:latin typeface="Arial" panose="020B0604020202020204" pitchFamily="34" charset="0"/>
                <a:cs typeface="Arial" panose="020B0604020202020204" pitchFamily="34" charset="0"/>
              </a:rPr>
              <a:t>Shannon Bushey, our Registrar of Voters</a:t>
            </a:r>
          </a:p>
          <a:p>
            <a:r>
              <a:rPr lang="en-US" sz="1100" dirty="0">
                <a:solidFill>
                  <a:schemeClr val="accent3">
                    <a:lumMod val="50000"/>
                  </a:schemeClr>
                </a:solidFill>
                <a:latin typeface="Arial" panose="020B0604020202020204" pitchFamily="34" charset="0"/>
                <a:cs typeface="Arial" panose="020B0604020202020204" pitchFamily="34" charset="0"/>
              </a:rPr>
              <a:t>Virginia Bloom, our Assistant Registrar of Voters</a:t>
            </a:r>
          </a:p>
          <a:p>
            <a:r>
              <a:rPr lang="en-US" sz="1100" dirty="0">
                <a:solidFill>
                  <a:schemeClr val="accent3">
                    <a:lumMod val="50000"/>
                  </a:schemeClr>
                </a:solidFill>
                <a:latin typeface="Arial" panose="020B0604020202020204" pitchFamily="34" charset="0"/>
                <a:cs typeface="Arial" panose="020B0604020202020204" pitchFamily="34" charset="0"/>
              </a:rPr>
              <a:t>and Matt Moreles, our other Assistant Registrar of Voters</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From our Candidate Services Division we have in attendance, myself</a:t>
            </a:r>
          </a:p>
          <a:p>
            <a:r>
              <a:rPr lang="en-US" sz="1100" dirty="0">
                <a:solidFill>
                  <a:schemeClr val="accent3">
                    <a:lumMod val="50000"/>
                  </a:schemeClr>
                </a:solidFill>
                <a:latin typeface="Arial" panose="020B0604020202020204" pitchFamily="34" charset="0"/>
                <a:cs typeface="Arial" panose="020B0604020202020204" pitchFamily="34" charset="0"/>
              </a:rPr>
              <a:t>Bren Lehr, Election Division Coordinator </a:t>
            </a:r>
          </a:p>
          <a:p>
            <a:r>
              <a:rPr lang="en-US" sz="1100" b="0" dirty="0">
                <a:solidFill>
                  <a:schemeClr val="accent3">
                    <a:lumMod val="50000"/>
                  </a:schemeClr>
                </a:solidFill>
                <a:latin typeface="Arial" panose="020B0604020202020204" pitchFamily="34" charset="0"/>
                <a:cs typeface="Arial" panose="020B0604020202020204" pitchFamily="34" charset="0"/>
              </a:rPr>
              <a:t>Claudia Gonzalez, Interim Election Process Supervisor</a:t>
            </a:r>
          </a:p>
          <a:p>
            <a:r>
              <a:rPr lang="en-US" sz="1100" dirty="0">
                <a:solidFill>
                  <a:schemeClr val="accent3">
                    <a:lumMod val="50000"/>
                  </a:schemeClr>
                </a:solidFill>
                <a:latin typeface="Arial" panose="020B0604020202020204" pitchFamily="34" charset="0"/>
                <a:cs typeface="Arial" panose="020B0604020202020204" pitchFamily="34" charset="0"/>
              </a:rPr>
              <a:t>and Louella Sevegan, Marianna Khienkina, and Cassandra Hevia, Election Specialists</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County Counsel staff also in attendance are</a:t>
            </a:r>
          </a:p>
          <a:p>
            <a:r>
              <a:rPr lang="en-US" sz="1100" dirty="0">
                <a:solidFill>
                  <a:schemeClr val="accent3">
                    <a:lumMod val="50000"/>
                  </a:schemeClr>
                </a:solidFill>
                <a:latin typeface="Arial" panose="020B0604020202020204" pitchFamily="34" charset="0"/>
                <a:cs typeface="Arial" panose="020B0604020202020204" pitchFamily="34" charset="0"/>
              </a:rPr>
              <a:t>Deputy County Counsels Mary Hanna Weir and </a:t>
            </a:r>
            <a:r>
              <a:rPr lang="en-US" sz="1100">
                <a:solidFill>
                  <a:schemeClr val="accent3">
                    <a:lumMod val="50000"/>
                  </a:schemeClr>
                </a:solidFill>
                <a:latin typeface="Arial" panose="020B0604020202020204" pitchFamily="34" charset="0"/>
                <a:cs typeface="Arial" panose="020B0604020202020204" pitchFamily="34" charset="0"/>
              </a:rPr>
              <a:t>Nick DeFiesta</a:t>
            </a:r>
            <a:endParaRPr lang="en-US" sz="1100" dirty="0">
              <a:solidFill>
                <a:schemeClr val="accent3">
                  <a:lumMod val="5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B1D3009-8DD9-48D8-B6DF-09B31378608E}" type="slidenum">
              <a:rPr lang="en-US" smtClean="0"/>
              <a:t>1</a:t>
            </a:fld>
            <a:endParaRPr lang="en-US"/>
          </a:p>
        </p:txBody>
      </p:sp>
    </p:spTree>
    <p:extLst>
      <p:ext uri="{BB962C8B-B14F-4D97-AF65-F5344CB8AC3E}">
        <p14:creationId xmlns:p14="http://schemas.microsoft.com/office/powerpoint/2010/main" val="182172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err="1">
                <a:solidFill>
                  <a:schemeClr val="accent3">
                    <a:lumMod val="50000"/>
                  </a:schemeClr>
                </a:solidFill>
                <a:latin typeface="Arial" panose="020B0604020202020204" pitchFamily="34" charset="0"/>
                <a:cs typeface="Arial" panose="020B0604020202020204" pitchFamily="34" charset="0"/>
              </a:rPr>
              <a:t>bren’s</a:t>
            </a:r>
            <a:r>
              <a:rPr lang="en-US" sz="1100" b="1" cap="all" baseline="0" dirty="0">
                <a:solidFill>
                  <a:schemeClr val="accent3">
                    <a:lumMod val="50000"/>
                  </a:schemeClr>
                </a:solidFill>
                <a:latin typeface="Arial" panose="020B0604020202020204" pitchFamily="34" charset="0"/>
                <a:cs typeface="Arial" panose="020B0604020202020204" pitchFamily="34" charset="0"/>
              </a:rPr>
              <a:t> Slide:</a:t>
            </a:r>
          </a:p>
          <a:p>
            <a:pPr defTabSz="914341">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defTabSz="914341">
              <a:defRPr/>
            </a:pPr>
            <a:r>
              <a:rPr lang="en-US" sz="1100" dirty="0">
                <a:solidFill>
                  <a:schemeClr val="accent3">
                    <a:lumMod val="50000"/>
                  </a:schemeClr>
                </a:solidFill>
                <a:latin typeface="Arial" panose="020B0604020202020204" pitchFamily="34" charset="0"/>
                <a:cs typeface="Arial" panose="020B0604020202020204" pitchFamily="34" charset="0"/>
              </a:rPr>
              <a:t>The filing fee of</a:t>
            </a:r>
            <a:r>
              <a:rPr lang="en-US" sz="1100" b="1" dirty="0">
                <a:solidFill>
                  <a:schemeClr val="accent3">
                    <a:lumMod val="50000"/>
                  </a:schemeClr>
                </a:solidFill>
                <a:latin typeface="Arial" panose="020B0604020202020204" pitchFamily="34" charset="0"/>
                <a:cs typeface="Arial" panose="020B0604020202020204" pitchFamily="34" charset="0"/>
              </a:rPr>
              <a:t> $2,323.99 </a:t>
            </a:r>
            <a:r>
              <a:rPr lang="en-US" sz="1100" dirty="0">
                <a:solidFill>
                  <a:schemeClr val="accent3">
                    <a:lumMod val="50000"/>
                  </a:schemeClr>
                </a:solidFill>
                <a:latin typeface="Arial" panose="020B0604020202020204" pitchFamily="34" charset="0"/>
                <a:cs typeface="Arial" panose="020B0604020202020204" pitchFamily="34" charset="0"/>
              </a:rPr>
              <a:t>is due when the Declaration of Intention (also known as a DOI) is filed. A Sworn Statement of Qualifications (also know as an SSQ) will also be issued and may be filed at the time SILs are pulled or at the time of filing the DOI. The ROV will accept Cash, a Check, Cashier’s Check, or Money Order for your filing fee.</a:t>
            </a:r>
          </a:p>
          <a:p>
            <a:pPr defTabSz="914341">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341"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Here is an example of the DOI and the SSQ.</a:t>
            </a:r>
          </a:p>
          <a:p>
            <a:pPr defTabSz="914341">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defTabSz="914341">
              <a:defRPr/>
            </a:pPr>
            <a:r>
              <a:rPr lang="en-US" sz="1100" dirty="0">
                <a:solidFill>
                  <a:schemeClr val="accent3">
                    <a:lumMod val="50000"/>
                  </a:schemeClr>
                </a:solidFill>
                <a:latin typeface="Arial" panose="020B0604020202020204" pitchFamily="34" charset="0"/>
                <a:cs typeface="Arial" panose="020B0604020202020204" pitchFamily="34" charset="0"/>
              </a:rPr>
              <a:t>In accordance with Elections Code section 8023(a) both documents must be filed in the ROV’s office not more than 14 days nor less than five days prior to the first day on which a candidate nomination papers may be circulated or signed. This means, you </a:t>
            </a:r>
            <a:r>
              <a:rPr lang="en-US" sz="1100" b="1" u="sng" dirty="0">
                <a:solidFill>
                  <a:schemeClr val="accent3">
                    <a:lumMod val="50000"/>
                  </a:schemeClr>
                </a:solidFill>
                <a:latin typeface="Arial" panose="020B0604020202020204" pitchFamily="34" charset="0"/>
                <a:cs typeface="Arial" panose="020B0604020202020204" pitchFamily="34" charset="0"/>
              </a:rPr>
              <a:t>MUST</a:t>
            </a:r>
            <a:r>
              <a:rPr lang="en-US" sz="1100" b="0" u="none" dirty="0">
                <a:solidFill>
                  <a:schemeClr val="accent3">
                    <a:lumMod val="50000"/>
                  </a:schemeClr>
                </a:solidFill>
                <a:latin typeface="Arial" panose="020B0604020202020204" pitchFamily="34" charset="0"/>
                <a:cs typeface="Arial" panose="020B0604020202020204" pitchFamily="34" charset="0"/>
              </a:rPr>
              <a:t> </a:t>
            </a:r>
            <a:r>
              <a:rPr lang="en-US" sz="1100" dirty="0">
                <a:solidFill>
                  <a:schemeClr val="accent3">
                    <a:lumMod val="50000"/>
                  </a:schemeClr>
                </a:solidFill>
                <a:latin typeface="Arial" panose="020B0604020202020204" pitchFamily="34" charset="0"/>
                <a:cs typeface="Arial" panose="020B0604020202020204" pitchFamily="34" charset="0"/>
              </a:rPr>
              <a:t>have your DOI and SSQ forms filed with the ROV between October 30, 2023 and November 8, 2023</a:t>
            </a:r>
            <a:r>
              <a:rPr lang="en-US" sz="1100" b="0" dirty="0">
                <a:solidFill>
                  <a:schemeClr val="accent3">
                    <a:lumMod val="50000"/>
                  </a:schemeClr>
                </a:solidFill>
                <a:latin typeface="Arial" panose="020B0604020202020204" pitchFamily="34" charset="0"/>
                <a:cs typeface="Arial" panose="020B0604020202020204" pitchFamily="34" charset="0"/>
              </a:rPr>
              <a:t>, </a:t>
            </a:r>
            <a:r>
              <a:rPr lang="en-US" sz="1100" dirty="0">
                <a:solidFill>
                  <a:schemeClr val="accent3">
                    <a:lumMod val="50000"/>
                  </a:schemeClr>
                </a:solidFill>
                <a:latin typeface="Arial" panose="020B0604020202020204" pitchFamily="34" charset="0"/>
                <a:cs typeface="Arial" panose="020B0604020202020204" pitchFamily="34" charset="0"/>
              </a:rPr>
              <a:t>so that when the beginning of the nomination period opens on November 13, 2023, ROV staff can issue nomination documents to you.   </a:t>
            </a:r>
          </a:p>
          <a:p>
            <a:pPr defTabSz="914341">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defTabSz="914341">
              <a:defRPr/>
            </a:pPr>
            <a:r>
              <a:rPr lang="en-US" sz="1100" dirty="0">
                <a:solidFill>
                  <a:schemeClr val="accent3">
                    <a:lumMod val="50000"/>
                  </a:schemeClr>
                </a:solidFill>
                <a:latin typeface="Arial" panose="020B0604020202020204" pitchFamily="34" charset="0"/>
                <a:cs typeface="Arial" panose="020B0604020202020204" pitchFamily="34" charset="0"/>
              </a:rPr>
              <a:t>When signed and filed with the ROV’s office the Declaration of Intention will declare a candidate’s intention to become a candidate. This is a required document to be filed during this filing period. As a reminder, this document cannot be accepted along with the other nomination documents that will be filed during the nomination period. Additionally, no candidate for judicial office is required to state his or her residential address on the DOI; however, if you do not provide your address to an Election Specialist on the form, then you must provide it to our office for verification of eligibility at the time the form is filed.</a:t>
            </a:r>
          </a:p>
          <a:p>
            <a:pPr defTabSz="914341">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defTabSz="914341">
              <a:defRPr/>
            </a:pPr>
            <a:r>
              <a:rPr lang="en-US" sz="1100" dirty="0">
                <a:solidFill>
                  <a:schemeClr val="accent3">
                    <a:lumMod val="50000"/>
                  </a:schemeClr>
                </a:solidFill>
                <a:latin typeface="Arial" panose="020B0604020202020204" pitchFamily="34" charset="0"/>
                <a:cs typeface="Arial" panose="020B0604020202020204" pitchFamily="34" charset="0"/>
              </a:rPr>
              <a:t>In accordance with elections code section 8023(b), in the event an incumbent </a:t>
            </a:r>
            <a:r>
              <a:rPr lang="en-US" sz="1100" b="1" u="sng" dirty="0">
                <a:solidFill>
                  <a:schemeClr val="accent3">
                    <a:lumMod val="50000"/>
                  </a:schemeClr>
                </a:solidFill>
                <a:latin typeface="Arial" panose="020B0604020202020204" pitchFamily="34" charset="0"/>
                <a:cs typeface="Arial" panose="020B0604020202020204" pitchFamily="34" charset="0"/>
              </a:rPr>
              <a:t>does not</a:t>
            </a:r>
            <a:r>
              <a:rPr lang="en-US" sz="1100" b="1" dirty="0">
                <a:solidFill>
                  <a:schemeClr val="accent3">
                    <a:lumMod val="50000"/>
                  </a:schemeClr>
                </a:solidFill>
                <a:latin typeface="Arial" panose="020B0604020202020204" pitchFamily="34" charset="0"/>
                <a:cs typeface="Arial" panose="020B0604020202020204" pitchFamily="34" charset="0"/>
              </a:rPr>
              <a:t> </a:t>
            </a:r>
            <a:r>
              <a:rPr lang="en-US" sz="1100" dirty="0">
                <a:solidFill>
                  <a:schemeClr val="accent3">
                    <a:lumMod val="50000"/>
                  </a:schemeClr>
                </a:solidFill>
                <a:latin typeface="Arial" panose="020B0604020202020204" pitchFamily="34" charset="0"/>
                <a:cs typeface="Arial" panose="020B0604020202020204" pitchFamily="34" charset="0"/>
              </a:rPr>
              <a:t>file their DOI to succeed to the same office by November 8, 2023, then that seat goes into extension between November 9 and November 13, 2023, and any person other than the incumbent (or an authorized agent of the incumbent), can file a DOI no later than the first day of filing nomination papers.</a:t>
            </a:r>
          </a:p>
          <a:p>
            <a:pPr defTabSz="914341">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defTabSz="914341">
              <a:defRPr/>
            </a:pPr>
            <a:r>
              <a:rPr lang="en-US" sz="1100" dirty="0">
                <a:solidFill>
                  <a:schemeClr val="accent3">
                    <a:lumMod val="50000"/>
                  </a:schemeClr>
                </a:solidFill>
                <a:latin typeface="Arial" panose="020B0604020202020204" pitchFamily="34" charset="0"/>
                <a:cs typeface="Arial" panose="020B0604020202020204" pitchFamily="34" charset="0"/>
              </a:rPr>
              <a:t>Another reminder, that along with the DOI you will be required to file a Sworn Statement of Qualifications. This document provides that the candidate has met the qualifications of Article 6, Section 15 of the California Constitution that “A person is ineligible to be a judge of a court of record unless for 10 years immediately preceding selection, the person has been a member of the State Bar or served as a judge of a court of record in this State”</a:t>
            </a:r>
          </a:p>
          <a:p>
            <a:pPr marL="0" marR="0" lvl="0" indent="0" algn="l" defTabSz="914341" rtl="0" eaLnBrk="1" fontAlgn="auto" latinLnBrk="0" hangingPunct="1">
              <a:lnSpc>
                <a:spcPct val="100000"/>
              </a:lnSpc>
              <a:spcBef>
                <a:spcPts val="0"/>
              </a:spcBef>
              <a:spcAft>
                <a:spcPts val="0"/>
              </a:spcAft>
              <a:buClrTx/>
              <a:buSzTx/>
              <a:buFontTx/>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341" rtl="0" eaLnBrk="1" fontAlgn="auto" latinLnBrk="0" hangingPunct="1">
              <a:lnSpc>
                <a:spcPct val="100000"/>
              </a:lnSpc>
              <a:spcBef>
                <a:spcPts val="0"/>
              </a:spcBef>
              <a:spcAft>
                <a:spcPts val="0"/>
              </a:spcAft>
              <a:buClrTx/>
              <a:buSzTx/>
              <a:buFontTx/>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lvl="0">
              <a:buNone/>
            </a:pP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4B1D3009-8DD9-48D8-B6DF-09B31378608E}" type="slidenum">
              <a:rPr lang="en-US" smtClean="0"/>
              <a:t>10</a:t>
            </a:fld>
            <a:endParaRPr lang="en-US"/>
          </a:p>
        </p:txBody>
      </p:sp>
    </p:spTree>
    <p:extLst>
      <p:ext uri="{BB962C8B-B14F-4D97-AF65-F5344CB8AC3E}">
        <p14:creationId xmlns:p14="http://schemas.microsoft.com/office/powerpoint/2010/main" val="943031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3">
                    <a:lumMod val="50000"/>
                  </a:schemeClr>
                </a:solidFill>
                <a:latin typeface="Arial" panose="020B0604020202020204" pitchFamily="34" charset="0"/>
                <a:cs typeface="Arial" panose="020B0604020202020204" pitchFamily="34" charset="0"/>
              </a:rPr>
              <a:t>BREN’S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At this point, I’d like to check if there are any questions? And if none, then I’ll pass it on to Election Specialist Cassandra Hevia who will share information related to the Nomination Period.</a:t>
            </a:r>
          </a:p>
        </p:txBody>
      </p:sp>
      <p:sp>
        <p:nvSpPr>
          <p:cNvPr id="4" name="Slide Number Placeholder 3"/>
          <p:cNvSpPr>
            <a:spLocks noGrp="1"/>
          </p:cNvSpPr>
          <p:nvPr>
            <p:ph type="sldNum" sz="quarter" idx="5"/>
          </p:nvPr>
        </p:nvSpPr>
        <p:spPr/>
        <p:txBody>
          <a:bodyPr/>
          <a:lstStyle/>
          <a:p>
            <a:fld id="{4B1D3009-8DD9-48D8-B6DF-09B31378608E}" type="slidenum">
              <a:rPr lang="en-US" smtClean="0"/>
              <a:t>11</a:t>
            </a:fld>
            <a:endParaRPr lang="en-US"/>
          </a:p>
        </p:txBody>
      </p:sp>
    </p:spTree>
    <p:extLst>
      <p:ext uri="{BB962C8B-B14F-4D97-AF65-F5344CB8AC3E}">
        <p14:creationId xmlns:p14="http://schemas.microsoft.com/office/powerpoint/2010/main" val="1455524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CASSANDRA’s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Thank you, Bren…</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We are now moving onto the Nomination Period…</a:t>
            </a:r>
          </a:p>
        </p:txBody>
      </p:sp>
      <p:sp>
        <p:nvSpPr>
          <p:cNvPr id="4" name="Slide Number Placeholder 3"/>
          <p:cNvSpPr>
            <a:spLocks noGrp="1"/>
          </p:cNvSpPr>
          <p:nvPr>
            <p:ph type="sldNum" sz="quarter" idx="5"/>
          </p:nvPr>
        </p:nvSpPr>
        <p:spPr/>
        <p:txBody>
          <a:bodyPr/>
          <a:lstStyle/>
          <a:p>
            <a:fld id="{4B1D3009-8DD9-48D8-B6DF-09B31378608E}" type="slidenum">
              <a:rPr lang="en-US" smtClean="0"/>
              <a:t>12</a:t>
            </a:fld>
            <a:endParaRPr lang="en-US"/>
          </a:p>
        </p:txBody>
      </p:sp>
    </p:spTree>
    <p:extLst>
      <p:ext uri="{BB962C8B-B14F-4D97-AF65-F5344CB8AC3E}">
        <p14:creationId xmlns:p14="http://schemas.microsoft.com/office/powerpoint/2010/main" val="1559320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CASSANDRA’s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Friendly reminder to please file your Declaration of Intention and Sworn Statement of Qualifications between October 30 – November 8, 2023. These documents must be filed five days preceding the nomination period.</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As you can see on this page the nomination period begins at 8:00 a.m. on Monday, November 13, 2023, and ends at 5:00 p.m. on Friday, December 8, 2023.</a:t>
            </a:r>
          </a:p>
          <a:p>
            <a:endParaRPr lang="en-US" sz="1100" dirty="0">
              <a:solidFill>
                <a:schemeClr val="accent3">
                  <a:lumMod val="50000"/>
                </a:schemeClr>
              </a:solidFill>
              <a:latin typeface="Arial" panose="020B0604020202020204" pitchFamily="34" charset="0"/>
              <a:cs typeface="Arial" panose="020B0604020202020204" pitchFamily="34" charset="0"/>
            </a:endParaRPr>
          </a:p>
          <a:p>
            <a:pPr defTabSz="914341">
              <a:defRPr/>
            </a:pPr>
            <a:r>
              <a:rPr lang="en-US" sz="1100" dirty="0">
                <a:solidFill>
                  <a:schemeClr val="accent3">
                    <a:lumMod val="50000"/>
                  </a:schemeClr>
                </a:solidFill>
                <a:latin typeface="Arial" panose="020B0604020202020204" pitchFamily="34" charset="0"/>
                <a:cs typeface="Arial" panose="020B0604020202020204" pitchFamily="34" charset="0"/>
              </a:rPr>
              <a:t>Please remember, when you are ready to file your nomination documents, you’ll be required to file all nomination documents at the same time. We’ll go over all required and optional nomination documents to be filed over the next few slides.</a:t>
            </a:r>
          </a:p>
        </p:txBody>
      </p:sp>
      <p:sp>
        <p:nvSpPr>
          <p:cNvPr id="4" name="Slide Number Placeholder 3"/>
          <p:cNvSpPr>
            <a:spLocks noGrp="1"/>
          </p:cNvSpPr>
          <p:nvPr>
            <p:ph type="sldNum" sz="quarter" idx="5"/>
          </p:nvPr>
        </p:nvSpPr>
        <p:spPr/>
        <p:txBody>
          <a:bodyPr/>
          <a:lstStyle/>
          <a:p>
            <a:fld id="{4B1D3009-8DD9-48D8-B6DF-09B31378608E}" type="slidenum">
              <a:rPr lang="en-US" smtClean="0"/>
              <a:t>13</a:t>
            </a:fld>
            <a:endParaRPr lang="en-US"/>
          </a:p>
        </p:txBody>
      </p:sp>
    </p:spTree>
    <p:extLst>
      <p:ext uri="{BB962C8B-B14F-4D97-AF65-F5344CB8AC3E}">
        <p14:creationId xmlns:p14="http://schemas.microsoft.com/office/powerpoint/2010/main" val="1587628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CASSANDRA’s Slide:</a:t>
            </a:r>
          </a:p>
          <a:p>
            <a:pPr lvl="0" algn="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lvl="0" algn="l">
              <a:buNone/>
            </a:pPr>
            <a:r>
              <a:rPr lang="en-US" sz="1100" dirty="0">
                <a:solidFill>
                  <a:schemeClr val="accent3">
                    <a:lumMod val="50000"/>
                  </a:schemeClr>
                </a:solidFill>
                <a:latin typeface="Arial" panose="020B0604020202020204" pitchFamily="34" charset="0"/>
                <a:cs typeface="Arial" panose="020B0604020202020204" pitchFamily="34" charset="0"/>
              </a:rPr>
              <a:t>During the Nomination Period, a nomination paper is required and must be filed at the same time as all other nomination documents.</a:t>
            </a:r>
          </a:p>
          <a:p>
            <a:pPr lvl="0" algn="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Here is an example of the Nomination Paper. It looks very similar to a Petition-in-Lieu paper so please be sure to use the correct form during the intended period. </a:t>
            </a:r>
          </a:p>
          <a:p>
            <a:endParaRPr lang="en-US" sz="1100" dirty="0">
              <a:solidFill>
                <a:schemeClr val="accent3">
                  <a:lumMod val="50000"/>
                </a:schemeClr>
              </a:solidFill>
              <a:latin typeface="Arial" panose="020B0604020202020204" pitchFamily="34" charset="0"/>
              <a:cs typeface="Arial" panose="020B0604020202020204" pitchFamily="34" charset="0"/>
            </a:endParaRPr>
          </a:p>
          <a:p>
            <a:pPr lvl="0" algn="l">
              <a:buNone/>
            </a:pPr>
            <a:r>
              <a:rPr lang="en-US" sz="1100" dirty="0">
                <a:solidFill>
                  <a:schemeClr val="accent3">
                    <a:lumMod val="50000"/>
                  </a:schemeClr>
                </a:solidFill>
                <a:latin typeface="Arial" panose="020B0604020202020204" pitchFamily="34" charset="0"/>
                <a:cs typeface="Arial" panose="020B0604020202020204" pitchFamily="34" charset="0"/>
              </a:rPr>
              <a:t>Keep in mind that if a candidate has collected at least 20 signatures of valid registered voters during the SIL period, then no additional signatures are required during the nomination period, and a nomination paper will not be issued by an Election Specialist, nor filed during the Nomination Period. </a:t>
            </a:r>
          </a:p>
          <a:p>
            <a:pPr lvl="0" algn="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lvl="0" algn="l">
              <a:buNone/>
            </a:pPr>
            <a:r>
              <a:rPr lang="en-US" sz="1100" dirty="0">
                <a:solidFill>
                  <a:schemeClr val="accent3">
                    <a:lumMod val="50000"/>
                  </a:schemeClr>
                </a:solidFill>
                <a:latin typeface="Arial" panose="020B0604020202020204" pitchFamily="34" charset="0"/>
                <a:cs typeface="Arial" panose="020B0604020202020204" pitchFamily="34" charset="0"/>
              </a:rPr>
              <a:t>Otherwise, you may collect up to 40 signatures during the Nomination Period and submit to the ROV’s office for verification at the same time you file your other nomination documents. All signatures must be from valid registered voters in the County of Santa Clara, and again, you must obtain 20 signatures to qualify to be a candidate.</a:t>
            </a:r>
          </a:p>
          <a:p>
            <a:pPr lvl="0" algn="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fontAlgn="base"/>
            <a:r>
              <a:rPr lang="en-US" sz="1100" dirty="0">
                <a:solidFill>
                  <a:schemeClr val="accent3">
                    <a:lumMod val="50000"/>
                  </a:schemeClr>
                </a:solidFill>
                <a:latin typeface="Arial" panose="020B0604020202020204" pitchFamily="34" charset="0"/>
                <a:cs typeface="Arial" panose="020B0604020202020204" pitchFamily="34" charset="0"/>
              </a:rPr>
              <a:t>Article 6, Section 16 (b) - Judges of superior courts </a:t>
            </a:r>
            <a:r>
              <a:rPr lang="en-US" sz="1100" b="1" i="1" dirty="0">
                <a:solidFill>
                  <a:schemeClr val="accent3">
                    <a:lumMod val="50000"/>
                  </a:schemeClr>
                </a:solidFill>
                <a:latin typeface="Arial" panose="020B0604020202020204" pitchFamily="34" charset="0"/>
                <a:cs typeface="Arial" panose="020B0604020202020204" pitchFamily="34" charset="0"/>
              </a:rPr>
              <a:t>shall be elected in their counties </a:t>
            </a:r>
            <a:r>
              <a:rPr lang="en-US" sz="1100" dirty="0">
                <a:solidFill>
                  <a:schemeClr val="accent3">
                    <a:lumMod val="50000"/>
                  </a:schemeClr>
                </a:solidFill>
                <a:latin typeface="Arial" panose="020B0604020202020204" pitchFamily="34" charset="0"/>
                <a:cs typeface="Arial" panose="020B0604020202020204" pitchFamily="34" charset="0"/>
              </a:rPr>
              <a:t>at general elections except as otherwise necessary to meet the requirements of federal law. Any judicial seat wherein the judge was previously an unopposed incumbent, his or her name </a:t>
            </a:r>
            <a:r>
              <a:rPr lang="en-US" sz="1100" b="1" u="sng" dirty="0">
                <a:solidFill>
                  <a:schemeClr val="accent3">
                    <a:lumMod val="50000"/>
                  </a:schemeClr>
                </a:solidFill>
                <a:latin typeface="Arial" panose="020B0604020202020204" pitchFamily="34" charset="0"/>
                <a:cs typeface="Arial" panose="020B0604020202020204" pitchFamily="34" charset="0"/>
              </a:rPr>
              <a:t>may not</a:t>
            </a:r>
            <a:r>
              <a:rPr lang="en-US" sz="1100" b="0" u="none" dirty="0">
                <a:solidFill>
                  <a:schemeClr val="accent3">
                    <a:lumMod val="50000"/>
                  </a:schemeClr>
                </a:solidFill>
                <a:latin typeface="Arial" panose="020B0604020202020204" pitchFamily="34" charset="0"/>
                <a:cs typeface="Arial" panose="020B0604020202020204" pitchFamily="34" charset="0"/>
              </a:rPr>
              <a:t> </a:t>
            </a:r>
            <a:r>
              <a:rPr lang="en-US" sz="1100" dirty="0">
                <a:solidFill>
                  <a:schemeClr val="accent3">
                    <a:lumMod val="50000"/>
                  </a:schemeClr>
                </a:solidFill>
                <a:latin typeface="Arial" panose="020B0604020202020204" pitchFamily="34" charset="0"/>
                <a:cs typeface="Arial" panose="020B0604020202020204" pitchFamily="34" charset="0"/>
              </a:rPr>
              <a:t>appear on the ballot unless forced by petition to allow for a write-in campaign. I’ll discuss this in more detail later in the presentation. </a:t>
            </a:r>
          </a:p>
          <a:p>
            <a:pPr fontAlgn="base"/>
            <a:endParaRPr lang="en-US" sz="1100" dirty="0">
              <a:solidFill>
                <a:schemeClr val="accent3">
                  <a:lumMod val="50000"/>
                </a:schemeClr>
              </a:solidFill>
              <a:latin typeface="Arial" panose="020B0604020202020204" pitchFamily="34" charset="0"/>
              <a:cs typeface="Arial" panose="020B0604020202020204" pitchFamily="34" charset="0"/>
            </a:endParaRPr>
          </a:p>
          <a:p>
            <a:pPr fontAlgn="base"/>
            <a:r>
              <a:rPr lang="en-US" sz="1100" dirty="0">
                <a:solidFill>
                  <a:schemeClr val="accent3">
                    <a:lumMod val="50000"/>
                  </a:schemeClr>
                </a:solidFill>
                <a:latin typeface="Arial" panose="020B0604020202020204" pitchFamily="34" charset="0"/>
                <a:cs typeface="Arial" panose="020B0604020202020204" pitchFamily="34" charset="0"/>
              </a:rPr>
              <a:t>However, if the incumbent and one or more eligible candidates file nomination documents, the judicial seat will be on-ballot and include a write-in campaign. </a:t>
            </a:r>
          </a:p>
          <a:p>
            <a:pPr algn="l" fontAlgn="base"/>
            <a:endParaRPr lang="en-US" sz="1100" dirty="0">
              <a:solidFill>
                <a:schemeClr val="accent3">
                  <a:lumMod val="50000"/>
                </a:schemeClr>
              </a:solidFill>
              <a:latin typeface="Arial" panose="020B0604020202020204" pitchFamily="34" charset="0"/>
              <a:cs typeface="Arial" panose="020B0604020202020204" pitchFamily="34" charset="0"/>
            </a:endParaRPr>
          </a:p>
          <a:p>
            <a:pPr fontAlgn="base"/>
            <a:r>
              <a:rPr lang="en-US" sz="1100" dirty="0">
                <a:solidFill>
                  <a:schemeClr val="accent3">
                    <a:lumMod val="50000"/>
                  </a:schemeClr>
                </a:solidFill>
                <a:latin typeface="Arial" panose="020B0604020202020204" pitchFamily="34" charset="0"/>
                <a:cs typeface="Arial" panose="020B0604020202020204" pitchFamily="34" charset="0"/>
              </a:rPr>
              <a:t>Article 6, Section 16 (c) Terms of judges of superior courts are six years beginning the Monday after January 1 following their election. Thus, your term will begin on January 6, 2025. If a vacancy occurs during the six-year term period, the vacancy shall be filled by election to a full-term at the next general election after the second January 1 following the vacancy, but the Governor shall appoint a person to fill the vacancy temporarily until the next regular election. </a:t>
            </a:r>
          </a:p>
          <a:p>
            <a:pPr algn="l" fontAlgn="base"/>
            <a:endParaRPr lang="en-US" sz="1100" b="0" i="0" dirty="0">
              <a:solidFill>
                <a:schemeClr val="accent3">
                  <a:lumMod val="50000"/>
                </a:schemeClr>
              </a:solidFill>
              <a:effectLst/>
              <a:latin typeface="Arial" panose="020B0604020202020204" pitchFamily="34" charset="0"/>
              <a:cs typeface="Arial" panose="020B0604020202020204" pitchFamily="34" charset="0"/>
            </a:endParaRPr>
          </a:p>
          <a:p>
            <a:pPr algn="l" fontAlgn="base"/>
            <a:endParaRPr lang="en-US" sz="1100" b="0" i="0" dirty="0">
              <a:solidFill>
                <a:schemeClr val="accent3">
                  <a:lumMod val="50000"/>
                </a:schemeClr>
              </a:solidFill>
              <a:effectLst/>
              <a:latin typeface="Arial" panose="020B0604020202020204" pitchFamily="34" charset="0"/>
              <a:cs typeface="Arial" panose="020B0604020202020204" pitchFamily="34" charset="0"/>
            </a:endParaRPr>
          </a:p>
          <a:p>
            <a:pPr algn="l" fontAlgn="base"/>
            <a:endParaRPr lang="en-US" sz="1100" b="0" i="0" dirty="0">
              <a:solidFill>
                <a:schemeClr val="accent3">
                  <a:lumMod val="50000"/>
                </a:schemeClr>
              </a:solidFill>
              <a:effectLst/>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4B1D3009-8DD9-48D8-B6DF-09B31378608E}" type="slidenum">
              <a:rPr lang="en-US" smtClean="0"/>
              <a:t>14</a:t>
            </a:fld>
            <a:endParaRPr lang="en-US"/>
          </a:p>
        </p:txBody>
      </p:sp>
    </p:spTree>
    <p:extLst>
      <p:ext uri="{BB962C8B-B14F-4D97-AF65-F5344CB8AC3E}">
        <p14:creationId xmlns:p14="http://schemas.microsoft.com/office/powerpoint/2010/main" val="3639086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CASSANDRA’s Slide:</a:t>
            </a:r>
          </a:p>
          <a:p>
            <a:pPr lvl="0" algn="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lvl="0" algn="l">
              <a:buNone/>
            </a:pPr>
            <a:r>
              <a:rPr lang="en-US" sz="1100" dirty="0">
                <a:solidFill>
                  <a:schemeClr val="accent3">
                    <a:lumMod val="50000"/>
                  </a:schemeClr>
                </a:solidFill>
                <a:latin typeface="Arial" panose="020B0604020202020204" pitchFamily="34" charset="0"/>
                <a:cs typeface="Arial" panose="020B0604020202020204" pitchFamily="34" charset="0"/>
              </a:rPr>
              <a:t>During the nomination period, a Declaration of Candidacy form (not to be confused with the Declaration of Intention form); otherwise, known as a DOC, is required to be filed with all other nomination documents. In accordance with Elections Code section 8028(a) a candidate shall not remove a declaration of candidacy form from the office of the elections official, and the elections official shall require all candidates filing a DOC to execute the declaration in the office of the ROV. </a:t>
            </a:r>
          </a:p>
          <a:p>
            <a:pPr lvl="0" algn="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lvl="0" algn="l">
              <a:buNone/>
            </a:pPr>
            <a:r>
              <a:rPr lang="en-US" sz="1100" dirty="0">
                <a:solidFill>
                  <a:schemeClr val="accent3">
                    <a:lumMod val="50000"/>
                  </a:schemeClr>
                </a:solidFill>
                <a:latin typeface="Arial" panose="020B0604020202020204" pitchFamily="34" charset="0"/>
                <a:cs typeface="Arial" panose="020B0604020202020204" pitchFamily="34" charset="0"/>
              </a:rPr>
              <a:t>Additionally, Elections Code section 8028(b) states that a candidate may, in a written statement signed and dated by the candidate, designate a person to receive the DOC form from the ROV’s office, and deliver it to the candidate. If a candidate requires this form, please be sure to inquire with an Election Specialist. Our form, in addition to the Declaration of Candidacy, allows for all other nomination documents to be issued and filed by an authorized agent of the candidate. The form also indicates that the candidate is aware that all documents including the declaration of candidacy must be properly executed and delivered to the ROV’s office by the 88</a:t>
            </a:r>
            <a:r>
              <a:rPr lang="en-US" sz="1100" baseline="30000" dirty="0">
                <a:solidFill>
                  <a:schemeClr val="accent3">
                    <a:lumMod val="50000"/>
                  </a:schemeClr>
                </a:solidFill>
                <a:latin typeface="Arial" panose="020B0604020202020204" pitchFamily="34" charset="0"/>
                <a:cs typeface="Arial" panose="020B0604020202020204" pitchFamily="34" charset="0"/>
              </a:rPr>
              <a:t>th</a:t>
            </a:r>
            <a:r>
              <a:rPr lang="en-US" sz="1100" dirty="0">
                <a:solidFill>
                  <a:schemeClr val="accent3">
                    <a:lumMod val="50000"/>
                  </a:schemeClr>
                </a:solidFill>
                <a:latin typeface="Arial" panose="020B0604020202020204" pitchFamily="34" charset="0"/>
                <a:cs typeface="Arial" panose="020B0604020202020204" pitchFamily="34" charset="0"/>
              </a:rPr>
              <a:t> day prior to the direct primary election which is no later than December 8, 2023, end of the Nomination Period. </a:t>
            </a:r>
          </a:p>
          <a:p>
            <a:pPr lvl="0" algn="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lvl="0" algn="l">
              <a:buNone/>
            </a:pPr>
            <a:r>
              <a:rPr lang="en-US" sz="1100" dirty="0">
                <a:solidFill>
                  <a:schemeClr val="accent3">
                    <a:lumMod val="50000"/>
                  </a:schemeClr>
                </a:solidFill>
                <a:latin typeface="Arial" panose="020B0604020202020204" pitchFamily="34" charset="0"/>
                <a:cs typeface="Arial" panose="020B0604020202020204" pitchFamily="34" charset="0"/>
              </a:rPr>
              <a:t>On the first page of the DOC, the candidate will include the name of the office sought along with his or her printed first, middle or last name. Please be sure to include any hyphenated last names only on the “Last Name” line. Please also print the approved ballot designation exactly as it appears on the ballot designation worksheet.</a:t>
            </a:r>
          </a:p>
          <a:p>
            <a:pPr lvl="0" algn="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lvl="0" algn="l">
              <a:buNone/>
            </a:pPr>
            <a:r>
              <a:rPr lang="en-US" sz="1100" dirty="0">
                <a:solidFill>
                  <a:schemeClr val="accent3">
                    <a:lumMod val="50000"/>
                  </a:schemeClr>
                </a:solidFill>
                <a:latin typeface="Arial" panose="020B0604020202020204" pitchFamily="34" charset="0"/>
                <a:cs typeface="Arial" panose="020B0604020202020204" pitchFamily="34" charset="0"/>
              </a:rPr>
              <a:t>Moreover, if you have a character-based name please check the red box and fill out the Preferred Transliteration form issued by the ROV.</a:t>
            </a:r>
          </a:p>
          <a:p>
            <a:pPr lvl="0" algn="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lvl="0" algn="l">
              <a:buNone/>
            </a:pPr>
            <a:r>
              <a:rPr lang="en-US" sz="1100" dirty="0">
                <a:solidFill>
                  <a:schemeClr val="accent3">
                    <a:lumMod val="50000"/>
                  </a:schemeClr>
                </a:solidFill>
                <a:latin typeface="Arial" panose="020B0604020202020204" pitchFamily="34" charset="0"/>
                <a:cs typeface="Arial" panose="020B0604020202020204" pitchFamily="34" charset="0"/>
              </a:rPr>
              <a:t>Please also fill out the section that includes addresses, telephone, fax, email, and/or website information. Keep in mind that the ROV will publish one of the addresses listed on your DOC on the ROVs website. Please be sure to check each appropriate box to indicate which address you wish to be used for publication purposes. If no box is checked, the first address listed and provided, will be published. If a day telephone number, fax number, email address or website is provided, that information will also be published. If an evening telephone number is provided, and is different from the day telephone number, it will not be published and will only be used for ROV use. </a:t>
            </a:r>
          </a:p>
          <a:p>
            <a:pPr lvl="0" algn="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lvl="0" algn="l">
              <a:buNone/>
            </a:pPr>
            <a:r>
              <a:rPr lang="en-US" sz="1100" dirty="0">
                <a:solidFill>
                  <a:schemeClr val="accent3">
                    <a:lumMod val="50000"/>
                  </a:schemeClr>
                </a:solidFill>
                <a:latin typeface="Arial" panose="020B0604020202020204" pitchFamily="34" charset="0"/>
                <a:cs typeface="Arial" panose="020B0604020202020204" pitchFamily="34" charset="0"/>
              </a:rPr>
              <a:t>An alternative option is also available to indicate that you do not want any information published.  </a:t>
            </a:r>
          </a:p>
          <a:p>
            <a:pPr lvl="0" algn="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lvl="0" algn="l">
              <a:buNone/>
            </a:pPr>
            <a:r>
              <a:rPr lang="en-US" sz="1100" dirty="0">
                <a:solidFill>
                  <a:schemeClr val="accent3">
                    <a:lumMod val="50000"/>
                  </a:schemeClr>
                </a:solidFill>
                <a:latin typeface="Arial" panose="020B0604020202020204" pitchFamily="34" charset="0"/>
                <a:cs typeface="Arial" panose="020B0604020202020204" pitchFamily="34" charset="0"/>
              </a:rPr>
              <a:t>You will also be asked to fill out your qualifications in Section 4 on page 2 and take an Oath of Office. If you, do not take your oath of office at the ROV’s office, then you must have the document notarized as to the validity of your identity. </a:t>
            </a:r>
          </a:p>
          <a:p>
            <a:pPr algn="l" fontAlgn="base"/>
            <a:endParaRPr lang="en-US" sz="1100" b="0" i="0" dirty="0">
              <a:solidFill>
                <a:schemeClr val="accent3">
                  <a:lumMod val="50000"/>
                </a:schemeClr>
              </a:solidFill>
              <a:effectLst/>
              <a:latin typeface="Arial" panose="020B0604020202020204" pitchFamily="34" charset="0"/>
              <a:cs typeface="Arial" panose="020B0604020202020204" pitchFamily="34" charset="0"/>
            </a:endParaRPr>
          </a:p>
          <a:p>
            <a:pPr algn="l" fontAlgn="base"/>
            <a:endParaRPr lang="en-US" sz="1100" b="0" i="0" dirty="0">
              <a:solidFill>
                <a:schemeClr val="accent3">
                  <a:lumMod val="50000"/>
                </a:schemeClr>
              </a:solidFill>
              <a:effectLst/>
              <a:latin typeface="Arial" panose="020B0604020202020204" pitchFamily="34" charset="0"/>
              <a:cs typeface="Arial" panose="020B0604020202020204" pitchFamily="34" charset="0"/>
            </a:endParaRPr>
          </a:p>
          <a:p>
            <a:pPr algn="l" fontAlgn="base"/>
            <a:endParaRPr lang="en-US" sz="1100" b="0" i="0" dirty="0">
              <a:solidFill>
                <a:schemeClr val="accent3">
                  <a:lumMod val="50000"/>
                </a:schemeClr>
              </a:solidFill>
              <a:effectLst/>
              <a:latin typeface="Arial" panose="020B0604020202020204" pitchFamily="34" charset="0"/>
              <a:cs typeface="Arial" panose="020B0604020202020204" pitchFamily="34" charset="0"/>
            </a:endParaRPr>
          </a:p>
          <a:p>
            <a:pPr lvl="0" algn="l">
              <a:buNone/>
            </a:pPr>
            <a:r>
              <a:rPr lang="en-US" sz="1100" dirty="0">
                <a:solidFill>
                  <a:schemeClr val="accent3">
                    <a:lumMod val="50000"/>
                  </a:schemeClr>
                </a:solidFill>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4B1D3009-8DD9-48D8-B6DF-09B31378608E}" type="slidenum">
              <a:rPr lang="en-US" smtClean="0"/>
              <a:t>15</a:t>
            </a:fld>
            <a:endParaRPr lang="en-US"/>
          </a:p>
        </p:txBody>
      </p:sp>
    </p:spTree>
    <p:extLst>
      <p:ext uri="{BB962C8B-B14F-4D97-AF65-F5344CB8AC3E}">
        <p14:creationId xmlns:p14="http://schemas.microsoft.com/office/powerpoint/2010/main" val="276785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CASSANDRA’s Slide:</a:t>
            </a:r>
          </a:p>
          <a:p>
            <a:pPr marL="0" marR="0" lvl="0" indent="0" algn="l" defTabSz="914341" rtl="0" eaLnBrk="1" fontAlgn="auto" latinLnBrk="0" hangingPunct="1">
              <a:lnSpc>
                <a:spcPct val="100000"/>
              </a:lnSpc>
              <a:spcBef>
                <a:spcPts val="0"/>
              </a:spcBef>
              <a:spcAft>
                <a:spcPts val="0"/>
              </a:spcAft>
              <a:buClrTx/>
              <a:buSzTx/>
              <a:buFontTx/>
              <a:buNone/>
              <a:tabLst/>
              <a:defRPr/>
            </a:pPr>
            <a:endParaRPr lang="en-US" sz="1100" b="1"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341" rtl="0" eaLnBrk="1" fontAlgn="auto" latinLnBrk="0" hangingPunct="1">
              <a:lnSpc>
                <a:spcPct val="100000"/>
              </a:lnSpc>
              <a:spcBef>
                <a:spcPts val="0"/>
              </a:spcBef>
              <a:spcAft>
                <a:spcPts val="0"/>
              </a:spcAft>
              <a:buClrTx/>
              <a:buSzTx/>
              <a:buFontTx/>
              <a:buNone/>
              <a:tabLst/>
              <a:defRPr/>
            </a:pPr>
            <a:r>
              <a:rPr lang="en-US" sz="1100" b="1" dirty="0">
                <a:solidFill>
                  <a:schemeClr val="accent3">
                    <a:lumMod val="50000"/>
                  </a:schemeClr>
                </a:solidFill>
                <a:latin typeface="Arial" panose="020B0604020202020204" pitchFamily="34" charset="0"/>
                <a:cs typeface="Arial" panose="020B0604020202020204" pitchFamily="34" charset="0"/>
              </a:rPr>
              <a:t>A Candidate Statement may be Purchased for Inclusion in the County Voter Information Guide (CVIG)</a:t>
            </a:r>
            <a:br>
              <a:rPr lang="en-US" sz="1100" b="1" dirty="0">
                <a:solidFill>
                  <a:schemeClr val="accent3">
                    <a:lumMod val="50000"/>
                  </a:schemeClr>
                </a:solidFill>
                <a:latin typeface="Arial" panose="020B0604020202020204" pitchFamily="34" charset="0"/>
                <a:cs typeface="Arial" panose="020B0604020202020204" pitchFamily="34" charset="0"/>
              </a:rPr>
            </a:br>
            <a:br>
              <a:rPr lang="en-US" sz="1100" dirty="0">
                <a:solidFill>
                  <a:schemeClr val="accent3">
                    <a:lumMod val="50000"/>
                  </a:schemeClr>
                </a:solidFill>
                <a:latin typeface="Arial" panose="020B0604020202020204" pitchFamily="34" charset="0"/>
                <a:cs typeface="Arial" panose="020B0604020202020204" pitchFamily="34" charset="0"/>
              </a:rPr>
            </a:br>
            <a:r>
              <a:rPr lang="en-US" sz="1100" dirty="0">
                <a:solidFill>
                  <a:schemeClr val="accent3">
                    <a:lumMod val="50000"/>
                  </a:schemeClr>
                </a:solidFill>
                <a:latin typeface="Arial" panose="020B0604020202020204" pitchFamily="34" charset="0"/>
                <a:cs typeface="Arial" panose="020B0604020202020204" pitchFamily="34" charset="0"/>
              </a:rPr>
              <a:t>Here is an example of the candidate statement of qualifications form. The candidate will include his or her name and office sought, as well as how he or she would like their name transliterated. Additionally, the candidate may use the second page to add a statement or attach a separate document to the form. </a:t>
            </a:r>
          </a:p>
          <a:p>
            <a:pPr marL="0" marR="0" lvl="0" indent="0" algn="l" defTabSz="914341" rtl="0" eaLnBrk="1" fontAlgn="auto" latinLnBrk="0" hangingPunct="1">
              <a:lnSpc>
                <a:spcPct val="100000"/>
              </a:lnSpc>
              <a:spcBef>
                <a:spcPts val="0"/>
              </a:spcBef>
              <a:spcAft>
                <a:spcPts val="0"/>
              </a:spcAft>
              <a:buClrTx/>
              <a:buSzTx/>
              <a:buFontTx/>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341"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Keep in mind that Format Guides are also included with the form and require your attention to ensure you use the proper format when writing your statement. Here is an example of those format guides along with references to respective election code sections.</a:t>
            </a:r>
          </a:p>
          <a:p>
            <a:pPr marL="0" marR="0" lvl="0" indent="0" algn="l" defTabSz="914341" rtl="0" eaLnBrk="1" fontAlgn="auto" latinLnBrk="0" hangingPunct="1">
              <a:lnSpc>
                <a:spcPct val="100000"/>
              </a:lnSpc>
              <a:spcBef>
                <a:spcPts val="0"/>
              </a:spcBef>
              <a:spcAft>
                <a:spcPts val="0"/>
              </a:spcAft>
              <a:buClrTx/>
              <a:buSzTx/>
              <a:buFontTx/>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341"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The estimated Candidate Statement Deposit is: </a:t>
            </a:r>
            <a:r>
              <a:rPr lang="en-US" sz="1100" b="1" dirty="0">
                <a:solidFill>
                  <a:schemeClr val="accent3">
                    <a:lumMod val="50000"/>
                  </a:schemeClr>
                </a:solidFill>
                <a:latin typeface="Arial" panose="020B0604020202020204" pitchFamily="34" charset="0"/>
                <a:cs typeface="Arial" panose="020B0604020202020204" pitchFamily="34" charset="0"/>
              </a:rPr>
              <a:t>$2,320.00</a:t>
            </a:r>
            <a:br>
              <a:rPr lang="en-US" sz="1100" dirty="0">
                <a:solidFill>
                  <a:schemeClr val="accent3">
                    <a:lumMod val="50000"/>
                  </a:schemeClr>
                </a:solidFill>
                <a:latin typeface="Arial" panose="020B0604020202020204" pitchFamily="34" charset="0"/>
                <a:cs typeface="Arial" panose="020B0604020202020204" pitchFamily="34" charset="0"/>
              </a:rPr>
            </a:br>
            <a:br>
              <a:rPr lang="en-US" sz="1100" dirty="0">
                <a:solidFill>
                  <a:schemeClr val="accent3">
                    <a:lumMod val="50000"/>
                  </a:schemeClr>
                </a:solidFill>
                <a:latin typeface="Arial" panose="020B0604020202020204" pitchFamily="34" charset="0"/>
                <a:cs typeface="Arial" panose="020B0604020202020204" pitchFamily="34" charset="0"/>
              </a:rPr>
            </a:br>
            <a:r>
              <a:rPr lang="en-US" sz="1100" dirty="0">
                <a:solidFill>
                  <a:schemeClr val="accent3">
                    <a:lumMod val="50000"/>
                  </a:schemeClr>
                </a:solidFill>
                <a:latin typeface="Arial" panose="020B0604020202020204" pitchFamily="34" charset="0"/>
                <a:cs typeface="Arial" panose="020B0604020202020204" pitchFamily="34" charset="0"/>
              </a:rPr>
              <a:t>Payment is due when a candidate statement is filed. The ROV accepts forms of payment in cash, check, cashier's check, and money order. </a:t>
            </a:r>
          </a:p>
          <a:p>
            <a:pPr marL="0" marR="0" lvl="0" indent="0" algn="l" defTabSz="914341" rtl="0" eaLnBrk="1" fontAlgn="auto" latinLnBrk="0" hangingPunct="1">
              <a:lnSpc>
                <a:spcPct val="100000"/>
              </a:lnSpc>
              <a:spcBef>
                <a:spcPts val="0"/>
              </a:spcBef>
              <a:spcAft>
                <a:spcPts val="0"/>
              </a:spcAft>
              <a:buClrTx/>
              <a:buSzTx/>
              <a:buFontTx/>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341"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Please keep in mind that the Candidate Statement Deposit </a:t>
            </a:r>
            <a:r>
              <a:rPr lang="en-US" sz="1100" b="1" u="sng" dirty="0">
                <a:solidFill>
                  <a:schemeClr val="accent3">
                    <a:lumMod val="50000"/>
                  </a:schemeClr>
                </a:solidFill>
                <a:latin typeface="Arial" panose="020B0604020202020204" pitchFamily="34" charset="0"/>
                <a:cs typeface="Arial" panose="020B0604020202020204" pitchFamily="34" charset="0"/>
              </a:rPr>
              <a:t>is an estimate only</a:t>
            </a:r>
            <a:r>
              <a:rPr lang="en-US" sz="1100" dirty="0">
                <a:solidFill>
                  <a:schemeClr val="accent3">
                    <a:lumMod val="50000"/>
                  </a:schemeClr>
                </a:solidFill>
                <a:latin typeface="Arial" panose="020B0604020202020204" pitchFamily="34" charset="0"/>
                <a:cs typeface="Arial" panose="020B0604020202020204" pitchFamily="34" charset="0"/>
              </a:rPr>
              <a:t>. Our Fiscal Division will evaluate election costs later after the nomination period; therefore, the candidate may receive a refund or be required to pay an amount over the amount of the deposit. You’ll be notified of any refund or requirement to pay additional funds toward your statement about 1-2 months following the certification of the March 5, 2024 Presidential Primary Election. </a:t>
            </a:r>
            <a:br>
              <a:rPr lang="en-US" sz="1100" dirty="0">
                <a:solidFill>
                  <a:schemeClr val="accent3">
                    <a:lumMod val="50000"/>
                  </a:schemeClr>
                </a:solidFill>
                <a:latin typeface="Arial" panose="020B0604020202020204" pitchFamily="34" charset="0"/>
                <a:cs typeface="Arial" panose="020B0604020202020204" pitchFamily="34" charset="0"/>
              </a:rPr>
            </a:br>
            <a:br>
              <a:rPr lang="en-US" sz="1100" dirty="0">
                <a:solidFill>
                  <a:schemeClr val="accent3">
                    <a:lumMod val="50000"/>
                  </a:schemeClr>
                </a:solidFill>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B1D3009-8DD9-48D8-B6DF-09B31378608E}" type="slidenum">
              <a:rPr lang="en-US" smtClean="0"/>
              <a:t>16</a:t>
            </a:fld>
            <a:endParaRPr lang="en-US"/>
          </a:p>
        </p:txBody>
      </p:sp>
    </p:spTree>
    <p:extLst>
      <p:ext uri="{BB962C8B-B14F-4D97-AF65-F5344CB8AC3E}">
        <p14:creationId xmlns:p14="http://schemas.microsoft.com/office/powerpoint/2010/main" val="323054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3">
                    <a:lumMod val="50000"/>
                  </a:schemeClr>
                </a:solidFill>
                <a:latin typeface="Arial" panose="020B0604020202020204" pitchFamily="34" charset="0"/>
                <a:cs typeface="Arial" panose="020B0604020202020204" pitchFamily="34" charset="0"/>
              </a:rPr>
              <a:t>CASSANDRA’S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At this point, I’d like to check if there are any questions? If none, then I’ll pass it on to Elections Division Coordinator Bren Lehr who will share information related to ballot designations.</a:t>
            </a:r>
          </a:p>
        </p:txBody>
      </p:sp>
      <p:sp>
        <p:nvSpPr>
          <p:cNvPr id="4" name="Slide Number Placeholder 3"/>
          <p:cNvSpPr>
            <a:spLocks noGrp="1"/>
          </p:cNvSpPr>
          <p:nvPr>
            <p:ph type="sldNum" sz="quarter" idx="5"/>
          </p:nvPr>
        </p:nvSpPr>
        <p:spPr/>
        <p:txBody>
          <a:bodyPr/>
          <a:lstStyle/>
          <a:p>
            <a:fld id="{4B1D3009-8DD9-48D8-B6DF-09B31378608E}" type="slidenum">
              <a:rPr lang="en-US" smtClean="0"/>
              <a:t>17</a:t>
            </a:fld>
            <a:endParaRPr lang="en-US"/>
          </a:p>
        </p:txBody>
      </p:sp>
    </p:spTree>
    <p:extLst>
      <p:ext uri="{BB962C8B-B14F-4D97-AF65-F5344CB8AC3E}">
        <p14:creationId xmlns:p14="http://schemas.microsoft.com/office/powerpoint/2010/main" val="334655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err="1">
                <a:solidFill>
                  <a:schemeClr val="accent3">
                    <a:lumMod val="50000"/>
                  </a:schemeClr>
                </a:solidFill>
                <a:latin typeface="Arial" panose="020B0604020202020204" pitchFamily="34" charset="0"/>
                <a:cs typeface="Arial" panose="020B0604020202020204" pitchFamily="34" charset="0"/>
              </a:rPr>
              <a:t>bren’s</a:t>
            </a:r>
            <a:r>
              <a:rPr lang="en-US" sz="1100" b="1" cap="all" baseline="0" dirty="0">
                <a:solidFill>
                  <a:schemeClr val="accent3">
                    <a:lumMod val="50000"/>
                  </a:schemeClr>
                </a:solidFill>
                <a:latin typeface="Arial" panose="020B0604020202020204" pitchFamily="34" charset="0"/>
                <a:cs typeface="Arial" panose="020B0604020202020204" pitchFamily="34" charset="0"/>
              </a:rPr>
              <a:t> Slide:</a:t>
            </a:r>
          </a:p>
          <a:p>
            <a:pPr algn="just">
              <a:lnSpc>
                <a:spcPct val="80000"/>
              </a:lnSpc>
              <a:spcBef>
                <a:spcPct val="20000"/>
              </a:spcBef>
              <a:spcAft>
                <a:spcPts val="600"/>
              </a:spcAft>
              <a:buClr>
                <a:schemeClr val="accent1"/>
              </a:buClr>
              <a:buSzPct val="115000"/>
            </a:pPr>
            <a:endParaRPr lang="en-US" sz="1100" dirty="0">
              <a:solidFill>
                <a:schemeClr val="accent3">
                  <a:lumMod val="50000"/>
                </a:schemeClr>
              </a:solidFill>
              <a:latin typeface="Arial" panose="020B0604020202020204" pitchFamily="34" charset="0"/>
              <a:cs typeface="Arial" panose="020B0604020202020204" pitchFamily="34" charset="0"/>
            </a:endParaRPr>
          </a:p>
          <a:p>
            <a:pPr algn="just">
              <a:lnSpc>
                <a:spcPct val="80000"/>
              </a:lnSpc>
              <a:spcBef>
                <a:spcPct val="20000"/>
              </a:spcBef>
              <a:spcAft>
                <a:spcPts val="600"/>
              </a:spcAft>
              <a:buClr>
                <a:schemeClr val="accent1"/>
              </a:buClr>
              <a:buSzPct val="115000"/>
            </a:pPr>
            <a:r>
              <a:rPr lang="en-US" sz="1100" dirty="0">
                <a:solidFill>
                  <a:schemeClr val="accent3">
                    <a:lumMod val="50000"/>
                  </a:schemeClr>
                </a:solidFill>
                <a:latin typeface="Arial" panose="020B0604020202020204" pitchFamily="34" charset="0"/>
                <a:cs typeface="Arial" panose="020B0604020202020204" pitchFamily="34" charset="0"/>
              </a:rPr>
              <a:t>Thank you, Cassandra…</a:t>
            </a:r>
          </a:p>
          <a:p>
            <a:pPr algn="just">
              <a:lnSpc>
                <a:spcPct val="80000"/>
              </a:lnSpc>
              <a:spcBef>
                <a:spcPct val="20000"/>
              </a:spcBef>
              <a:spcAft>
                <a:spcPts val="600"/>
              </a:spcAft>
              <a:buClr>
                <a:schemeClr val="accent1"/>
              </a:buClr>
              <a:buSzPct val="115000"/>
            </a:pPr>
            <a:endParaRPr lang="en-US" sz="1100" dirty="0">
              <a:solidFill>
                <a:schemeClr val="accent3">
                  <a:lumMod val="50000"/>
                </a:schemeClr>
              </a:solidFill>
              <a:latin typeface="Arial" panose="020B0604020202020204" pitchFamily="34" charset="0"/>
              <a:cs typeface="Arial" panose="020B0604020202020204" pitchFamily="34" charset="0"/>
            </a:endParaRPr>
          </a:p>
          <a:p>
            <a:pPr algn="just">
              <a:lnSpc>
                <a:spcPct val="80000"/>
              </a:lnSpc>
              <a:spcBef>
                <a:spcPct val="20000"/>
              </a:spcBef>
              <a:spcAft>
                <a:spcPts val="600"/>
              </a:spcAft>
              <a:buClr>
                <a:schemeClr val="accent1"/>
              </a:buClr>
              <a:buSzPct val="115000"/>
            </a:pPr>
            <a:r>
              <a:rPr lang="en-US" sz="1100" dirty="0">
                <a:solidFill>
                  <a:schemeClr val="accent3">
                    <a:lumMod val="50000"/>
                  </a:schemeClr>
                </a:solidFill>
                <a:latin typeface="Arial" panose="020B0604020202020204" pitchFamily="34" charset="0"/>
                <a:cs typeface="Arial" panose="020B0604020202020204" pitchFamily="34" charset="0"/>
              </a:rPr>
              <a:t>A ballot designation will allow a candidate to share with the voter’s, information about themselves. Guidelines for filling out the worksheet include:</a:t>
            </a:r>
          </a:p>
          <a:p>
            <a:pPr algn="just">
              <a:lnSpc>
                <a:spcPct val="80000"/>
              </a:lnSpc>
              <a:spcBef>
                <a:spcPct val="20000"/>
              </a:spcBef>
              <a:spcAft>
                <a:spcPts val="600"/>
              </a:spcAft>
              <a:buClr>
                <a:schemeClr val="accent1"/>
              </a:buClr>
              <a:buSzPct val="115000"/>
            </a:pPr>
            <a:endParaRPr lang="en-US" sz="1100" dirty="0">
              <a:solidFill>
                <a:schemeClr val="accent3">
                  <a:lumMod val="50000"/>
                </a:schemeClr>
              </a:solidFill>
              <a:latin typeface="Arial" panose="020B0604020202020204" pitchFamily="34" charset="0"/>
              <a:cs typeface="Arial" panose="020B0604020202020204" pitchFamily="34" charset="0"/>
            </a:endParaRPr>
          </a:p>
          <a:p>
            <a:pPr marL="285731" marR="0" lvl="0" indent="-285731" algn="just" defTabSz="914400" rtl="0" eaLnBrk="1" fontAlgn="auto" latinLnBrk="0" hangingPunct="1">
              <a:lnSpc>
                <a:spcPct val="80000"/>
              </a:lnSpc>
              <a:spcBef>
                <a:spcPct val="20000"/>
              </a:spcBef>
              <a:spcAft>
                <a:spcPts val="600"/>
              </a:spcAft>
              <a:buClr>
                <a:schemeClr val="accent1"/>
              </a:buClr>
              <a:buSzPct val="115000"/>
              <a:buFont typeface="Arial"/>
              <a:buChar char="•"/>
              <a:tabLst/>
              <a:defRPr/>
            </a:pPr>
            <a:r>
              <a:rPr lang="en-US" sz="11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Words designating the city, county, district, state, or federal office or job title held by the candidate at the time of filing the nomination documents.</a:t>
            </a:r>
          </a:p>
          <a:p>
            <a:pPr marL="285731" indent="-285731" algn="just">
              <a:lnSpc>
                <a:spcPct val="80000"/>
              </a:lnSpc>
              <a:spcBef>
                <a:spcPct val="20000"/>
              </a:spcBef>
              <a:spcAft>
                <a:spcPts val="600"/>
              </a:spcAft>
              <a:buClr>
                <a:schemeClr val="accent1"/>
              </a:buClr>
              <a:buSzPct val="115000"/>
              <a:buFont typeface="Arial"/>
              <a:buChar cha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285731" indent="-285731" algn="just">
              <a:lnSpc>
                <a:spcPct val="80000"/>
              </a:lnSpc>
              <a:spcBef>
                <a:spcPct val="20000"/>
              </a:spcBef>
              <a:spcAft>
                <a:spcPts val="600"/>
              </a:spcAft>
              <a:buClr>
                <a:schemeClr val="accent1"/>
              </a:buClr>
              <a:buSzPct val="115000"/>
              <a:buFont typeface="Arial"/>
              <a:buChar char="•"/>
            </a:pPr>
            <a:r>
              <a:rPr lang="en-US" sz="1100" dirty="0">
                <a:solidFill>
                  <a:schemeClr val="accent3">
                    <a:lumMod val="50000"/>
                  </a:schemeClr>
                </a:solidFill>
                <a:latin typeface="Arial" panose="020B0604020202020204" pitchFamily="34" charset="0"/>
                <a:cs typeface="Arial" panose="020B0604020202020204" pitchFamily="34" charset="0"/>
              </a:rPr>
              <a:t>The most common ballot designations used by seated judges are:</a:t>
            </a:r>
          </a:p>
          <a:p>
            <a:pPr marL="914341" lvl="1" indent="-384023" defTabSz="914341">
              <a:lnSpc>
                <a:spcPct val="84000"/>
              </a:lnSpc>
              <a:spcBef>
                <a:spcPts val="500"/>
              </a:spcBef>
              <a:spcAft>
                <a:spcPts val="200"/>
              </a:spcAft>
              <a:buClr>
                <a:schemeClr val="accent1"/>
              </a:buClr>
              <a:buSzPct val="115000"/>
              <a:buFont typeface="Franklin Gothic Book" panose="020B0503020102020204" pitchFamily="34" charset="0"/>
              <a:buChar char="–"/>
            </a:pPr>
            <a:r>
              <a:rPr lang="en-US" sz="1100" i="1" dirty="0">
                <a:solidFill>
                  <a:schemeClr val="accent3">
                    <a:lumMod val="50000"/>
                  </a:schemeClr>
                </a:solidFill>
                <a:latin typeface="Arial" panose="020B0604020202020204" pitchFamily="34" charset="0"/>
                <a:cs typeface="Arial" panose="020B0604020202020204" pitchFamily="34" charset="0"/>
              </a:rPr>
              <a:t>Judge of the Superior Court</a:t>
            </a:r>
          </a:p>
          <a:p>
            <a:pPr marL="914341" lvl="1" indent="-384023" defTabSz="914341">
              <a:lnSpc>
                <a:spcPct val="84000"/>
              </a:lnSpc>
              <a:spcBef>
                <a:spcPts val="500"/>
              </a:spcBef>
              <a:spcAft>
                <a:spcPts val="200"/>
              </a:spcAft>
              <a:buClr>
                <a:schemeClr val="accent1"/>
              </a:buClr>
              <a:buSzPct val="115000"/>
              <a:buFont typeface="Franklin Gothic Book" panose="020B0503020102020204" pitchFamily="34" charset="0"/>
              <a:buChar char="–"/>
            </a:pPr>
            <a:r>
              <a:rPr lang="en-US" sz="1100" i="1" dirty="0">
                <a:solidFill>
                  <a:schemeClr val="accent3">
                    <a:lumMod val="50000"/>
                  </a:schemeClr>
                </a:solidFill>
                <a:latin typeface="Arial" panose="020B0604020202020204" pitchFamily="34" charset="0"/>
                <a:cs typeface="Arial" panose="020B0604020202020204" pitchFamily="34" charset="0"/>
              </a:rPr>
              <a:t>Superior Court Judge</a:t>
            </a:r>
          </a:p>
          <a:p>
            <a:pPr marL="914341" lvl="1" indent="-384023" defTabSz="914341">
              <a:lnSpc>
                <a:spcPct val="84000"/>
              </a:lnSpc>
              <a:spcBef>
                <a:spcPts val="500"/>
              </a:spcBef>
              <a:spcAft>
                <a:spcPts val="200"/>
              </a:spcAft>
              <a:buClr>
                <a:schemeClr val="accent1"/>
              </a:buClr>
              <a:buSzPct val="115000"/>
              <a:buFont typeface="Franklin Gothic Book" panose="020B0503020102020204" pitchFamily="34" charset="0"/>
              <a:buChar char="–"/>
            </a:pPr>
            <a:r>
              <a:rPr lang="en-US" sz="1100" dirty="0">
                <a:solidFill>
                  <a:schemeClr val="accent3">
                    <a:lumMod val="50000"/>
                  </a:schemeClr>
                </a:solidFill>
                <a:latin typeface="Arial" panose="020B0604020202020204" pitchFamily="34" charset="0"/>
                <a:cs typeface="Arial" panose="020B0604020202020204" pitchFamily="34" charset="0"/>
              </a:rPr>
              <a:t>The word </a:t>
            </a:r>
            <a:r>
              <a:rPr lang="en-US" sz="1100" b="1" i="1" dirty="0">
                <a:solidFill>
                  <a:schemeClr val="accent3">
                    <a:lumMod val="50000"/>
                  </a:schemeClr>
                </a:solidFill>
                <a:latin typeface="Arial" panose="020B0604020202020204" pitchFamily="34" charset="0"/>
                <a:cs typeface="Arial" panose="020B0604020202020204" pitchFamily="34" charset="0"/>
              </a:rPr>
              <a:t>“Incumbent” </a:t>
            </a:r>
            <a:r>
              <a:rPr lang="en-US" sz="1100" dirty="0">
                <a:solidFill>
                  <a:schemeClr val="accent3">
                    <a:lumMod val="50000"/>
                  </a:schemeClr>
                </a:solidFill>
                <a:latin typeface="Arial" panose="020B0604020202020204" pitchFamily="34" charset="0"/>
                <a:cs typeface="Arial" panose="020B0604020202020204" pitchFamily="34" charset="0"/>
              </a:rPr>
              <a:t>if the candidate is a candidate for the same office held at the time of filing the nomination papers.</a:t>
            </a:r>
            <a:endParaRPr lang="en-US" sz="1100" dirty="0">
              <a:solidFill>
                <a:schemeClr val="accent3">
                  <a:lumMod val="50000"/>
                </a:schemeClr>
              </a:solidFill>
              <a:latin typeface="Arial" panose="020B0604020202020204" pitchFamily="34" charset="0"/>
              <a:ea typeface="SimSun" panose="02010600030101010101" pitchFamily="2" charset="-122"/>
              <a:cs typeface="Arial" panose="020B0604020202020204" pitchFamily="34" charset="0"/>
            </a:endParaRPr>
          </a:p>
          <a:p>
            <a:pPr marL="285731" indent="-285731" algn="just">
              <a:lnSpc>
                <a:spcPct val="80000"/>
              </a:lnSpc>
              <a:spcBef>
                <a:spcPct val="20000"/>
              </a:spcBef>
              <a:spcAft>
                <a:spcPts val="600"/>
              </a:spcAft>
              <a:buClr>
                <a:schemeClr val="accent1"/>
              </a:buClr>
              <a:buSzPct val="115000"/>
              <a:buFont typeface="Arial"/>
              <a:buChar cha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285731" indent="-285731" algn="just">
              <a:lnSpc>
                <a:spcPct val="80000"/>
              </a:lnSpc>
              <a:spcBef>
                <a:spcPct val="20000"/>
              </a:spcBef>
              <a:spcAft>
                <a:spcPts val="600"/>
              </a:spcAft>
              <a:buClr>
                <a:schemeClr val="accent1"/>
              </a:buClr>
              <a:buSzPct val="115000"/>
              <a:buFont typeface="Arial"/>
              <a:buChar char="•"/>
            </a:pPr>
            <a:r>
              <a:rPr lang="en-US" sz="1100" dirty="0">
                <a:solidFill>
                  <a:schemeClr val="accent3">
                    <a:lumMod val="50000"/>
                  </a:schemeClr>
                </a:solidFill>
                <a:latin typeface="Arial" panose="020B0604020202020204" pitchFamily="34" charset="0"/>
                <a:cs typeface="Arial" panose="020B0604020202020204" pitchFamily="34" charset="0"/>
              </a:rPr>
              <a:t>No more than three words designating </a:t>
            </a:r>
            <a:r>
              <a:rPr lang="en-US" sz="1100" b="1" i="1" dirty="0">
                <a:solidFill>
                  <a:schemeClr val="accent3">
                    <a:lumMod val="50000"/>
                  </a:schemeClr>
                </a:solidFill>
                <a:latin typeface="Arial" panose="020B0604020202020204" pitchFamily="34" charset="0"/>
                <a:cs typeface="Arial" panose="020B0604020202020204" pitchFamily="34" charset="0"/>
              </a:rPr>
              <a:t>either</a:t>
            </a:r>
            <a:r>
              <a:rPr lang="en-US" sz="1100" dirty="0">
                <a:solidFill>
                  <a:schemeClr val="accent3">
                    <a:lumMod val="50000"/>
                  </a:schemeClr>
                </a:solidFill>
                <a:latin typeface="Arial" panose="020B0604020202020204" pitchFamily="34" charset="0"/>
                <a:cs typeface="Arial" panose="020B0604020202020204" pitchFamily="34" charset="0"/>
              </a:rPr>
              <a:t> the </a:t>
            </a:r>
            <a:r>
              <a:rPr lang="en-US" sz="1100" b="1" i="1" dirty="0">
                <a:solidFill>
                  <a:schemeClr val="accent3">
                    <a:lumMod val="50000"/>
                  </a:schemeClr>
                </a:solidFill>
                <a:latin typeface="Arial" panose="020B0604020202020204" pitchFamily="34" charset="0"/>
                <a:cs typeface="Arial" panose="020B0604020202020204" pitchFamily="34" charset="0"/>
              </a:rPr>
              <a:t>current principal profession, vocation or occupation or the principal profession, vocation or occupation during the calendar year immediately preceding the filing of nomination documents</a:t>
            </a:r>
            <a:r>
              <a:rPr lang="en-US" sz="1100" dirty="0">
                <a:solidFill>
                  <a:schemeClr val="accent3">
                    <a:lumMod val="50000"/>
                  </a:schemeClr>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4B1D3009-8DD9-48D8-B6DF-09B31378608E}" type="slidenum">
              <a:rPr lang="en-US" smtClean="0"/>
              <a:t>18</a:t>
            </a:fld>
            <a:endParaRPr lang="en-US"/>
          </a:p>
        </p:txBody>
      </p:sp>
    </p:spTree>
    <p:extLst>
      <p:ext uri="{BB962C8B-B14F-4D97-AF65-F5344CB8AC3E}">
        <p14:creationId xmlns:p14="http://schemas.microsoft.com/office/powerpoint/2010/main" val="1308607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err="1">
                <a:solidFill>
                  <a:schemeClr val="accent3">
                    <a:lumMod val="50000"/>
                  </a:schemeClr>
                </a:solidFill>
                <a:latin typeface="Arial" panose="020B0604020202020204" pitchFamily="34" charset="0"/>
                <a:cs typeface="Arial" panose="020B0604020202020204" pitchFamily="34" charset="0"/>
              </a:rPr>
              <a:t>bren’s</a:t>
            </a:r>
            <a:r>
              <a:rPr lang="en-US" sz="1100" b="1" cap="all" baseline="0" dirty="0">
                <a:solidFill>
                  <a:schemeClr val="accent3">
                    <a:lumMod val="50000"/>
                  </a:schemeClr>
                </a:solidFill>
                <a:latin typeface="Arial" panose="020B0604020202020204" pitchFamily="34" charset="0"/>
                <a:cs typeface="Arial" panose="020B0604020202020204" pitchFamily="34" charset="0"/>
              </a:rPr>
              <a:t> Slide:</a:t>
            </a:r>
          </a:p>
          <a:p>
            <a:pPr marL="0" indent="0" algn="just">
              <a:lnSpc>
                <a:spcPct val="80000"/>
              </a:lnSpc>
              <a:spcBef>
                <a:spcPct val="20000"/>
              </a:spcBef>
              <a:spcAft>
                <a:spcPts val="600"/>
              </a:spcAft>
              <a:buClr>
                <a:schemeClr val="accent1"/>
              </a:buClr>
              <a:buSzPct val="115000"/>
              <a:buFont typeface="Arial"/>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indent="0" algn="just">
              <a:lnSpc>
                <a:spcPct val="80000"/>
              </a:lnSpc>
              <a:spcBef>
                <a:spcPct val="20000"/>
              </a:spcBef>
              <a:spcAft>
                <a:spcPts val="600"/>
              </a:spcAft>
              <a:buClr>
                <a:schemeClr val="accent1"/>
              </a:buClr>
              <a:buSzPct val="115000"/>
              <a:buFont typeface="Arial"/>
              <a:buNone/>
            </a:pPr>
            <a:r>
              <a:rPr lang="en-US" sz="1100" dirty="0">
                <a:solidFill>
                  <a:schemeClr val="accent3">
                    <a:lumMod val="50000"/>
                  </a:schemeClr>
                </a:solidFill>
                <a:latin typeface="Arial" panose="020B0604020202020204" pitchFamily="34" charset="0"/>
                <a:cs typeface="Arial" panose="020B0604020202020204" pitchFamily="34" charset="0"/>
              </a:rPr>
              <a:t>Additionally,</a:t>
            </a:r>
          </a:p>
          <a:p>
            <a:pPr marL="285731" indent="-285731" algn="just">
              <a:lnSpc>
                <a:spcPct val="80000"/>
              </a:lnSpc>
              <a:spcBef>
                <a:spcPct val="20000"/>
              </a:spcBef>
              <a:spcAft>
                <a:spcPts val="600"/>
              </a:spcAft>
              <a:buClr>
                <a:schemeClr val="accent1"/>
              </a:buClr>
              <a:buSzPct val="115000"/>
              <a:buFont typeface="Arial"/>
              <a:buChar cha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285731" indent="-285731" algn="just">
              <a:lnSpc>
                <a:spcPct val="80000"/>
              </a:lnSpc>
              <a:spcBef>
                <a:spcPct val="20000"/>
              </a:spcBef>
              <a:spcAft>
                <a:spcPts val="600"/>
              </a:spcAft>
              <a:buClr>
                <a:schemeClr val="accent1"/>
              </a:buClr>
              <a:buSzPct val="115000"/>
              <a:buFont typeface="Arial"/>
              <a:buChar char="•"/>
            </a:pPr>
            <a:r>
              <a:rPr lang="en-US" sz="1100" dirty="0">
                <a:solidFill>
                  <a:schemeClr val="accent3">
                    <a:lumMod val="50000"/>
                  </a:schemeClr>
                </a:solidFill>
                <a:latin typeface="Arial" panose="020B0604020202020204" pitchFamily="34" charset="0"/>
                <a:cs typeface="Arial" panose="020B0604020202020204" pitchFamily="34" charset="0"/>
              </a:rPr>
              <a:t>A ballot designation made pursuant to subparagraph (A) of paragraph (1) or paragraph (2) of Elections Code section 13107 shall also contain relevant qualifiers:</a:t>
            </a:r>
          </a:p>
          <a:p>
            <a:pPr marL="285731" indent="-285731" algn="just">
              <a:lnSpc>
                <a:spcPct val="80000"/>
              </a:lnSpc>
              <a:spcBef>
                <a:spcPct val="20000"/>
              </a:spcBef>
              <a:spcAft>
                <a:spcPts val="600"/>
              </a:spcAft>
              <a:buClr>
                <a:schemeClr val="accent1"/>
              </a:buClr>
              <a:buSzPct val="115000"/>
              <a:buFont typeface="Arial"/>
              <a:buChar cha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457170"/>
            <a:r>
              <a:rPr lang="en-US" sz="11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If the candidate is an official or employee of a city, the name of the city shall appear preceded by the words “City of.”</a:t>
            </a:r>
          </a:p>
          <a:p>
            <a:pPr marL="457170"/>
            <a:r>
              <a:rPr lang="en-US" sz="11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If the candidate is an official or employee of a county, the name of the county shall appear preceded by the words “County of.”</a:t>
            </a:r>
          </a:p>
          <a:p>
            <a:pPr marL="457170"/>
            <a:r>
              <a:rPr lang="en-US" sz="11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If the candidate is an official or employee of a city and county, the name of the city and county shall appear preceded by the words “City and County.”</a:t>
            </a:r>
          </a:p>
          <a:p>
            <a:pPr marL="457170"/>
            <a:r>
              <a:rPr lang="en-US" sz="11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If the candidate performs quasi-judicial functions for a governmental agency, the full name of the agency shall be included.</a:t>
            </a:r>
          </a:p>
          <a:p>
            <a:pPr marL="285731" indent="-285731" algn="just">
              <a:lnSpc>
                <a:spcPct val="80000"/>
              </a:lnSpc>
              <a:spcBef>
                <a:spcPct val="20000"/>
              </a:spcBef>
              <a:spcAft>
                <a:spcPts val="600"/>
              </a:spcAft>
              <a:buClr>
                <a:schemeClr val="accent1"/>
              </a:buClr>
              <a:buSzPct val="115000"/>
              <a:buFont typeface="Arial"/>
              <a:buChar char="•"/>
            </a:pPr>
            <a:endParaRPr lang="en-US" sz="11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a:p>
            <a:pPr marL="914341" lvl="1" indent="-384023" defTabSz="914341">
              <a:lnSpc>
                <a:spcPct val="84000"/>
              </a:lnSpc>
              <a:spcBef>
                <a:spcPts val="500"/>
              </a:spcBef>
              <a:spcAft>
                <a:spcPts val="200"/>
              </a:spcAft>
              <a:buClr>
                <a:schemeClr val="accent1"/>
              </a:buClr>
              <a:buSzPct val="115000"/>
              <a:buFont typeface="Franklin Gothic Book" panose="020B0503020102020204" pitchFamily="34" charset="0"/>
              <a:buChar char="–"/>
            </a:pPr>
            <a:r>
              <a:rPr lang="en-US" sz="1100" b="1" i="1" dirty="0">
                <a:solidFill>
                  <a:schemeClr val="accent3">
                    <a:lumMod val="50000"/>
                  </a:schemeClr>
                </a:solidFill>
                <a:latin typeface="Arial" panose="020B0604020202020204" pitchFamily="34" charset="0"/>
                <a:cs typeface="Arial" panose="020B0604020202020204" pitchFamily="34" charset="0"/>
              </a:rPr>
              <a:t>Example: </a:t>
            </a:r>
            <a:r>
              <a:rPr lang="en-US" sz="1100" i="1" dirty="0">
                <a:solidFill>
                  <a:schemeClr val="accent3">
                    <a:lumMod val="50000"/>
                  </a:schemeClr>
                </a:solidFill>
                <a:latin typeface="Arial" panose="020B0604020202020204" pitchFamily="34" charset="0"/>
                <a:cs typeface="Arial" panose="020B0604020202020204" pitchFamily="34" charset="0"/>
              </a:rPr>
              <a:t>“County of Santa Clara District Attorney”</a:t>
            </a:r>
          </a:p>
          <a:p>
            <a:pPr marL="914341" lvl="1" indent="-384023" defTabSz="914341">
              <a:lnSpc>
                <a:spcPct val="84000"/>
              </a:lnSpc>
              <a:spcBef>
                <a:spcPts val="500"/>
              </a:spcBef>
              <a:spcAft>
                <a:spcPts val="200"/>
              </a:spcAft>
              <a:buClr>
                <a:schemeClr val="accent1"/>
              </a:buClr>
              <a:buSzPct val="115000"/>
              <a:buFont typeface="Franklin Gothic Book" panose="020B0503020102020204" pitchFamily="34" charset="0"/>
              <a:buChar char="–"/>
            </a:pPr>
            <a:endParaRPr lang="en-US" sz="1100" i="1" dirty="0">
              <a:solidFill>
                <a:schemeClr val="accent3">
                  <a:lumMod val="50000"/>
                </a:schemeClr>
              </a:solidFill>
              <a:latin typeface="Arial" panose="020B0604020202020204" pitchFamily="34" charset="0"/>
              <a:cs typeface="Arial" panose="020B0604020202020204" pitchFamily="34" charset="0"/>
            </a:endParaRPr>
          </a:p>
          <a:p>
            <a:pPr marL="285731" indent="-285731" algn="just">
              <a:lnSpc>
                <a:spcPct val="80000"/>
              </a:lnSpc>
              <a:spcBef>
                <a:spcPct val="20000"/>
              </a:spcBef>
              <a:spcAft>
                <a:spcPts val="600"/>
              </a:spcAft>
              <a:buClr>
                <a:schemeClr val="accent1"/>
              </a:buClr>
              <a:buSzPct val="115000"/>
              <a:buFont typeface="Arial"/>
              <a:buChar char="•"/>
            </a:pPr>
            <a:r>
              <a:rPr lang="en-US" sz="1100" dirty="0">
                <a:solidFill>
                  <a:schemeClr val="accent3">
                    <a:lumMod val="50000"/>
                  </a:schemeClr>
                </a:solidFill>
                <a:latin typeface="Arial" panose="020B0604020202020204" pitchFamily="34" charset="0"/>
                <a:cs typeface="Arial" panose="020B0604020202020204" pitchFamily="34" charset="0"/>
              </a:rPr>
              <a:t>Candidates may combine words with current principal profession, vocation or occupation:</a:t>
            </a:r>
          </a:p>
          <a:p>
            <a:pPr marL="914341" lvl="1" indent="-384023" defTabSz="914341">
              <a:lnSpc>
                <a:spcPct val="84000"/>
              </a:lnSpc>
              <a:spcBef>
                <a:spcPts val="500"/>
              </a:spcBef>
              <a:spcAft>
                <a:spcPts val="200"/>
              </a:spcAft>
              <a:buClr>
                <a:schemeClr val="accent1"/>
              </a:buClr>
              <a:buSzPct val="115000"/>
              <a:buFont typeface="Franklin Gothic Book" panose="020B0503020102020204" pitchFamily="34" charset="0"/>
              <a:buChar char="–"/>
            </a:pPr>
            <a:r>
              <a:rPr lang="en-US" sz="1100" b="1" i="1" dirty="0">
                <a:solidFill>
                  <a:schemeClr val="accent3">
                    <a:lumMod val="50000"/>
                  </a:schemeClr>
                </a:solidFill>
                <a:latin typeface="Arial" panose="020B0604020202020204" pitchFamily="34" charset="0"/>
                <a:cs typeface="Arial" panose="020B0604020202020204" pitchFamily="34" charset="0"/>
              </a:rPr>
              <a:t>Example: </a:t>
            </a:r>
            <a:r>
              <a:rPr lang="en-US" sz="1100" i="1" dirty="0">
                <a:solidFill>
                  <a:schemeClr val="accent3">
                    <a:lumMod val="50000"/>
                  </a:schemeClr>
                </a:solidFill>
                <a:latin typeface="Arial" panose="020B0604020202020204" pitchFamily="34" charset="0"/>
                <a:cs typeface="Arial" panose="020B0604020202020204" pitchFamily="34" charset="0"/>
              </a:rPr>
              <a:t>Lawyer Accountant Father</a:t>
            </a:r>
          </a:p>
          <a:p>
            <a:endParaRPr lang="en-US" sz="1100" dirty="0">
              <a:solidFill>
                <a:schemeClr val="accent3">
                  <a:lumMod val="50000"/>
                </a:schemeClr>
              </a:solidFill>
              <a:latin typeface="Arial" panose="020B0604020202020204" pitchFamily="34" charset="0"/>
              <a:cs typeface="Arial" panose="020B0604020202020204" pitchFamily="34" charset="0"/>
            </a:endParaRPr>
          </a:p>
          <a:p>
            <a:endParaRPr lang="en-US" sz="1100" dirty="0">
              <a:solidFill>
                <a:schemeClr val="accent3">
                  <a:lumMod val="50000"/>
                </a:schemeClr>
              </a:solidFill>
              <a:latin typeface="Arial" panose="020B0604020202020204" pitchFamily="34" charset="0"/>
              <a:cs typeface="Arial" panose="020B0604020202020204" pitchFamily="34" charset="0"/>
            </a:endParaRPr>
          </a:p>
          <a:p>
            <a:pPr marL="285731" indent="-285731" algn="just">
              <a:lnSpc>
                <a:spcPct val="80000"/>
              </a:lnSpc>
              <a:spcBef>
                <a:spcPct val="20000"/>
              </a:spcBef>
              <a:spcAft>
                <a:spcPts val="600"/>
              </a:spcAft>
              <a:buClr>
                <a:schemeClr val="accent1"/>
              </a:buClr>
              <a:buSzPct val="115000"/>
              <a:buFont typeface="Arial"/>
              <a:buChar char="•"/>
            </a:pPr>
            <a:r>
              <a:rPr lang="en-US" sz="1100" dirty="0">
                <a:solidFill>
                  <a:schemeClr val="accent3">
                    <a:lumMod val="50000"/>
                  </a:schemeClr>
                </a:solidFill>
                <a:latin typeface="Arial" panose="020B0604020202020204" pitchFamily="34" charset="0"/>
                <a:cs typeface="Arial" panose="020B0604020202020204" pitchFamily="34" charset="0"/>
              </a:rPr>
              <a:t>Candidates for judicial office who are active members of the State Bar and employed by a city, county, district, state, or by the United States can use ballot designations that </a:t>
            </a:r>
            <a:r>
              <a:rPr lang="en-US" sz="1100" b="1" i="1" dirty="0">
                <a:solidFill>
                  <a:schemeClr val="accent3">
                    <a:lumMod val="50000"/>
                  </a:schemeClr>
                </a:solidFill>
                <a:latin typeface="Arial" panose="020B0604020202020204" pitchFamily="34" charset="0"/>
                <a:cs typeface="Arial" panose="020B0604020202020204" pitchFamily="34" charset="0"/>
              </a:rPr>
              <a:t>include words designating the office or actual job title held by the candidate </a:t>
            </a:r>
            <a:r>
              <a:rPr lang="en-US" sz="1100" dirty="0">
                <a:solidFill>
                  <a:schemeClr val="accent3">
                    <a:lumMod val="50000"/>
                  </a:schemeClr>
                </a:solidFill>
                <a:latin typeface="Arial" panose="020B0604020202020204" pitchFamily="34" charset="0"/>
                <a:cs typeface="Arial" panose="020B0604020202020204" pitchFamily="34" charset="0"/>
              </a:rPr>
              <a:t>at the time of filing nomination papers.</a:t>
            </a:r>
          </a:p>
          <a:p>
            <a:pPr marL="914341" lvl="1" indent="-384023" defTabSz="914341">
              <a:lnSpc>
                <a:spcPct val="84000"/>
              </a:lnSpc>
              <a:spcBef>
                <a:spcPts val="500"/>
              </a:spcBef>
              <a:spcAft>
                <a:spcPts val="200"/>
              </a:spcAft>
              <a:buClr>
                <a:schemeClr val="accent1"/>
              </a:buClr>
              <a:buSzPct val="115000"/>
              <a:buFont typeface="Franklin Gothic Book" panose="020B0503020102020204" pitchFamily="34" charset="0"/>
              <a:buChar char="–"/>
            </a:pPr>
            <a:r>
              <a:rPr lang="en-US" sz="1100" b="1" i="1" dirty="0">
                <a:solidFill>
                  <a:schemeClr val="accent3">
                    <a:lumMod val="50000"/>
                  </a:schemeClr>
                </a:solidFill>
                <a:latin typeface="Arial" panose="020B0604020202020204" pitchFamily="34" charset="0"/>
                <a:cs typeface="Arial" panose="020B0604020202020204" pitchFamily="34" charset="0"/>
              </a:rPr>
              <a:t>Example: </a:t>
            </a:r>
            <a:r>
              <a:rPr lang="en-US" sz="1100" i="1" dirty="0">
                <a:solidFill>
                  <a:schemeClr val="accent3">
                    <a:lumMod val="50000"/>
                  </a:schemeClr>
                </a:solidFill>
                <a:latin typeface="Arial" panose="020B0604020202020204" pitchFamily="34" charset="0"/>
                <a:cs typeface="Arial" panose="020B0604020202020204" pitchFamily="34" charset="0"/>
              </a:rPr>
              <a:t>“Attorney,” “Attorney at Law,” “Lawyer” or “Counselor at Law”</a:t>
            </a:r>
          </a:p>
          <a:p>
            <a:endParaRPr lang="en-US" dirty="0"/>
          </a:p>
        </p:txBody>
      </p:sp>
      <p:sp>
        <p:nvSpPr>
          <p:cNvPr id="4" name="Slide Number Placeholder 3"/>
          <p:cNvSpPr>
            <a:spLocks noGrp="1"/>
          </p:cNvSpPr>
          <p:nvPr>
            <p:ph type="sldNum" sz="quarter" idx="5"/>
          </p:nvPr>
        </p:nvSpPr>
        <p:spPr/>
        <p:txBody>
          <a:bodyPr/>
          <a:lstStyle/>
          <a:p>
            <a:fld id="{4B1D3009-8DD9-48D8-B6DF-09B31378608E}" type="slidenum">
              <a:rPr lang="en-US" smtClean="0"/>
              <a:t>19</a:t>
            </a:fld>
            <a:endParaRPr lang="en-US"/>
          </a:p>
        </p:txBody>
      </p:sp>
    </p:spTree>
    <p:extLst>
      <p:ext uri="{BB962C8B-B14F-4D97-AF65-F5344CB8AC3E}">
        <p14:creationId xmlns:p14="http://schemas.microsoft.com/office/powerpoint/2010/main" val="412797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solidFill>
                  <a:schemeClr val="accent3">
                    <a:lumMod val="50000"/>
                  </a:schemeClr>
                </a:solidFill>
                <a:latin typeface="Arial" panose="020B0604020202020204" pitchFamily="34" charset="0"/>
                <a:cs typeface="Arial" panose="020B0604020202020204" pitchFamily="34" charset="0"/>
              </a:rPr>
              <a:t>BREN’S SLIDE: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On this slide you’ll find our agenda for today’s presentation. In the following slides, we’ll be sharing information related to the Signature-in-Lieu Period, Declaration of Intention Period, Nomination Period, Write-in Petition process, and go over other nomination documents to be submitted during the nomination period, as well as your ROV contacts, and then we’ll wrap-up with last minute questions and answers.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As a reminder, when filing your documents at the ROV’s office during the Declaration of Intention and Nomination Periods, please be sure to use only the forms issued by the Registrar of Voters office. Forms printed from other websites like the Secretary of State will not be accepted.</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Between each section of the presentation, we’ll prompt for questions; however, to keep the presentation flowing smoothly during our limited time together, we ask that you hold questions until the end of today’s presentation. Myself and other CSD staff will also be checking for questions in chat, and we’ll address them as quickly as possible.</a:t>
            </a:r>
          </a:p>
        </p:txBody>
      </p:sp>
      <p:sp>
        <p:nvSpPr>
          <p:cNvPr id="4" name="Slide Number Placeholder 3"/>
          <p:cNvSpPr>
            <a:spLocks noGrp="1"/>
          </p:cNvSpPr>
          <p:nvPr>
            <p:ph type="sldNum" sz="quarter" idx="5"/>
          </p:nvPr>
        </p:nvSpPr>
        <p:spPr/>
        <p:txBody>
          <a:bodyPr/>
          <a:lstStyle/>
          <a:p>
            <a:fld id="{4B1D3009-8DD9-48D8-B6DF-09B31378608E}" type="slidenum">
              <a:rPr lang="en-US" smtClean="0"/>
              <a:t>2</a:t>
            </a:fld>
            <a:endParaRPr lang="en-US"/>
          </a:p>
        </p:txBody>
      </p:sp>
    </p:spTree>
    <p:extLst>
      <p:ext uri="{BB962C8B-B14F-4D97-AF65-F5344CB8AC3E}">
        <p14:creationId xmlns:p14="http://schemas.microsoft.com/office/powerpoint/2010/main" val="1448694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err="1">
                <a:solidFill>
                  <a:schemeClr val="accent3">
                    <a:lumMod val="50000"/>
                  </a:schemeClr>
                </a:solidFill>
                <a:latin typeface="Arial" panose="020B0604020202020204" pitchFamily="34" charset="0"/>
                <a:cs typeface="Arial" panose="020B0604020202020204" pitchFamily="34" charset="0"/>
              </a:rPr>
              <a:t>bren’s</a:t>
            </a:r>
            <a:r>
              <a:rPr lang="en-US" sz="1100" b="1" cap="all" baseline="0" dirty="0">
                <a:solidFill>
                  <a:schemeClr val="accent3">
                    <a:lumMod val="50000"/>
                  </a:schemeClr>
                </a:solidFill>
                <a:latin typeface="Arial" panose="020B0604020202020204" pitchFamily="34" charset="0"/>
                <a:cs typeface="Arial" panose="020B0604020202020204" pitchFamily="34" charset="0"/>
              </a:rPr>
              <a:t>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Here is an example of the ballot designation worksheet. You’ll notice at the top of page 1 that the worksheet provides for specific instructions as follows: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“This entire form must be completed, or it will not be accepted, and you will not be entitled to a ballot designation. </a:t>
            </a:r>
            <a:r>
              <a:rPr lang="en-US" sz="1100" b="1" dirty="0">
                <a:solidFill>
                  <a:schemeClr val="accent3">
                    <a:lumMod val="50000"/>
                  </a:schemeClr>
                </a:solidFill>
                <a:latin typeface="Arial" panose="020B0604020202020204" pitchFamily="34" charset="0"/>
                <a:cs typeface="Arial" panose="020B0604020202020204" pitchFamily="34" charset="0"/>
              </a:rPr>
              <a:t>DO NOT LEAVE ANY SPACES BLANK. </a:t>
            </a:r>
            <a:r>
              <a:rPr lang="en-US" sz="1100" dirty="0">
                <a:solidFill>
                  <a:schemeClr val="accent3">
                    <a:lumMod val="50000"/>
                  </a:schemeClr>
                </a:solidFill>
                <a:latin typeface="Arial" panose="020B0604020202020204" pitchFamily="34" charset="0"/>
                <a:cs typeface="Arial" panose="020B0604020202020204" pitchFamily="34" charset="0"/>
              </a:rPr>
              <a:t>If information requested is not applicable, please write “N/A” or use a dash in the space provided, otherwise the information </a:t>
            </a:r>
            <a:r>
              <a:rPr lang="en-US" sz="1100" b="1" dirty="0">
                <a:solidFill>
                  <a:schemeClr val="accent3">
                    <a:lumMod val="50000"/>
                  </a:schemeClr>
                </a:solidFill>
                <a:latin typeface="Arial" panose="020B0604020202020204" pitchFamily="34" charset="0"/>
                <a:cs typeface="Arial" panose="020B0604020202020204" pitchFamily="34" charset="0"/>
              </a:rPr>
              <a:t>MUST</a:t>
            </a:r>
            <a:r>
              <a:rPr lang="en-US" sz="1100" dirty="0">
                <a:solidFill>
                  <a:schemeClr val="accent3">
                    <a:lumMod val="50000"/>
                  </a:schemeClr>
                </a:solidFill>
                <a:latin typeface="Arial" panose="020B0604020202020204" pitchFamily="34" charset="0"/>
                <a:cs typeface="Arial" panose="020B0604020202020204" pitchFamily="34" charset="0"/>
              </a:rPr>
              <a:t> be provided. Please keep in mind that </a:t>
            </a:r>
            <a:r>
              <a:rPr lang="en-US" sz="1100" b="1" dirty="0">
                <a:solidFill>
                  <a:schemeClr val="accent3">
                    <a:lumMod val="50000"/>
                  </a:schemeClr>
                </a:solidFill>
                <a:latin typeface="Arial" panose="020B0604020202020204" pitchFamily="34" charset="0"/>
                <a:cs typeface="Arial" panose="020B0604020202020204" pitchFamily="34" charset="0"/>
              </a:rPr>
              <a:t>UPON FILING THIS WORKSHEET, THE DOCUMENT WILL BECOME A PUBLIC RECORD.</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Please ensure that all candidate and attorney information is filled out completely. If any spaces are left blank such as for a mailing address or email address, then enter “N/A” or use a dash – do not leave a space blank.</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Additionally, on page 1 you’ll find a section to add a proposed ballot designation and two alternative designations. Please add at least three designations. If a proposed designation does not comply with the elections code, we will review the 1</a:t>
            </a:r>
            <a:r>
              <a:rPr lang="en-US" sz="1100" baseline="30000" dirty="0">
                <a:solidFill>
                  <a:schemeClr val="accent3">
                    <a:lumMod val="50000"/>
                  </a:schemeClr>
                </a:solidFill>
                <a:latin typeface="Arial" panose="020B0604020202020204" pitchFamily="34" charset="0"/>
                <a:cs typeface="Arial" panose="020B0604020202020204" pitchFamily="34" charset="0"/>
              </a:rPr>
              <a:t>st</a:t>
            </a:r>
            <a:r>
              <a:rPr lang="en-US" sz="1100" dirty="0">
                <a:solidFill>
                  <a:schemeClr val="accent3">
                    <a:lumMod val="50000"/>
                  </a:schemeClr>
                </a:solidFill>
                <a:latin typeface="Arial" panose="020B0604020202020204" pitchFamily="34" charset="0"/>
                <a:cs typeface="Arial" panose="020B0604020202020204" pitchFamily="34" charset="0"/>
              </a:rPr>
              <a:t> alternate, and if necessary, the 2</a:t>
            </a:r>
            <a:r>
              <a:rPr lang="en-US" sz="1100" baseline="30000" dirty="0">
                <a:solidFill>
                  <a:schemeClr val="accent3">
                    <a:lumMod val="50000"/>
                  </a:schemeClr>
                </a:solidFill>
                <a:latin typeface="Arial" panose="020B0604020202020204" pitchFamily="34" charset="0"/>
                <a:cs typeface="Arial" panose="020B0604020202020204" pitchFamily="34" charset="0"/>
              </a:rPr>
              <a:t>nd</a:t>
            </a:r>
            <a:r>
              <a:rPr lang="en-US" sz="1100" dirty="0">
                <a:solidFill>
                  <a:schemeClr val="accent3">
                    <a:lumMod val="50000"/>
                  </a:schemeClr>
                </a:solidFill>
                <a:latin typeface="Arial" panose="020B0604020202020204" pitchFamily="34" charset="0"/>
                <a:cs typeface="Arial" panose="020B0604020202020204" pitchFamily="34" charset="0"/>
              </a:rPr>
              <a:t> alternate designation, and choose which designation to be used, then provide notification to the candidate which designation was selected. </a:t>
            </a:r>
          </a:p>
          <a:p>
            <a:endParaRPr lang="en-US" sz="1100" dirty="0">
              <a:solidFill>
                <a:schemeClr val="accent3">
                  <a:lumMod val="50000"/>
                </a:schemeClr>
              </a:solidFill>
              <a:latin typeface="Arial" panose="020B0604020202020204" pitchFamily="34" charset="0"/>
              <a:cs typeface="Arial" panose="020B0604020202020204" pitchFamily="34" charset="0"/>
            </a:endParaRPr>
          </a:p>
          <a:p>
            <a:pPr defTabSz="914341">
              <a:defRPr/>
            </a:pPr>
            <a:r>
              <a:rPr lang="en-US" sz="1100" dirty="0">
                <a:solidFill>
                  <a:schemeClr val="accent3">
                    <a:lumMod val="50000"/>
                  </a:schemeClr>
                </a:solidFill>
                <a:latin typeface="Arial" panose="020B0604020202020204" pitchFamily="34" charset="0"/>
                <a:cs typeface="Arial" panose="020B0604020202020204" pitchFamily="34" charset="0"/>
              </a:rPr>
              <a:t>Most important to remember is to fill out, in detail, justification for the proposed and alternate designations. For each designation, the candidate will have three opportunities to justify why they would like to use the designation. For instance, if the candidate is using </a:t>
            </a:r>
            <a:r>
              <a:rPr lang="en-US" sz="1100" i="1" dirty="0">
                <a:solidFill>
                  <a:schemeClr val="accent3">
                    <a:lumMod val="50000"/>
                  </a:schemeClr>
                </a:solidFill>
                <a:latin typeface="Arial" panose="020B0604020202020204" pitchFamily="34" charset="0"/>
                <a:cs typeface="Arial" panose="020B0604020202020204" pitchFamily="34" charset="0"/>
              </a:rPr>
              <a:t>Lawyer Accountant Father</a:t>
            </a:r>
            <a:r>
              <a:rPr lang="en-US" sz="1100" dirty="0">
                <a:solidFill>
                  <a:schemeClr val="accent3">
                    <a:lumMod val="50000"/>
                  </a:schemeClr>
                </a:solidFill>
                <a:latin typeface="Arial" panose="020B0604020202020204" pitchFamily="34" charset="0"/>
                <a:cs typeface="Arial" panose="020B0604020202020204" pitchFamily="34" charset="0"/>
              </a:rPr>
              <a:t>, as the proposed designation, fill out all three sections on page 2 to justifying why each of the individual words in the designation is considered your principal profession, vocation or occupation. </a:t>
            </a:r>
          </a:p>
          <a:p>
            <a:pPr defTabSz="914341">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defTabSz="914341">
              <a:defRPr/>
            </a:pPr>
            <a:r>
              <a:rPr lang="en-US" sz="1100" dirty="0">
                <a:solidFill>
                  <a:schemeClr val="accent3">
                    <a:lumMod val="50000"/>
                  </a:schemeClr>
                </a:solidFill>
                <a:latin typeface="Arial" panose="020B0604020202020204" pitchFamily="34" charset="0"/>
                <a:cs typeface="Arial" panose="020B0604020202020204" pitchFamily="34" charset="0"/>
              </a:rPr>
              <a:t>Provide job titles, start and end dates, employer information, and who the ROV might call to verify this information.</a:t>
            </a:r>
          </a:p>
          <a:p>
            <a:pPr defTabSz="914341">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defTabSz="914341">
              <a:defRPr/>
            </a:pPr>
            <a:r>
              <a:rPr lang="en-US" sz="1100" dirty="0">
                <a:solidFill>
                  <a:schemeClr val="accent3">
                    <a:lumMod val="50000"/>
                  </a:schemeClr>
                </a:solidFill>
                <a:latin typeface="Arial" panose="020B0604020202020204" pitchFamily="34" charset="0"/>
                <a:cs typeface="Arial" panose="020B0604020202020204" pitchFamily="34" charset="0"/>
              </a:rPr>
              <a:t>At the bottom of page 2, consider filling out the checklist of the 12 questions that will assist with determining if the designation is eligible, then sign and date the form.</a:t>
            </a:r>
          </a:p>
          <a:p>
            <a:pPr defTabSz="914341">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defTabSz="914341">
              <a:defRPr/>
            </a:pPr>
            <a:r>
              <a:rPr lang="en-US" sz="1100" b="1" dirty="0">
                <a:solidFill>
                  <a:schemeClr val="accent3">
                    <a:lumMod val="50000"/>
                  </a:schemeClr>
                </a:solidFill>
                <a:latin typeface="Arial" panose="020B0604020202020204" pitchFamily="34" charset="0"/>
                <a:cs typeface="Arial" panose="020B0604020202020204" pitchFamily="34" charset="0"/>
              </a:rPr>
              <a:t>*Complete page 3 only if one or more Alternate Ballot Designations are provided.  Use this page to write the justification for both Alternate Ballot Designations 1 and 2 in the same manner as for the Proposed Ballot Designation on page 2. If this page is not applicable, initial at the top right corner.</a:t>
            </a:r>
          </a:p>
          <a:p>
            <a:pPr defTabSz="914341">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defTabSz="914341">
              <a:defRPr/>
            </a:pPr>
            <a:endParaRPr lang="en-US" sz="1000" dirty="0">
              <a:solidFill>
                <a:srgbClr val="44546A"/>
              </a:solidFill>
              <a:latin typeface="Arial"/>
              <a:cs typeface="Arial"/>
            </a:endParaRPr>
          </a:p>
        </p:txBody>
      </p:sp>
      <p:sp>
        <p:nvSpPr>
          <p:cNvPr id="4" name="Slide Number Placeholder 3"/>
          <p:cNvSpPr>
            <a:spLocks noGrp="1"/>
          </p:cNvSpPr>
          <p:nvPr>
            <p:ph type="sldNum" sz="quarter" idx="5"/>
          </p:nvPr>
        </p:nvSpPr>
        <p:spPr/>
        <p:txBody>
          <a:bodyPr/>
          <a:lstStyle/>
          <a:p>
            <a:fld id="{4B1D3009-8DD9-48D8-B6DF-09B31378608E}" type="slidenum">
              <a:rPr lang="en-US" smtClean="0"/>
              <a:t>20</a:t>
            </a:fld>
            <a:endParaRPr lang="en-US"/>
          </a:p>
        </p:txBody>
      </p:sp>
    </p:spTree>
    <p:extLst>
      <p:ext uri="{BB962C8B-B14F-4D97-AF65-F5344CB8AC3E}">
        <p14:creationId xmlns:p14="http://schemas.microsoft.com/office/powerpoint/2010/main" val="1294847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err="1">
                <a:solidFill>
                  <a:schemeClr val="accent3">
                    <a:lumMod val="50000"/>
                  </a:schemeClr>
                </a:solidFill>
                <a:latin typeface="Arial" panose="020B0604020202020204" pitchFamily="34" charset="0"/>
                <a:cs typeface="Arial" panose="020B0604020202020204" pitchFamily="34" charset="0"/>
              </a:rPr>
              <a:t>bren’s</a:t>
            </a:r>
            <a:r>
              <a:rPr lang="en-US" sz="1100" b="1" cap="all" baseline="0" dirty="0">
                <a:solidFill>
                  <a:schemeClr val="accent3">
                    <a:lumMod val="50000"/>
                  </a:schemeClr>
                </a:solidFill>
                <a:latin typeface="Arial" panose="020B0604020202020204" pitchFamily="34" charset="0"/>
                <a:cs typeface="Arial" panose="020B0604020202020204" pitchFamily="34" charset="0"/>
              </a:rPr>
              <a:t>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On the ballot designation worksheet, pages 4, 5, and 6 a candidate will find additional information and instruction on how to fill </a:t>
            </a:r>
            <a:r>
              <a:rPr lang="en-US" sz="1100" b="0" dirty="0">
                <a:solidFill>
                  <a:schemeClr val="accent3">
                    <a:lumMod val="50000"/>
                  </a:schemeClr>
                </a:solidFill>
                <a:latin typeface="Arial" panose="020B0604020202020204" pitchFamily="34" charset="0"/>
                <a:cs typeface="Arial" panose="020B0604020202020204" pitchFamily="34" charset="0"/>
              </a:rPr>
              <a:t>out the worksheet so please be sure to read through all pages to ensure the worksheet is filled out in its entirety. On page 4, section 13107(a)(b)(c), a candidate will find election related information pertaining specifically to judicial contests.</a:t>
            </a:r>
          </a:p>
          <a:p>
            <a:endParaRPr lang="en-US" sz="1100" dirty="0">
              <a:solidFill>
                <a:schemeClr val="accent3">
                  <a:lumMod val="5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B1D3009-8DD9-48D8-B6DF-09B31378608E}" type="slidenum">
              <a:rPr lang="en-US" smtClean="0"/>
              <a:t>21</a:t>
            </a:fld>
            <a:endParaRPr lang="en-US"/>
          </a:p>
        </p:txBody>
      </p:sp>
    </p:spTree>
    <p:extLst>
      <p:ext uri="{BB962C8B-B14F-4D97-AF65-F5344CB8AC3E}">
        <p14:creationId xmlns:p14="http://schemas.microsoft.com/office/powerpoint/2010/main" val="1762318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3">
                    <a:lumMod val="50000"/>
                  </a:schemeClr>
                </a:solidFill>
                <a:latin typeface="Arial" panose="020B0604020202020204" pitchFamily="34" charset="0"/>
                <a:cs typeface="Arial" panose="020B0604020202020204" pitchFamily="34" charset="0"/>
              </a:rPr>
              <a:t>BREN’S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At this point, I’d like to check if there are any questions? If none, then I’ll share information related to the Petition for Write-in Campaign.</a:t>
            </a:r>
          </a:p>
        </p:txBody>
      </p:sp>
      <p:sp>
        <p:nvSpPr>
          <p:cNvPr id="4" name="Slide Number Placeholder 3"/>
          <p:cNvSpPr>
            <a:spLocks noGrp="1"/>
          </p:cNvSpPr>
          <p:nvPr>
            <p:ph type="sldNum" sz="quarter" idx="5"/>
          </p:nvPr>
        </p:nvSpPr>
        <p:spPr/>
        <p:txBody>
          <a:bodyPr/>
          <a:lstStyle/>
          <a:p>
            <a:fld id="{4B1D3009-8DD9-48D8-B6DF-09B31378608E}" type="slidenum">
              <a:rPr lang="en-US" smtClean="0"/>
              <a:t>22</a:t>
            </a:fld>
            <a:endParaRPr lang="en-US"/>
          </a:p>
        </p:txBody>
      </p:sp>
    </p:spTree>
    <p:extLst>
      <p:ext uri="{BB962C8B-B14F-4D97-AF65-F5344CB8AC3E}">
        <p14:creationId xmlns:p14="http://schemas.microsoft.com/office/powerpoint/2010/main" val="30694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tx2">
                    <a:lumMod val="10000"/>
                  </a:schemeClr>
                </a:solidFill>
                <a:latin typeface="Arial" panose="020B0604020202020204" pitchFamily="34" charset="0"/>
                <a:cs typeface="Arial" panose="020B0604020202020204" pitchFamily="34" charset="0"/>
              </a:rPr>
              <a:t>BREN’s Slide:</a:t>
            </a:r>
          </a:p>
          <a:p>
            <a:endParaRPr lang="en-US" sz="1100" dirty="0">
              <a:solidFill>
                <a:schemeClr val="tx2">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r>
              <a:rPr lang="en-US" sz="1100" dirty="0">
                <a:solidFill>
                  <a:schemeClr val="tx2">
                    <a:lumMod val="10000"/>
                  </a:schemeClr>
                </a:solidFill>
                <a:latin typeface="Arial" panose="020B0604020202020204" pitchFamily="34" charset="0"/>
                <a:cs typeface="Arial" panose="020B0604020202020204" pitchFamily="34" charset="0"/>
              </a:rPr>
              <a:t>As discussed earlier, if the incumbent is the only candidate to have filed nomination documents for the office of superior court judge, the contest shall not appear on the March 5, 2024 Presidential Primary election ballot unless the following occurs:</a:t>
            </a:r>
          </a:p>
          <a:p>
            <a:pPr marL="0" marR="0" lvl="0" indent="0" algn="l" defTabSz="914400" rtl="0" eaLnBrk="1" fontAlgn="auto" latinLnBrk="0" hangingPunct="1">
              <a:spcBef>
                <a:spcPts val="0"/>
              </a:spcBef>
              <a:spcAft>
                <a:spcPts val="0"/>
              </a:spcAft>
              <a:buClrTx/>
              <a:buSzTx/>
              <a:buFontTx/>
              <a:buNone/>
              <a:tabLst/>
              <a:defRPr/>
            </a:pPr>
            <a:endParaRPr lang="en-US" sz="1100" dirty="0">
              <a:solidFill>
                <a:schemeClr val="tx2">
                  <a:lumMod val="10000"/>
                </a:schemeClr>
              </a:solidFill>
              <a:latin typeface="Arial" panose="020B0604020202020204" pitchFamily="34" charset="0"/>
              <a:cs typeface="Arial" panose="020B0604020202020204" pitchFamily="34" charset="0"/>
            </a:endParaRPr>
          </a:p>
          <a:p>
            <a:pPr marL="0" indent="0">
              <a:spcBef>
                <a:spcPct val="20000"/>
              </a:spcBef>
              <a:spcAft>
                <a:spcPts val="592"/>
              </a:spcAft>
              <a:buClr>
                <a:schemeClr val="accent1"/>
              </a:buClr>
              <a:buSzPct val="115000"/>
              <a:buFont typeface="+mj-lt"/>
              <a:buNone/>
            </a:pPr>
            <a:r>
              <a:rPr lang="en-US" sz="1100" dirty="0">
                <a:solidFill>
                  <a:schemeClr val="tx2">
                    <a:lumMod val="10000"/>
                  </a:schemeClr>
                </a:solidFill>
                <a:latin typeface="Arial" panose="020B0604020202020204" pitchFamily="34" charset="0"/>
                <a:cs typeface="Arial" panose="020B0604020202020204" pitchFamily="34" charset="0"/>
              </a:rPr>
              <a:t>If </a:t>
            </a:r>
            <a:r>
              <a:rPr lang="en-US" sz="1100" b="1" dirty="0">
                <a:solidFill>
                  <a:schemeClr val="tx2">
                    <a:lumMod val="10000"/>
                  </a:schemeClr>
                </a:solidFill>
                <a:latin typeface="Arial" panose="020B0604020202020204" pitchFamily="34" charset="0"/>
                <a:cs typeface="Arial" panose="020B0604020202020204" pitchFamily="34" charset="0"/>
              </a:rPr>
              <a:t>within 10 days of the filing deadline for the Presidential Primary election </a:t>
            </a:r>
            <a:r>
              <a:rPr lang="en-US" sz="1100" dirty="0">
                <a:solidFill>
                  <a:schemeClr val="tx2">
                    <a:lumMod val="10000"/>
                  </a:schemeClr>
                </a:solidFill>
                <a:latin typeface="Arial" panose="020B0604020202020204" pitchFamily="34" charset="0"/>
                <a:cs typeface="Arial" panose="020B0604020202020204" pitchFamily="34" charset="0"/>
              </a:rPr>
              <a:t>a petition is submitted to the county elections office that:</a:t>
            </a:r>
          </a:p>
          <a:p>
            <a:pPr marL="0" indent="0">
              <a:spcBef>
                <a:spcPct val="20000"/>
              </a:spcBef>
              <a:spcAft>
                <a:spcPts val="592"/>
              </a:spcAft>
              <a:buClr>
                <a:schemeClr val="accent1"/>
              </a:buClr>
              <a:buSzPct val="115000"/>
              <a:buFont typeface="+mj-lt"/>
              <a:buNone/>
            </a:pPr>
            <a:endParaRPr lang="en-US" sz="1100" dirty="0">
              <a:solidFill>
                <a:schemeClr val="tx2">
                  <a:lumMod val="10000"/>
                </a:schemeClr>
              </a:solidFill>
              <a:latin typeface="Arial" panose="020B0604020202020204" pitchFamily="34" charset="0"/>
              <a:cs typeface="Arial" panose="020B0604020202020204" pitchFamily="34" charset="0"/>
            </a:endParaRPr>
          </a:p>
          <a:p>
            <a:pPr marL="0" indent="0">
              <a:spcBef>
                <a:spcPct val="20000"/>
              </a:spcBef>
              <a:spcAft>
                <a:spcPts val="592"/>
              </a:spcAft>
              <a:buClr>
                <a:schemeClr val="accent1"/>
              </a:buClr>
              <a:buSzPct val="115000"/>
              <a:buFont typeface="+mj-lt"/>
              <a:buNone/>
            </a:pPr>
            <a:r>
              <a:rPr lang="en-US" sz="1100" dirty="0">
                <a:solidFill>
                  <a:schemeClr val="tx2">
                    <a:lumMod val="10000"/>
                  </a:schemeClr>
                </a:solidFill>
                <a:latin typeface="Arial" panose="020B0604020202020204" pitchFamily="34" charset="0"/>
                <a:cs typeface="Arial" panose="020B0604020202020204" pitchFamily="34" charset="0"/>
              </a:rPr>
              <a:t>Indicates a write-in campaign will be conducted for the office; and,</a:t>
            </a:r>
          </a:p>
          <a:p>
            <a:pPr marL="0" indent="0">
              <a:spcBef>
                <a:spcPct val="20000"/>
              </a:spcBef>
              <a:spcAft>
                <a:spcPts val="592"/>
              </a:spcAft>
              <a:buClr>
                <a:schemeClr val="accent1"/>
              </a:buClr>
              <a:buSzPct val="115000"/>
              <a:buFont typeface="+mj-lt"/>
              <a:buNone/>
            </a:pPr>
            <a:endParaRPr lang="en-US" sz="1100" dirty="0">
              <a:solidFill>
                <a:schemeClr val="tx2">
                  <a:lumMod val="10000"/>
                </a:schemeClr>
              </a:solidFill>
              <a:latin typeface="Arial" panose="020B0604020202020204" pitchFamily="34" charset="0"/>
              <a:cs typeface="Arial" panose="020B0604020202020204" pitchFamily="34" charset="0"/>
            </a:endParaRPr>
          </a:p>
          <a:p>
            <a:pPr marL="0" indent="0">
              <a:spcBef>
                <a:spcPct val="20000"/>
              </a:spcBef>
              <a:spcAft>
                <a:spcPts val="592"/>
              </a:spcAft>
              <a:buClr>
                <a:schemeClr val="accent1"/>
              </a:buClr>
              <a:buSzPct val="115000"/>
              <a:buFont typeface="+mj-lt"/>
              <a:buNone/>
            </a:pPr>
            <a:r>
              <a:rPr lang="en-US" sz="1100" dirty="0">
                <a:solidFill>
                  <a:schemeClr val="tx2">
                    <a:lumMod val="10000"/>
                  </a:schemeClr>
                </a:solidFill>
                <a:latin typeface="Arial" panose="020B0604020202020204" pitchFamily="34" charset="0"/>
                <a:cs typeface="Arial" panose="020B0604020202020204" pitchFamily="34" charset="0"/>
              </a:rPr>
              <a:t>The proponent has collected enough signatures, signed by at least 0.1% of the registered voters qualified to vote with respect to the office; and, </a:t>
            </a:r>
          </a:p>
          <a:p>
            <a:pPr marL="0" indent="0">
              <a:spcBef>
                <a:spcPct val="20000"/>
              </a:spcBef>
              <a:spcAft>
                <a:spcPts val="592"/>
              </a:spcAft>
              <a:buClr>
                <a:schemeClr val="accent1"/>
              </a:buClr>
              <a:buSzPct val="115000"/>
              <a:buFont typeface="+mj-lt"/>
              <a:buNone/>
            </a:pPr>
            <a:endParaRPr lang="en-US" sz="1100" dirty="0">
              <a:solidFill>
                <a:schemeClr val="tx2">
                  <a:lumMod val="10000"/>
                </a:schemeClr>
              </a:solidFill>
              <a:latin typeface="Arial" panose="020B0604020202020204" pitchFamily="34" charset="0"/>
              <a:cs typeface="Arial" panose="020B0604020202020204" pitchFamily="34" charset="0"/>
            </a:endParaRPr>
          </a:p>
          <a:p>
            <a:pPr marL="0" indent="0">
              <a:spcBef>
                <a:spcPct val="20000"/>
              </a:spcBef>
              <a:spcAft>
                <a:spcPts val="592"/>
              </a:spcAft>
              <a:buClr>
                <a:schemeClr val="accent1"/>
              </a:buClr>
              <a:buSzPct val="115000"/>
              <a:buFont typeface="+mj-lt"/>
              <a:buNone/>
            </a:pPr>
            <a:r>
              <a:rPr lang="en-US" sz="1100" dirty="0">
                <a:solidFill>
                  <a:schemeClr val="tx2">
                    <a:lumMod val="10000"/>
                  </a:schemeClr>
                </a:solidFill>
                <a:latin typeface="Arial" panose="020B0604020202020204" pitchFamily="34" charset="0"/>
                <a:cs typeface="Arial" panose="020B0604020202020204" pitchFamily="34" charset="0"/>
              </a:rPr>
              <a:t>Provided that the petition contains at least 100 signatures but not contain more than 600 signatures; then… </a:t>
            </a:r>
          </a:p>
          <a:p>
            <a:pPr marL="0" marR="0" lvl="2" indent="0" fontAlgn="auto">
              <a:spcBef>
                <a:spcPct val="20000"/>
              </a:spcBef>
              <a:spcAft>
                <a:spcPts val="592"/>
              </a:spcAft>
              <a:buClr>
                <a:schemeClr val="accent1"/>
              </a:buClr>
              <a:buSzPct val="115000"/>
              <a:buFont typeface="+mj-lt"/>
              <a:buNone/>
              <a:tabLst/>
              <a:defRPr/>
            </a:pPr>
            <a:endParaRPr lang="en-US" sz="1100" dirty="0">
              <a:solidFill>
                <a:schemeClr val="tx2">
                  <a:lumMod val="10000"/>
                </a:schemeClr>
              </a:solidFill>
              <a:latin typeface="Arial" panose="020B0604020202020204" pitchFamily="34" charset="0"/>
              <a:cs typeface="Arial" panose="020B0604020202020204" pitchFamily="34" charset="0"/>
            </a:endParaRPr>
          </a:p>
          <a:p>
            <a:pPr marL="0" marR="0" lvl="2" indent="0" fontAlgn="auto">
              <a:spcBef>
                <a:spcPct val="20000"/>
              </a:spcBef>
              <a:spcAft>
                <a:spcPts val="592"/>
              </a:spcAft>
              <a:buClr>
                <a:schemeClr val="accent1"/>
              </a:buClr>
              <a:buSzPct val="115000"/>
              <a:buFont typeface="+mj-lt"/>
              <a:buNone/>
              <a:tabLst/>
              <a:defRPr/>
            </a:pPr>
            <a:r>
              <a:rPr lang="en-US" sz="1100" dirty="0">
                <a:solidFill>
                  <a:schemeClr val="tx2">
                    <a:lumMod val="10000"/>
                  </a:schemeClr>
                </a:solidFill>
                <a:latin typeface="Arial" panose="020B0604020202020204" pitchFamily="34" charset="0"/>
                <a:cs typeface="Arial" panose="020B0604020202020204" pitchFamily="34" charset="0"/>
              </a:rPr>
              <a:t>…the incumbent name will be “forced” onto the March 5, 2024 Presidential Primary election to allow for a write-in campaign. </a:t>
            </a:r>
          </a:p>
          <a:p>
            <a:pPr marL="0" marR="0" lvl="2" indent="0" fontAlgn="auto">
              <a:spcBef>
                <a:spcPct val="20000"/>
              </a:spcBef>
              <a:spcAft>
                <a:spcPts val="592"/>
              </a:spcAft>
              <a:buClr>
                <a:schemeClr val="accent1"/>
              </a:buClr>
              <a:buSzPct val="115000"/>
              <a:buFont typeface="+mj-lt"/>
              <a:buNone/>
              <a:tabLst/>
              <a:defRPr/>
            </a:pPr>
            <a:endParaRPr lang="en-US" sz="1100" dirty="0">
              <a:solidFill>
                <a:schemeClr val="tx2">
                  <a:lumMod val="10000"/>
                </a:schemeClr>
              </a:solidFill>
              <a:latin typeface="Arial" panose="020B0604020202020204" pitchFamily="34" charset="0"/>
              <a:cs typeface="Arial" panose="020B0604020202020204" pitchFamily="34" charset="0"/>
            </a:endParaRPr>
          </a:p>
          <a:p>
            <a:pPr marL="0" marR="0" lvl="2" indent="0" fontAlgn="auto">
              <a:spcBef>
                <a:spcPct val="20000"/>
              </a:spcBef>
              <a:spcAft>
                <a:spcPts val="592"/>
              </a:spcAft>
              <a:buClr>
                <a:schemeClr val="accent1"/>
              </a:buClr>
              <a:buSzPct val="115000"/>
              <a:buFont typeface="+mj-lt"/>
              <a:buNone/>
              <a:tabLst/>
              <a:defRPr/>
            </a:pPr>
            <a:r>
              <a:rPr lang="en-US" sz="1100" dirty="0">
                <a:solidFill>
                  <a:schemeClr val="tx2">
                    <a:lumMod val="10000"/>
                  </a:schemeClr>
                </a:solidFill>
                <a:latin typeface="Arial" panose="020B0604020202020204" pitchFamily="34" charset="0"/>
                <a:cs typeface="Arial" panose="020B0604020202020204" pitchFamily="34" charset="0"/>
              </a:rPr>
              <a:t>The ROV will notify the candidate in the event a petition has qualified in this regard.</a:t>
            </a:r>
          </a:p>
          <a:p>
            <a:endParaRPr lang="en-US" dirty="0"/>
          </a:p>
        </p:txBody>
      </p:sp>
      <p:sp>
        <p:nvSpPr>
          <p:cNvPr id="4" name="Slide Number Placeholder 3"/>
          <p:cNvSpPr>
            <a:spLocks noGrp="1"/>
          </p:cNvSpPr>
          <p:nvPr>
            <p:ph type="sldNum" sz="quarter" idx="5"/>
          </p:nvPr>
        </p:nvSpPr>
        <p:spPr/>
        <p:txBody>
          <a:bodyPr/>
          <a:lstStyle/>
          <a:p>
            <a:fld id="{4B1D3009-8DD9-48D8-B6DF-09B31378608E}" type="slidenum">
              <a:rPr lang="en-US" smtClean="0"/>
              <a:t>23</a:t>
            </a:fld>
            <a:endParaRPr lang="en-US"/>
          </a:p>
        </p:txBody>
      </p:sp>
    </p:spTree>
    <p:extLst>
      <p:ext uri="{BB962C8B-B14F-4D97-AF65-F5344CB8AC3E}">
        <p14:creationId xmlns:p14="http://schemas.microsoft.com/office/powerpoint/2010/main" val="3072185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BREN’s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Additionally, if the incumbent is the only candidate to have filed nomination documents during the primary election for the office of superior court judge, the contest shall not appear on the November 5, 2024 Presidential General election ballot unless the following occurs:</a:t>
            </a:r>
          </a:p>
          <a:p>
            <a:pPr marL="0" marR="0" lvl="2" indent="0" fontAlgn="auto">
              <a:spcBef>
                <a:spcPct val="20000"/>
              </a:spcBef>
              <a:spcAft>
                <a:spcPts val="592"/>
              </a:spcAft>
              <a:buClr>
                <a:schemeClr val="accent1"/>
              </a:buClr>
              <a:buSzPct val="115000"/>
              <a:buFont typeface="+mj-lt"/>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2" indent="0" fontAlgn="auto">
              <a:spcBef>
                <a:spcPct val="20000"/>
              </a:spcBef>
              <a:spcAft>
                <a:spcPts val="592"/>
              </a:spcAft>
              <a:buClr>
                <a:schemeClr val="accent1"/>
              </a:buClr>
              <a:buSzPct val="115000"/>
              <a:buFont typeface="+mj-lt"/>
              <a:buNone/>
              <a:tabLst/>
              <a:defRPr/>
            </a:pPr>
            <a:r>
              <a:rPr lang="en-US" sz="1100" dirty="0">
                <a:solidFill>
                  <a:schemeClr val="accent3">
                    <a:lumMod val="50000"/>
                  </a:schemeClr>
                </a:solidFill>
                <a:latin typeface="Arial" panose="020B0604020202020204" pitchFamily="34" charset="0"/>
                <a:cs typeface="Arial" panose="020B0604020202020204" pitchFamily="34" charset="0"/>
              </a:rPr>
              <a:t>If by </a:t>
            </a:r>
            <a:r>
              <a:rPr lang="en-US" sz="1100" b="1" dirty="0">
                <a:solidFill>
                  <a:schemeClr val="accent3">
                    <a:lumMod val="50000"/>
                  </a:schemeClr>
                </a:solidFill>
                <a:latin typeface="Arial" panose="020B0604020202020204" pitchFamily="34" charset="0"/>
                <a:cs typeface="Arial" panose="020B0604020202020204" pitchFamily="34" charset="0"/>
              </a:rPr>
              <a:t>not less than 83 days before the general election </a:t>
            </a:r>
            <a:r>
              <a:rPr lang="en-US" sz="1100" dirty="0">
                <a:solidFill>
                  <a:schemeClr val="accent3">
                    <a:lumMod val="50000"/>
                  </a:schemeClr>
                </a:solidFill>
                <a:latin typeface="Arial" panose="020B0604020202020204" pitchFamily="34" charset="0"/>
                <a:cs typeface="Arial" panose="020B0604020202020204" pitchFamily="34" charset="0"/>
              </a:rPr>
              <a:t>a petition is submitted to the county elections office that:</a:t>
            </a:r>
          </a:p>
          <a:p>
            <a:pPr marL="0" marR="0" lvl="2" indent="0" fontAlgn="auto">
              <a:spcBef>
                <a:spcPct val="20000"/>
              </a:spcBef>
              <a:spcAft>
                <a:spcPts val="592"/>
              </a:spcAft>
              <a:buClr>
                <a:schemeClr val="accent1"/>
              </a:buClr>
              <a:buSzPct val="115000"/>
              <a:buFont typeface="+mj-lt"/>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2" indent="0" fontAlgn="auto">
              <a:spcBef>
                <a:spcPct val="20000"/>
              </a:spcBef>
              <a:spcAft>
                <a:spcPts val="592"/>
              </a:spcAft>
              <a:buClr>
                <a:schemeClr val="accent1"/>
              </a:buClr>
              <a:buSzPct val="115000"/>
              <a:buFont typeface="+mj-lt"/>
              <a:buNone/>
              <a:tabLst/>
              <a:defRPr/>
            </a:pPr>
            <a:r>
              <a:rPr lang="en-US" sz="1100" dirty="0">
                <a:solidFill>
                  <a:schemeClr val="accent3">
                    <a:lumMod val="50000"/>
                  </a:schemeClr>
                </a:solidFill>
                <a:latin typeface="Arial" panose="020B0604020202020204" pitchFamily="34" charset="0"/>
                <a:cs typeface="Arial" panose="020B0604020202020204" pitchFamily="34" charset="0"/>
              </a:rPr>
              <a:t>Indicates a write-in campaign will be conducted for the office; and,</a:t>
            </a:r>
          </a:p>
          <a:p>
            <a:pPr marL="0" marR="0" lvl="2" indent="0" fontAlgn="auto">
              <a:spcBef>
                <a:spcPct val="20000"/>
              </a:spcBef>
              <a:spcAft>
                <a:spcPts val="592"/>
              </a:spcAft>
              <a:buClr>
                <a:schemeClr val="accent1"/>
              </a:buClr>
              <a:buSzPct val="115000"/>
              <a:buFont typeface="+mj-lt"/>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2" indent="0" fontAlgn="auto">
              <a:spcBef>
                <a:spcPct val="20000"/>
              </a:spcBef>
              <a:spcAft>
                <a:spcPts val="592"/>
              </a:spcAft>
              <a:buClr>
                <a:schemeClr val="accent1"/>
              </a:buClr>
              <a:buSzPct val="115000"/>
              <a:buFont typeface="+mj-lt"/>
              <a:buNone/>
              <a:tabLst/>
              <a:defRPr/>
            </a:pPr>
            <a:r>
              <a:rPr lang="en-US" sz="1100" dirty="0">
                <a:solidFill>
                  <a:schemeClr val="accent3">
                    <a:lumMod val="50000"/>
                  </a:schemeClr>
                </a:solidFill>
                <a:latin typeface="Arial" panose="020B0604020202020204" pitchFamily="34" charset="0"/>
                <a:cs typeface="Arial" panose="020B0604020202020204" pitchFamily="34" charset="0"/>
              </a:rPr>
              <a:t>The proponent has collected enough signatures, signed by at least 0.1% of the registered voters qualified to vote with respect to the office; and</a:t>
            </a:r>
          </a:p>
          <a:p>
            <a:pPr marL="0" marR="0" lvl="2" indent="0" fontAlgn="auto">
              <a:spcBef>
                <a:spcPct val="20000"/>
              </a:spcBef>
              <a:spcAft>
                <a:spcPts val="592"/>
              </a:spcAft>
              <a:buClr>
                <a:schemeClr val="accent1"/>
              </a:buClr>
              <a:buSzPct val="115000"/>
              <a:buFont typeface="+mj-lt"/>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2" indent="0" fontAlgn="auto">
              <a:spcBef>
                <a:spcPct val="20000"/>
              </a:spcBef>
              <a:spcAft>
                <a:spcPts val="592"/>
              </a:spcAft>
              <a:buClr>
                <a:schemeClr val="accent1"/>
              </a:buClr>
              <a:buSzPct val="115000"/>
              <a:buFont typeface="+mj-lt"/>
              <a:buNone/>
              <a:tabLst/>
              <a:defRPr/>
            </a:pPr>
            <a:r>
              <a:rPr lang="en-US" sz="1100" dirty="0">
                <a:solidFill>
                  <a:schemeClr val="accent3">
                    <a:lumMod val="50000"/>
                  </a:schemeClr>
                </a:solidFill>
                <a:latin typeface="Arial" panose="020B0604020202020204" pitchFamily="34" charset="0"/>
                <a:cs typeface="Arial" panose="020B0604020202020204" pitchFamily="34" charset="0"/>
              </a:rPr>
              <a:t>Provided that the petition contains at least 100 signatures but not contain more than 600 signatures; then… </a:t>
            </a:r>
          </a:p>
          <a:p>
            <a:pPr marL="0" marR="0" lvl="2" indent="0" fontAlgn="auto">
              <a:spcBef>
                <a:spcPct val="20000"/>
              </a:spcBef>
              <a:spcAft>
                <a:spcPts val="592"/>
              </a:spcAft>
              <a:buClr>
                <a:schemeClr val="accent1"/>
              </a:buClr>
              <a:buSzPct val="115000"/>
              <a:buFont typeface="+mj-lt"/>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2" indent="0" fontAlgn="auto">
              <a:spcBef>
                <a:spcPct val="20000"/>
              </a:spcBef>
              <a:spcAft>
                <a:spcPts val="592"/>
              </a:spcAft>
              <a:buClr>
                <a:schemeClr val="accent1"/>
              </a:buClr>
              <a:buSzPct val="115000"/>
              <a:buFont typeface="+mj-lt"/>
              <a:buNone/>
              <a:tabLst/>
              <a:defRPr/>
            </a:pPr>
            <a:r>
              <a:rPr lang="en-US" sz="1100" dirty="0">
                <a:solidFill>
                  <a:schemeClr val="accent3">
                    <a:lumMod val="50000"/>
                  </a:schemeClr>
                </a:solidFill>
                <a:latin typeface="Arial" panose="020B0604020202020204" pitchFamily="34" charset="0"/>
                <a:cs typeface="Arial" panose="020B0604020202020204" pitchFamily="34" charset="0"/>
              </a:rPr>
              <a:t>… the incumbent name will be “forced” onto the general election if it has not yet appeared on the direct primary election.</a:t>
            </a:r>
          </a:p>
          <a:p>
            <a:pPr marL="0" lvl="2" indent="0">
              <a:spcBef>
                <a:spcPct val="20000"/>
              </a:spcBef>
              <a:spcAft>
                <a:spcPts val="592"/>
              </a:spcAft>
              <a:buClr>
                <a:schemeClr val="accent1"/>
              </a:buClr>
              <a:buSzPct val="115000"/>
              <a:buFont typeface="+mj-lt"/>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lvl="2" indent="0">
              <a:spcBef>
                <a:spcPct val="20000"/>
              </a:spcBef>
              <a:spcAft>
                <a:spcPts val="592"/>
              </a:spcAft>
              <a:buClr>
                <a:schemeClr val="accent1"/>
              </a:buClr>
              <a:buSzPct val="115000"/>
              <a:buFont typeface="+mj-lt"/>
              <a:buNone/>
            </a:pPr>
            <a:r>
              <a:rPr lang="en-US" sz="1100" dirty="0">
                <a:solidFill>
                  <a:schemeClr val="accent3">
                    <a:lumMod val="50000"/>
                  </a:schemeClr>
                </a:solidFill>
                <a:latin typeface="Arial" panose="020B0604020202020204" pitchFamily="34" charset="0"/>
                <a:cs typeface="Arial" panose="020B0604020202020204" pitchFamily="34" charset="0"/>
              </a:rPr>
              <a:t>Therefore, the ROV will not require the incumbent candidate to file nomination documents for the Presidential General election, but he or she has the option to submit a new Candidate Statement of Qualifications form by no later than end of the nominations period.</a:t>
            </a:r>
          </a:p>
          <a:p>
            <a:endParaRPr lang="en-US" sz="1100" dirty="0">
              <a:solidFill>
                <a:schemeClr val="accent3">
                  <a:lumMod val="50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1D3009-8DD9-48D8-B6DF-09B31378608E}" type="slidenum">
              <a:rPr lang="en-US" smtClean="0"/>
              <a:t>24</a:t>
            </a:fld>
            <a:endParaRPr lang="en-US"/>
          </a:p>
        </p:txBody>
      </p:sp>
    </p:spTree>
    <p:extLst>
      <p:ext uri="{BB962C8B-B14F-4D97-AF65-F5344CB8AC3E}">
        <p14:creationId xmlns:p14="http://schemas.microsoft.com/office/powerpoint/2010/main" val="193832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BREN’s Slide:</a:t>
            </a:r>
          </a:p>
          <a:p>
            <a:endParaRPr lang="en-US" dirty="0"/>
          </a:p>
          <a:p>
            <a:r>
              <a:rPr lang="en-US" dirty="0"/>
              <a:t>On this slide you’ll find two examples of information we spoke about in the previous slides. </a:t>
            </a:r>
          </a:p>
          <a:p>
            <a:endParaRPr lang="en-US" dirty="0"/>
          </a:p>
          <a:p>
            <a:r>
              <a:rPr lang="en-US" dirty="0"/>
              <a:t>Scenario 1 provides an example of how a judicial name will remain off ballot for both the direct primary and general elections.</a:t>
            </a:r>
          </a:p>
          <a:p>
            <a:endParaRPr lang="en-US" dirty="0"/>
          </a:p>
          <a:p>
            <a:r>
              <a:rPr lang="en-US" dirty="0"/>
              <a:t>Scenario 2 provides an example of how a judicial name might appear on ballot due to an incumbent running opposed, a candidate who has been appointed by the Governor, a candidate other then the incumbent runs solely or with one or more candidates for that contest, or a qualifying petition is filed with the ROV 10 days following the filing deadline for the direct primary election or no less than 83 days prior to the general election. </a:t>
            </a:r>
          </a:p>
        </p:txBody>
      </p:sp>
      <p:sp>
        <p:nvSpPr>
          <p:cNvPr id="4" name="Slide Number Placeholder 3"/>
          <p:cNvSpPr>
            <a:spLocks noGrp="1"/>
          </p:cNvSpPr>
          <p:nvPr>
            <p:ph type="sldNum" sz="quarter" idx="5"/>
          </p:nvPr>
        </p:nvSpPr>
        <p:spPr/>
        <p:txBody>
          <a:bodyPr/>
          <a:lstStyle/>
          <a:p>
            <a:fld id="{4B1D3009-8DD9-48D8-B6DF-09B31378608E}" type="slidenum">
              <a:rPr lang="en-US" smtClean="0"/>
              <a:t>25</a:t>
            </a:fld>
            <a:endParaRPr lang="en-US"/>
          </a:p>
        </p:txBody>
      </p:sp>
    </p:spTree>
    <p:extLst>
      <p:ext uri="{BB962C8B-B14F-4D97-AF65-F5344CB8AC3E}">
        <p14:creationId xmlns:p14="http://schemas.microsoft.com/office/powerpoint/2010/main" val="1311578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3">
                    <a:lumMod val="50000"/>
                  </a:schemeClr>
                </a:solidFill>
                <a:latin typeface="Arial" panose="020B0604020202020204" pitchFamily="34" charset="0"/>
                <a:cs typeface="Arial" panose="020B0604020202020204" pitchFamily="34" charset="0"/>
              </a:rPr>
              <a:t>BREN’S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At this point, I’d like to check if there are any questions? If none, then I’ll pass it on to Election Specialist Cassandra Hevia who will share information related to Other Nomination Documents.</a:t>
            </a:r>
          </a:p>
        </p:txBody>
      </p:sp>
      <p:sp>
        <p:nvSpPr>
          <p:cNvPr id="4" name="Slide Number Placeholder 3"/>
          <p:cNvSpPr>
            <a:spLocks noGrp="1"/>
          </p:cNvSpPr>
          <p:nvPr>
            <p:ph type="sldNum" sz="quarter" idx="5"/>
          </p:nvPr>
        </p:nvSpPr>
        <p:spPr/>
        <p:txBody>
          <a:bodyPr/>
          <a:lstStyle/>
          <a:p>
            <a:fld id="{4B1D3009-8DD9-48D8-B6DF-09B31378608E}" type="slidenum">
              <a:rPr lang="en-US" smtClean="0"/>
              <a:t>26</a:t>
            </a:fld>
            <a:endParaRPr lang="en-US"/>
          </a:p>
        </p:txBody>
      </p:sp>
    </p:spTree>
    <p:extLst>
      <p:ext uri="{BB962C8B-B14F-4D97-AF65-F5344CB8AC3E}">
        <p14:creationId xmlns:p14="http://schemas.microsoft.com/office/powerpoint/2010/main" val="1457212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Cassandra’s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Thank you, Bren…</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We’ll now move on to discuss other nomination documents that will be issued and filed during the nomination period…</a:t>
            </a:r>
          </a:p>
        </p:txBody>
      </p:sp>
      <p:sp>
        <p:nvSpPr>
          <p:cNvPr id="4" name="Slide Number Placeholder 3"/>
          <p:cNvSpPr>
            <a:spLocks noGrp="1"/>
          </p:cNvSpPr>
          <p:nvPr>
            <p:ph type="sldNum" sz="quarter" idx="5"/>
          </p:nvPr>
        </p:nvSpPr>
        <p:spPr/>
        <p:txBody>
          <a:bodyPr/>
          <a:lstStyle/>
          <a:p>
            <a:fld id="{4B1D3009-8DD9-48D8-B6DF-09B31378608E}" type="slidenum">
              <a:rPr lang="en-US" smtClean="0"/>
              <a:t>27</a:t>
            </a:fld>
            <a:endParaRPr lang="en-US"/>
          </a:p>
        </p:txBody>
      </p:sp>
    </p:spTree>
    <p:extLst>
      <p:ext uri="{BB962C8B-B14F-4D97-AF65-F5344CB8AC3E}">
        <p14:creationId xmlns:p14="http://schemas.microsoft.com/office/powerpoint/2010/main" val="2324860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Cassandra’s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The Candidate Information Request Form is required to be filed with other nomination documents to ensure ROV staff can receive information such as name, residence or mailing address, other contact information, and phonetic spelling of a candidate’s name. Candidates will receive this form well in advance of other forms which will help us begin the process of verification and eligibility as well as confirm certain candidate data that will be entered into our database.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Candidates who have a character-based name, an optional form to fill out would be the Preferred Transliteration form to allow our Ballot Layout Division to understand best what format the candidate would like their name transliterated on the ballot. The candidate can choose to accept the transliteration of their name provided by the ROV or submit for consideration their own transliteration that the ROV will independently verify.</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Additionally, that candidate has a choice to accept or opt-out of any translations in Spanish and Vietnamese that include the appropriate accents in candidate statements.</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In order to ensure the name of the candidate is transliterated properly on the ballot, the candidate will need to check if he or she would like their name formatted in masculine/feminine/androgenous/non-binary/or another format.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Also, if the candidate’s name has accents or other diacritical marks in an alphabet-based language and the candidate wishes to include those as part of their name on the Official Ballot, please also include that information on the Declaration of Candidacy form.</a:t>
            </a:r>
          </a:p>
        </p:txBody>
      </p:sp>
      <p:sp>
        <p:nvSpPr>
          <p:cNvPr id="4" name="Slide Number Placeholder 3"/>
          <p:cNvSpPr>
            <a:spLocks noGrp="1"/>
          </p:cNvSpPr>
          <p:nvPr>
            <p:ph type="sldNum" sz="quarter" idx="5"/>
          </p:nvPr>
        </p:nvSpPr>
        <p:spPr/>
        <p:txBody>
          <a:bodyPr/>
          <a:lstStyle/>
          <a:p>
            <a:fld id="{4B1D3009-8DD9-48D8-B6DF-09B31378608E}" type="slidenum">
              <a:rPr lang="en-US" smtClean="0"/>
              <a:t>28</a:t>
            </a:fld>
            <a:endParaRPr lang="en-US"/>
          </a:p>
        </p:txBody>
      </p:sp>
    </p:spTree>
    <p:extLst>
      <p:ext uri="{BB962C8B-B14F-4D97-AF65-F5344CB8AC3E}">
        <p14:creationId xmlns:p14="http://schemas.microsoft.com/office/powerpoint/2010/main" val="1134122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Cassandra’s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The Vietnamese Name Accent form, another optional form to submit, allows for a candidate to choose what format their name should be transliterated such as masculine/feminine/androgenous/non-binary/or another format.</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Candidates would provide the Vietnamese name characters with the appropriate accents on the form to be verified independently by the ROV or opt-out and accents will not be used on the Vietnamese name in the candidate statement that will be published in the County Voter Information Guide.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The Code of Fair Campaign Practices form is another optional form for a candidate to file and provides that the candidate will abide by basic principles of decency, honesty, and fair play throughout the election cycle. </a:t>
            </a:r>
          </a:p>
        </p:txBody>
      </p:sp>
      <p:sp>
        <p:nvSpPr>
          <p:cNvPr id="4" name="Slide Number Placeholder 3"/>
          <p:cNvSpPr>
            <a:spLocks noGrp="1"/>
          </p:cNvSpPr>
          <p:nvPr>
            <p:ph type="sldNum" sz="quarter" idx="5"/>
          </p:nvPr>
        </p:nvSpPr>
        <p:spPr/>
        <p:txBody>
          <a:bodyPr/>
          <a:lstStyle/>
          <a:p>
            <a:fld id="{4B1D3009-8DD9-48D8-B6DF-09B31378608E}" type="slidenum">
              <a:rPr lang="en-US" smtClean="0"/>
              <a:t>29</a:t>
            </a:fld>
            <a:endParaRPr lang="en-US"/>
          </a:p>
        </p:txBody>
      </p:sp>
    </p:spTree>
    <p:extLst>
      <p:ext uri="{BB962C8B-B14F-4D97-AF65-F5344CB8AC3E}">
        <p14:creationId xmlns:p14="http://schemas.microsoft.com/office/powerpoint/2010/main" val="422944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solidFill>
                  <a:schemeClr val="accent3">
                    <a:lumMod val="50000"/>
                  </a:schemeClr>
                </a:solidFill>
                <a:latin typeface="Arial" panose="020B0604020202020204" pitchFamily="34" charset="0"/>
                <a:cs typeface="Arial" panose="020B0604020202020204" pitchFamily="34" charset="0"/>
              </a:rPr>
              <a:t>BREN’S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Moving on to our calendar of important dates to remember.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Before I begin sharing information, I’d like to point out that during the March 5, 2024 Presidential Primary Election activities, we are also finalizing our November 7, 2023 Special Election activities. This includes the Write-in Candidacy Period between September 11 through October 24, and early voting between October 28 through November 6; therefore, you may see voters in our office or at Vote Centers picking up and dropping off ballots for that election too.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The signature-in-lieu period for the March 5, 2024 Presidential Primary election begins September 14 and ends November 8 – this is an optional period for a candidate to submit signatures of valid registered voters to offset their filing fee.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The Declaration of Intention period begins October 30 and ends November 8 – it’s important to remember to please file your Declaration of Intention form AND the Sworn Statement of Qualifications form on or before November 8 by 5:00 p.m. If the Registrar of Voters office does not receive your forms by end of the Declaration of Intention period, you will be unable to file the necessary documents during the nominations period and you will not be eligible to qualify as a candidate.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The Declaration of Intention extension period begins November 9 and ends November 13 – during this period, any candidate other than the incumbent can file a Declaration of Intension form and Sworn Statement of Qualifications form.</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The Nomination Period begins November 13 and ends December 8 – during this period, you’ll file all other required nomination documents to qualify as a candidate.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If you intend to campaign and raise funds in efforts of your candidacy, along with any semi-annual statement periods, there will be two FPPC pre-election statement due dates: 1</a:t>
            </a:r>
            <a:r>
              <a:rPr lang="en-US" sz="1100" baseline="30000" dirty="0">
                <a:solidFill>
                  <a:schemeClr val="accent3">
                    <a:lumMod val="50000"/>
                  </a:schemeClr>
                </a:solidFill>
                <a:latin typeface="Arial" panose="020B0604020202020204" pitchFamily="34" charset="0"/>
                <a:cs typeface="Arial" panose="020B0604020202020204" pitchFamily="34" charset="0"/>
              </a:rPr>
              <a:t>st</a:t>
            </a:r>
            <a:r>
              <a:rPr lang="en-US" sz="1100" dirty="0">
                <a:solidFill>
                  <a:schemeClr val="accent3">
                    <a:lumMod val="50000"/>
                  </a:schemeClr>
                </a:solidFill>
                <a:latin typeface="Arial" panose="020B0604020202020204" pitchFamily="34" charset="0"/>
                <a:cs typeface="Arial" panose="020B0604020202020204" pitchFamily="34" charset="0"/>
              </a:rPr>
              <a:t> due date is January 25 for the reporting period January 1 through January 20 or the day after the closing date of the last statement filed; the 2</a:t>
            </a:r>
            <a:r>
              <a:rPr lang="en-US" sz="1100" baseline="30000" dirty="0">
                <a:solidFill>
                  <a:schemeClr val="accent3">
                    <a:lumMod val="50000"/>
                  </a:schemeClr>
                </a:solidFill>
                <a:latin typeface="Arial" panose="020B0604020202020204" pitchFamily="34" charset="0"/>
                <a:cs typeface="Arial" panose="020B0604020202020204" pitchFamily="34" charset="0"/>
              </a:rPr>
              <a:t>nd</a:t>
            </a:r>
            <a:r>
              <a:rPr lang="en-US" sz="1100" dirty="0">
                <a:solidFill>
                  <a:schemeClr val="accent3">
                    <a:lumMod val="50000"/>
                  </a:schemeClr>
                </a:solidFill>
                <a:latin typeface="Arial" panose="020B0604020202020204" pitchFamily="34" charset="0"/>
                <a:cs typeface="Arial" panose="020B0604020202020204" pitchFamily="34" charset="0"/>
              </a:rPr>
              <a:t> due date is February 22 for reporting period January 21 through February 17 or the day after the closing date of the last statement filed. Additionally, if you have an open campaign committee then you’ll also have a semi-annual statement due on July 31 for reporting period January 1 through June 30 or the day after the closing date of the last statement filed.</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Election day is March 5, 2024.</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The official canvass of votes and certification of election results will be held on April 4.</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Please keep in mind that judicial seats remain off-ballot for both the direct primary and general elections unless a candidate other than the incumbent files nomination paperwork during the regular nomination period or the extension period, or if a qualified petition is filed with the ROV that forces a judge’s name to either the direct primary election or the general election to allow for a write-in campaign. We’ll speak more about this in the coming slides.</a:t>
            </a:r>
          </a:p>
        </p:txBody>
      </p:sp>
      <p:sp>
        <p:nvSpPr>
          <p:cNvPr id="4" name="Slide Number Placeholder 3"/>
          <p:cNvSpPr>
            <a:spLocks noGrp="1"/>
          </p:cNvSpPr>
          <p:nvPr>
            <p:ph type="sldNum" sz="quarter" idx="5"/>
          </p:nvPr>
        </p:nvSpPr>
        <p:spPr/>
        <p:txBody>
          <a:bodyPr/>
          <a:lstStyle/>
          <a:p>
            <a:fld id="{4B1D3009-8DD9-48D8-B6DF-09B31378608E}" type="slidenum">
              <a:rPr lang="en-US" smtClean="0"/>
              <a:t>3</a:t>
            </a:fld>
            <a:endParaRPr lang="en-US"/>
          </a:p>
        </p:txBody>
      </p:sp>
    </p:spTree>
    <p:extLst>
      <p:ext uri="{BB962C8B-B14F-4D97-AF65-F5344CB8AC3E}">
        <p14:creationId xmlns:p14="http://schemas.microsoft.com/office/powerpoint/2010/main" val="1511300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Cassandra’s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The Department of Transportation Statement of Responsibility Form is prepared by the State. This form provides instruction on when and where a candidate may place temporary political signs. Candidate’s will fill out the 2</a:t>
            </a:r>
            <a:r>
              <a:rPr lang="en-US" sz="1100" baseline="30000" dirty="0">
                <a:solidFill>
                  <a:schemeClr val="accent3">
                    <a:lumMod val="50000"/>
                  </a:schemeClr>
                </a:solidFill>
                <a:latin typeface="Arial" panose="020B0604020202020204" pitchFamily="34" charset="0"/>
                <a:cs typeface="Arial" panose="020B0604020202020204" pitchFamily="34" charset="0"/>
              </a:rPr>
              <a:t>nd</a:t>
            </a:r>
            <a:r>
              <a:rPr lang="en-US" sz="1100" dirty="0">
                <a:solidFill>
                  <a:schemeClr val="accent3">
                    <a:lumMod val="50000"/>
                  </a:schemeClr>
                </a:solidFill>
                <a:latin typeface="Arial" panose="020B0604020202020204" pitchFamily="34" charset="0"/>
                <a:cs typeface="Arial" panose="020B0604020202020204" pitchFamily="34" charset="0"/>
              </a:rPr>
              <a:t> page providing specific information about their candidacy in the upcoming election and mail the original to the state, with a copy to be submitted to the ROV with all other nomination documents.</a:t>
            </a:r>
          </a:p>
        </p:txBody>
      </p:sp>
      <p:sp>
        <p:nvSpPr>
          <p:cNvPr id="4" name="Slide Number Placeholder 3"/>
          <p:cNvSpPr>
            <a:spLocks noGrp="1"/>
          </p:cNvSpPr>
          <p:nvPr>
            <p:ph type="sldNum" sz="quarter" idx="5"/>
          </p:nvPr>
        </p:nvSpPr>
        <p:spPr/>
        <p:txBody>
          <a:bodyPr/>
          <a:lstStyle/>
          <a:p>
            <a:fld id="{4B1D3009-8DD9-48D8-B6DF-09B31378608E}" type="slidenum">
              <a:rPr lang="en-US" smtClean="0"/>
              <a:t>30</a:t>
            </a:fld>
            <a:endParaRPr lang="en-US"/>
          </a:p>
        </p:txBody>
      </p:sp>
    </p:spTree>
    <p:extLst>
      <p:ext uri="{BB962C8B-B14F-4D97-AF65-F5344CB8AC3E}">
        <p14:creationId xmlns:p14="http://schemas.microsoft.com/office/powerpoint/2010/main" val="339288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Cassandra’s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Lastly, you’ll need to submit Fair Political Practices Commission (FPPC) forms including a… </a:t>
            </a:r>
          </a:p>
          <a:p>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Candidate Intention Statement (FPPC Form 501); the candidate will only fill out sections 1 and 3. Section 2 is for state candidates. For purposes of FPPC filing requirements, judges are not considered state candidates and therefore do not need to fill out Section 2. Candidates may also fill out and submit the form at any time prior to the nomination period or file it with all other nomination documents. Instructions on how to properly fill out the form are on page 2 so please thoroughly read that page or contact our office for assistance. </a:t>
            </a:r>
          </a:p>
          <a:p>
            <a:pPr marL="0" indent="0">
              <a:buNone/>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Statement of Economic Interests (FPPC Form 700); the candidate will fill out all five sections of the cover page, and any schedules that apply to their reporting situation. Ensure you check the box for candidate and include the election </a:t>
            </a:r>
            <a:r>
              <a:rPr lang="en-US" sz="1100">
                <a:solidFill>
                  <a:schemeClr val="accent3">
                    <a:lumMod val="50000"/>
                  </a:schemeClr>
                </a:solidFill>
                <a:latin typeface="Arial" panose="020B0604020202020204" pitchFamily="34" charset="0"/>
                <a:cs typeface="Arial" panose="020B0604020202020204" pitchFamily="34" charset="0"/>
              </a:rPr>
              <a:t>date (March </a:t>
            </a:r>
            <a:r>
              <a:rPr lang="en-US" sz="1100" dirty="0">
                <a:solidFill>
                  <a:schemeClr val="accent3">
                    <a:lumMod val="50000"/>
                  </a:schemeClr>
                </a:solidFill>
                <a:latin typeface="Arial" panose="020B0604020202020204" pitchFamily="34" charset="0"/>
                <a:cs typeface="Arial" panose="020B0604020202020204" pitchFamily="34" charset="0"/>
              </a:rPr>
              <a:t>5,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The Assuming Office Statement will be filed after the election with your filing officer.</a:t>
            </a:r>
          </a:p>
          <a:p>
            <a:pPr marL="0" indent="0">
              <a:buNone/>
            </a:pPr>
            <a:endParaRPr lang="en-US" sz="1100" dirty="0">
              <a:solidFill>
                <a:schemeClr val="accent3">
                  <a:lumMod val="50000"/>
                </a:schemeClr>
              </a:solidFill>
              <a:latin typeface="Arial" panose="020B0604020202020204" pitchFamily="34" charset="0"/>
              <a:cs typeface="Arial" panose="020B0604020202020204" pitchFamily="34" charset="0"/>
            </a:endParaRPr>
          </a:p>
          <a:p>
            <a:endParaRPr lang="en-US" sz="1100" dirty="0">
              <a:solidFill>
                <a:schemeClr val="accent3">
                  <a:lumMod val="50000"/>
                </a:schemeClr>
              </a:solidFill>
              <a:latin typeface="Arial" panose="020B0604020202020204" pitchFamily="34" charset="0"/>
              <a:cs typeface="Arial" panose="020B0604020202020204" pitchFamily="34" charset="0"/>
            </a:endParaRPr>
          </a:p>
          <a:p>
            <a:endParaRPr lang="en-US" sz="1100" dirty="0">
              <a:solidFill>
                <a:schemeClr val="accent3">
                  <a:lumMod val="50000"/>
                </a:schemeClr>
              </a:solidFill>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B1D3009-8DD9-48D8-B6DF-09B31378608E}" type="slidenum">
              <a:rPr lang="en-US" smtClean="0"/>
              <a:t>31</a:t>
            </a:fld>
            <a:endParaRPr lang="en-US"/>
          </a:p>
        </p:txBody>
      </p:sp>
    </p:spTree>
    <p:extLst>
      <p:ext uri="{BB962C8B-B14F-4D97-AF65-F5344CB8AC3E}">
        <p14:creationId xmlns:p14="http://schemas.microsoft.com/office/powerpoint/2010/main" val="2885778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3">
                    <a:lumMod val="50000"/>
                  </a:schemeClr>
                </a:solidFill>
                <a:latin typeface="Arial" panose="020B0604020202020204" pitchFamily="34" charset="0"/>
                <a:cs typeface="Arial" panose="020B0604020202020204" pitchFamily="34" charset="0"/>
              </a:rPr>
              <a:t>CASSANDRA’S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At this point, I’d like to check if there are any questions? If none, then I’ll pass it on to Elections Division Coordinator Bren Lehr who will wrap-up the presentation.</a:t>
            </a:r>
          </a:p>
        </p:txBody>
      </p:sp>
      <p:sp>
        <p:nvSpPr>
          <p:cNvPr id="4" name="Slide Number Placeholder 3"/>
          <p:cNvSpPr>
            <a:spLocks noGrp="1"/>
          </p:cNvSpPr>
          <p:nvPr>
            <p:ph type="sldNum" sz="quarter" idx="5"/>
          </p:nvPr>
        </p:nvSpPr>
        <p:spPr/>
        <p:txBody>
          <a:bodyPr/>
          <a:lstStyle/>
          <a:p>
            <a:fld id="{4B1D3009-8DD9-48D8-B6DF-09B31378608E}" type="slidenum">
              <a:rPr lang="en-US" smtClean="0"/>
              <a:t>32</a:t>
            </a:fld>
            <a:endParaRPr lang="en-US"/>
          </a:p>
        </p:txBody>
      </p:sp>
    </p:spTree>
    <p:extLst>
      <p:ext uri="{BB962C8B-B14F-4D97-AF65-F5344CB8AC3E}">
        <p14:creationId xmlns:p14="http://schemas.microsoft.com/office/powerpoint/2010/main" val="486121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3">
                    <a:lumMod val="50000"/>
                  </a:schemeClr>
                </a:solidFill>
                <a:latin typeface="Arial" panose="020B0604020202020204" pitchFamily="34" charset="0"/>
                <a:cs typeface="Arial" panose="020B0604020202020204" pitchFamily="34" charset="0"/>
              </a:rPr>
              <a:t>BREN’S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Thank you, Cassandra…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And, thank you judges for joining us today. We hope that this presentation has provided useful information about your candidacy. As you may already know, we have posted a video of this presentation on our website so you’ll have it as a resource when ready to file your paperwork.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If you should think of questions or need assistance with resources, please feel free to contact Candidate Services at our preferred email at </a:t>
            </a:r>
            <a:r>
              <a:rPr lang="en-US" sz="1100" dirty="0">
                <a:solidFill>
                  <a:schemeClr val="accent3">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candidateservices@rov.sccgov.org</a:t>
            </a:r>
            <a:r>
              <a:rPr lang="en-US" sz="1100" dirty="0">
                <a:solidFill>
                  <a:schemeClr val="accent3">
                    <a:lumMod val="50000"/>
                  </a:schemeClr>
                </a:solidFill>
                <a:latin typeface="Arial" panose="020B0604020202020204" pitchFamily="34" charset="0"/>
                <a:cs typeface="Arial" panose="020B0604020202020204" pitchFamily="34" charset="0"/>
              </a:rPr>
              <a:t> or call us directly at (408) 299-8639​.</a:t>
            </a:r>
          </a:p>
          <a:p>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At this point, I’ll open the floor to any last-minute questions before we wrap-up.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Have a great day everybody!</a:t>
            </a:r>
          </a:p>
        </p:txBody>
      </p:sp>
      <p:sp>
        <p:nvSpPr>
          <p:cNvPr id="4" name="Slide Number Placeholder 3"/>
          <p:cNvSpPr>
            <a:spLocks noGrp="1"/>
          </p:cNvSpPr>
          <p:nvPr>
            <p:ph type="sldNum" sz="quarter" idx="5"/>
          </p:nvPr>
        </p:nvSpPr>
        <p:spPr/>
        <p:txBody>
          <a:bodyPr/>
          <a:lstStyle/>
          <a:p>
            <a:fld id="{4B1D3009-8DD9-48D8-B6DF-09B31378608E}" type="slidenum">
              <a:rPr lang="en-US" smtClean="0"/>
              <a:t>33</a:t>
            </a:fld>
            <a:endParaRPr lang="en-US"/>
          </a:p>
        </p:txBody>
      </p:sp>
    </p:spTree>
    <p:extLst>
      <p:ext uri="{BB962C8B-B14F-4D97-AF65-F5344CB8AC3E}">
        <p14:creationId xmlns:p14="http://schemas.microsoft.com/office/powerpoint/2010/main" val="29426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3">
                    <a:lumMod val="50000"/>
                  </a:schemeClr>
                </a:solidFill>
                <a:latin typeface="Arial" panose="020B0604020202020204" pitchFamily="34" charset="0"/>
                <a:cs typeface="Arial" panose="020B0604020202020204" pitchFamily="34" charset="0"/>
              </a:rPr>
              <a:t>BREN’S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On this slide are links to useful resources.</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The March 5, 2024 Presidential Primary Election Resources webpage includes information such as:</a:t>
            </a:r>
          </a:p>
          <a:p>
            <a:endParaRPr lang="en-US" sz="1100" dirty="0">
              <a:solidFill>
                <a:schemeClr val="accent3">
                  <a:lumMod val="50000"/>
                </a:schemeClr>
              </a:solidFill>
              <a:latin typeface="Arial" panose="020B0604020202020204" pitchFamily="34" charset="0"/>
              <a:cs typeface="Arial" panose="020B0604020202020204" pitchFamily="34" charset="0"/>
            </a:endParaRPr>
          </a:p>
          <a:p>
            <a:pPr marL="169255" indent="-169255">
              <a:buFont typeface="Arial" panose="020B0604020202020204" pitchFamily="34" charset="0"/>
              <a:buChar char="•"/>
            </a:pPr>
            <a:r>
              <a:rPr lang="en-US" sz="1100" dirty="0">
                <a:solidFill>
                  <a:schemeClr val="accent3">
                    <a:lumMod val="50000"/>
                  </a:schemeClr>
                </a:solidFill>
                <a:latin typeface="Arial" panose="020B0604020202020204" pitchFamily="34" charset="0"/>
                <a:cs typeface="Arial" panose="020B0604020202020204" pitchFamily="34" charset="0"/>
              </a:rPr>
              <a:t>Lists of Unofficial or Qualified Candidates, including Write-in Candidates and Candidates who have pulled Signatures in-lieu Forms;</a:t>
            </a:r>
          </a:p>
          <a:p>
            <a:pPr marL="169255" indent="-169255">
              <a:buFont typeface="Arial" panose="020B0604020202020204" pitchFamily="34" charset="0"/>
              <a:buChar char="•"/>
            </a:pPr>
            <a:r>
              <a:rPr lang="en-US" sz="1100" dirty="0">
                <a:solidFill>
                  <a:schemeClr val="accent3">
                    <a:lumMod val="50000"/>
                  </a:schemeClr>
                </a:solidFill>
                <a:latin typeface="Arial" panose="020B0604020202020204" pitchFamily="34" charset="0"/>
                <a:cs typeface="Arial" panose="020B0604020202020204" pitchFamily="34" charset="0"/>
              </a:rPr>
              <a:t>An abbreviated calendar of all important dates to remember throughout the election cycle;</a:t>
            </a:r>
          </a:p>
          <a:p>
            <a:pPr marL="169255" indent="-169255">
              <a:buFont typeface="Arial" panose="020B0604020202020204" pitchFamily="34" charset="0"/>
              <a:buChar char="•"/>
            </a:pPr>
            <a:r>
              <a:rPr lang="en-US" sz="1100" dirty="0">
                <a:solidFill>
                  <a:schemeClr val="accent3">
                    <a:lumMod val="50000"/>
                  </a:schemeClr>
                </a:solidFill>
                <a:latin typeface="Arial" panose="020B0604020202020204" pitchFamily="34" charset="0"/>
                <a:cs typeface="Arial" panose="020B0604020202020204" pitchFamily="34" charset="0"/>
              </a:rPr>
              <a:t>Certain candidate forms that can be released to the public prior to the nominations period;</a:t>
            </a:r>
          </a:p>
          <a:p>
            <a:pPr marL="169255" indent="-169255">
              <a:buFont typeface="Arial" panose="020B0604020202020204" pitchFamily="34" charset="0"/>
              <a:buChar char="•"/>
            </a:pPr>
            <a:r>
              <a:rPr lang="en-US" sz="1100" dirty="0">
                <a:solidFill>
                  <a:schemeClr val="accent3">
                    <a:lumMod val="50000"/>
                  </a:schemeClr>
                </a:solidFill>
                <a:latin typeface="Arial" panose="020B0604020202020204" pitchFamily="34" charset="0"/>
                <a:cs typeface="Arial" panose="020B0604020202020204" pitchFamily="34" charset="0"/>
              </a:rPr>
              <a:t>The candidate guide, and,</a:t>
            </a:r>
          </a:p>
          <a:p>
            <a:pPr marL="169255" indent="-169255">
              <a:buFont typeface="Arial" panose="020B0604020202020204" pitchFamily="34" charset="0"/>
              <a:buChar char="•"/>
            </a:pPr>
            <a:r>
              <a:rPr lang="en-US" sz="1100" dirty="0">
                <a:solidFill>
                  <a:schemeClr val="accent3">
                    <a:lumMod val="50000"/>
                  </a:schemeClr>
                </a:solidFill>
                <a:latin typeface="Arial" panose="020B0604020202020204" pitchFamily="34" charset="0"/>
                <a:cs typeface="Arial" panose="020B0604020202020204" pitchFamily="34" charset="0"/>
              </a:rPr>
              <a:t>Other links to resource webpages such as the Fair Political Practices Commission and the State of California Elections Codes websites.</a:t>
            </a:r>
          </a:p>
        </p:txBody>
      </p:sp>
      <p:sp>
        <p:nvSpPr>
          <p:cNvPr id="4" name="Slide Number Placeholder 3"/>
          <p:cNvSpPr>
            <a:spLocks noGrp="1"/>
          </p:cNvSpPr>
          <p:nvPr>
            <p:ph type="sldNum" sz="quarter" idx="5"/>
          </p:nvPr>
        </p:nvSpPr>
        <p:spPr/>
        <p:txBody>
          <a:bodyPr/>
          <a:lstStyle/>
          <a:p>
            <a:fld id="{4B1D3009-8DD9-48D8-B6DF-09B31378608E}" type="slidenum">
              <a:rPr lang="en-US" smtClean="0"/>
              <a:t>4</a:t>
            </a:fld>
            <a:endParaRPr lang="en-US"/>
          </a:p>
        </p:txBody>
      </p:sp>
    </p:spTree>
    <p:extLst>
      <p:ext uri="{BB962C8B-B14F-4D97-AF65-F5344CB8AC3E}">
        <p14:creationId xmlns:p14="http://schemas.microsoft.com/office/powerpoint/2010/main" val="1023732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3">
                    <a:lumMod val="50000"/>
                  </a:schemeClr>
                </a:solidFill>
                <a:latin typeface="Arial" panose="020B0604020202020204" pitchFamily="34" charset="0"/>
                <a:cs typeface="Arial" panose="020B0604020202020204" pitchFamily="34" charset="0"/>
              </a:rPr>
              <a:t>BREN’S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At this point, I’d like to check if there are any questions? And if none, then I’ll begin sharing information related to the Signature-in-Lieu and Declaration of Intensions Periods.</a:t>
            </a:r>
          </a:p>
        </p:txBody>
      </p:sp>
      <p:sp>
        <p:nvSpPr>
          <p:cNvPr id="4" name="Slide Number Placeholder 3"/>
          <p:cNvSpPr>
            <a:spLocks noGrp="1"/>
          </p:cNvSpPr>
          <p:nvPr>
            <p:ph type="sldNum" sz="quarter" idx="5"/>
          </p:nvPr>
        </p:nvSpPr>
        <p:spPr/>
        <p:txBody>
          <a:bodyPr/>
          <a:lstStyle/>
          <a:p>
            <a:fld id="{4B1D3009-8DD9-48D8-B6DF-09B31378608E}" type="slidenum">
              <a:rPr lang="en-US" smtClean="0"/>
              <a:t>5</a:t>
            </a:fld>
            <a:endParaRPr lang="en-US"/>
          </a:p>
        </p:txBody>
      </p:sp>
    </p:spTree>
    <p:extLst>
      <p:ext uri="{BB962C8B-B14F-4D97-AF65-F5344CB8AC3E}">
        <p14:creationId xmlns:p14="http://schemas.microsoft.com/office/powerpoint/2010/main" val="1597639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a:solidFill>
                  <a:schemeClr val="accent3">
                    <a:lumMod val="50000"/>
                  </a:schemeClr>
                </a:solidFill>
                <a:latin typeface="Arial" panose="020B0604020202020204" pitchFamily="34" charset="0"/>
                <a:cs typeface="Arial" panose="020B0604020202020204" pitchFamily="34" charset="0"/>
              </a:rPr>
              <a:t>BREN’s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We’ll now discuss in more detail the Signature-in-Lieu period…</a:t>
            </a:r>
          </a:p>
        </p:txBody>
      </p:sp>
      <p:sp>
        <p:nvSpPr>
          <p:cNvPr id="4" name="Slide Number Placeholder 3"/>
          <p:cNvSpPr>
            <a:spLocks noGrp="1"/>
          </p:cNvSpPr>
          <p:nvPr>
            <p:ph type="sldNum" sz="quarter" idx="5"/>
          </p:nvPr>
        </p:nvSpPr>
        <p:spPr/>
        <p:txBody>
          <a:bodyPr/>
          <a:lstStyle/>
          <a:p>
            <a:fld id="{4B1D3009-8DD9-48D8-B6DF-09B31378608E}" type="slidenum">
              <a:rPr lang="en-US" smtClean="0"/>
              <a:t>6</a:t>
            </a:fld>
            <a:endParaRPr lang="en-US"/>
          </a:p>
        </p:txBody>
      </p:sp>
    </p:spTree>
    <p:extLst>
      <p:ext uri="{BB962C8B-B14F-4D97-AF65-F5344CB8AC3E}">
        <p14:creationId xmlns:p14="http://schemas.microsoft.com/office/powerpoint/2010/main" val="70933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err="1">
                <a:solidFill>
                  <a:schemeClr val="accent3">
                    <a:lumMod val="50000"/>
                  </a:schemeClr>
                </a:solidFill>
                <a:latin typeface="Arial" panose="020B0604020202020204" pitchFamily="34" charset="0"/>
                <a:cs typeface="Arial" panose="020B0604020202020204" pitchFamily="34" charset="0"/>
              </a:rPr>
              <a:t>bren’s</a:t>
            </a:r>
            <a:r>
              <a:rPr lang="en-US" sz="1100" b="1" cap="all" baseline="0" dirty="0">
                <a:solidFill>
                  <a:schemeClr val="accent3">
                    <a:lumMod val="50000"/>
                  </a:schemeClr>
                </a:solidFill>
                <a:latin typeface="Arial" panose="020B0604020202020204" pitchFamily="34" charset="0"/>
                <a:cs typeface="Arial" panose="020B0604020202020204" pitchFamily="34" charset="0"/>
              </a:rPr>
              <a:t> Slide:</a:t>
            </a:r>
          </a:p>
          <a:p>
            <a:endParaRPr lang="en-US" sz="1100" strike="noStrike" dirty="0">
              <a:solidFill>
                <a:schemeClr val="accent3">
                  <a:lumMod val="50000"/>
                </a:schemeClr>
              </a:solidFill>
              <a:latin typeface="Arial" panose="020B0604020202020204" pitchFamily="34" charset="0"/>
              <a:cs typeface="Arial" panose="020B0604020202020204" pitchFamily="34" charset="0"/>
            </a:endParaRPr>
          </a:p>
          <a:p>
            <a:r>
              <a:rPr lang="en-US" sz="1100" strike="noStrike" dirty="0">
                <a:solidFill>
                  <a:schemeClr val="accent3">
                    <a:lumMod val="50000"/>
                  </a:schemeClr>
                </a:solidFill>
                <a:latin typeface="Arial" panose="020B0604020202020204" pitchFamily="34" charset="0"/>
                <a:cs typeface="Arial" panose="020B0604020202020204" pitchFamily="34" charset="0"/>
              </a:rPr>
              <a:t>As mentioned earlier, the Signature in Lieu (SIL) period opens at 8:00 a.m. on Thursday,</a:t>
            </a:r>
            <a:r>
              <a:rPr lang="en-US" sz="1100" dirty="0">
                <a:solidFill>
                  <a:schemeClr val="accent3">
                    <a:lumMod val="50000"/>
                  </a:schemeClr>
                </a:solidFill>
                <a:latin typeface="Arial" panose="020B0604020202020204" pitchFamily="34" charset="0"/>
                <a:cs typeface="Arial" panose="020B0604020202020204" pitchFamily="34" charset="0"/>
              </a:rPr>
              <a:t> September 14, 2023 and ends on Wednesday, November 8, 2023 at 5:00 p.m. This is an optional period that will allow candidates to collect signatures to offset their candidate filing fee.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The candidate filing fee is calculated at </a:t>
            </a:r>
            <a:r>
              <a:rPr lang="en-US" sz="1100" b="1" dirty="0">
                <a:solidFill>
                  <a:schemeClr val="accent3">
                    <a:lumMod val="50000"/>
                  </a:schemeClr>
                </a:solidFill>
                <a:latin typeface="Arial" panose="020B0604020202020204" pitchFamily="34" charset="0"/>
                <a:cs typeface="Arial" panose="020B0604020202020204" pitchFamily="34" charset="0"/>
              </a:rPr>
              <a:t>1% </a:t>
            </a:r>
            <a:r>
              <a:rPr lang="en-US" sz="1100" dirty="0">
                <a:solidFill>
                  <a:schemeClr val="accent3">
                    <a:lumMod val="50000"/>
                  </a:schemeClr>
                </a:solidFill>
                <a:latin typeface="Arial" panose="020B0604020202020204" pitchFamily="34" charset="0"/>
                <a:cs typeface="Arial" panose="020B0604020202020204" pitchFamily="34" charset="0"/>
              </a:rPr>
              <a:t>of the Judge of the Superior Court current salary of</a:t>
            </a:r>
            <a:r>
              <a:rPr lang="en-US" sz="1100" b="1" dirty="0">
                <a:solidFill>
                  <a:schemeClr val="accent3">
                    <a:lumMod val="50000"/>
                  </a:schemeClr>
                </a:solidFill>
                <a:latin typeface="Arial" panose="020B0604020202020204" pitchFamily="34" charset="0"/>
                <a:cs typeface="Arial" panose="020B0604020202020204" pitchFamily="34" charset="0"/>
              </a:rPr>
              <a:t> $232,399.00 </a:t>
            </a:r>
            <a:r>
              <a:rPr lang="en-US" sz="1100" dirty="0">
                <a:solidFill>
                  <a:schemeClr val="accent3">
                    <a:lumMod val="50000"/>
                  </a:schemeClr>
                </a:solidFill>
                <a:latin typeface="Arial" panose="020B0604020202020204" pitchFamily="34" charset="0"/>
                <a:cs typeface="Arial" panose="020B0604020202020204" pitchFamily="34" charset="0"/>
              </a:rPr>
              <a:t>which is effective through June 30, 2024.</a:t>
            </a:r>
          </a:p>
          <a:p>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dirty="0">
                <a:solidFill>
                  <a:schemeClr val="accent3">
                    <a:lumMod val="50000"/>
                  </a:schemeClr>
                </a:solidFill>
                <a:latin typeface="Arial" panose="020B0604020202020204" pitchFamily="34" charset="0"/>
                <a:cs typeface="Arial" panose="020B0604020202020204" pitchFamily="34" charset="0"/>
              </a:rPr>
              <a:t>If candidates desire to offset their entire filing fee of </a:t>
            </a:r>
            <a:r>
              <a:rPr lang="en-US" sz="1100" b="1" strike="noStrike">
                <a:solidFill>
                  <a:schemeClr val="accent3">
                    <a:lumMod val="50000"/>
                  </a:schemeClr>
                </a:solidFill>
                <a:latin typeface="Arial" panose="020B0604020202020204" pitchFamily="34" charset="0"/>
                <a:cs typeface="Arial" panose="020B0604020202020204" pitchFamily="34" charset="0"/>
              </a:rPr>
              <a:t>$2,323.99</a:t>
            </a:r>
            <a:r>
              <a:rPr lang="en-US" sz="1100" strike="noStrike">
                <a:solidFill>
                  <a:schemeClr val="accent3">
                    <a:lumMod val="50000"/>
                  </a:schemeClr>
                </a:solidFill>
                <a:latin typeface="Arial" panose="020B0604020202020204" pitchFamily="34" charset="0"/>
                <a:cs typeface="Arial" panose="020B0604020202020204" pitchFamily="34" charset="0"/>
              </a:rPr>
              <a:t>, </a:t>
            </a:r>
            <a:r>
              <a:rPr lang="en-US" sz="1100" strike="noStrike" dirty="0">
                <a:solidFill>
                  <a:schemeClr val="accent3">
                    <a:lumMod val="50000"/>
                  </a:schemeClr>
                </a:solidFill>
                <a:latin typeface="Arial" panose="020B0604020202020204" pitchFamily="34" charset="0"/>
                <a:cs typeface="Arial" panose="020B0604020202020204" pitchFamily="34" charset="0"/>
              </a:rPr>
              <a:t>they will need to collect a total </a:t>
            </a:r>
            <a:r>
              <a:rPr lang="en-US" sz="1100" b="0" strike="noStrike">
                <a:solidFill>
                  <a:schemeClr val="accent3">
                    <a:lumMod val="50000"/>
                  </a:schemeClr>
                </a:solidFill>
                <a:latin typeface="Arial" panose="020B0604020202020204" pitchFamily="34" charset="0"/>
                <a:cs typeface="Arial" panose="020B0604020202020204" pitchFamily="34" charset="0"/>
              </a:rPr>
              <a:t>of </a:t>
            </a:r>
            <a:r>
              <a:rPr lang="en-US" sz="1100" b="1" strike="noStrike">
                <a:solidFill>
                  <a:schemeClr val="accent3">
                    <a:lumMod val="50000"/>
                  </a:schemeClr>
                </a:solidFill>
                <a:latin typeface="Arial" panose="020B0604020202020204" pitchFamily="34" charset="0"/>
                <a:cs typeface="Arial" panose="020B0604020202020204" pitchFamily="34" charset="0"/>
              </a:rPr>
              <a:t>6,972 </a:t>
            </a:r>
            <a:r>
              <a:rPr lang="en-US" sz="1100" strike="noStrike" dirty="0">
                <a:solidFill>
                  <a:schemeClr val="accent3">
                    <a:lumMod val="50000"/>
                  </a:schemeClr>
                </a:solidFill>
                <a:latin typeface="Arial" panose="020B0604020202020204" pitchFamily="34" charset="0"/>
                <a:cs typeface="Arial" panose="020B0604020202020204" pitchFamily="34" charset="0"/>
              </a:rPr>
              <a:t>signatures of valid registered voters.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SIL signatures shall also be applied toward the required </a:t>
            </a:r>
            <a:r>
              <a:rPr lang="en-US" sz="1100" b="1" dirty="0">
                <a:solidFill>
                  <a:schemeClr val="accent3">
                    <a:lumMod val="50000"/>
                  </a:schemeClr>
                </a:solidFill>
                <a:latin typeface="Arial" panose="020B0604020202020204" pitchFamily="34" charset="0"/>
                <a:cs typeface="Arial" panose="020B0604020202020204" pitchFamily="34" charset="0"/>
              </a:rPr>
              <a:t>20 signatures </a:t>
            </a:r>
            <a:r>
              <a:rPr lang="en-US" sz="1100" dirty="0">
                <a:solidFill>
                  <a:schemeClr val="accent3">
                    <a:lumMod val="50000"/>
                  </a:schemeClr>
                </a:solidFill>
                <a:latin typeface="Arial" panose="020B0604020202020204" pitchFamily="34" charset="0"/>
                <a:cs typeface="Arial" panose="020B0604020202020204" pitchFamily="34" charset="0"/>
              </a:rPr>
              <a:t>needed during the nomination period. </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SIL signatures do not need to be filed all at once but can be submitted throughout the signature-in-lieu period. Candidates can bring in petitions on different days during the SIL period and we’ll check the signatures as soon as possible and get back to you in a timely manner to ensure you stay updated on the number of valid signatures collected during the SIL period. However, the ROV does recommend you submit as many signatures as possible, and at the same time, to ensure you meet the requirement of collecting enough signatures in a timely manner prior to the deadline to submit, that is your goal.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3">
                  <a:lumMod val="50000"/>
                </a:schemeClr>
              </a:solidFill>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B1D3009-8DD9-48D8-B6DF-09B31378608E}" type="slidenum">
              <a:rPr lang="en-US" smtClean="0"/>
              <a:t>7</a:t>
            </a:fld>
            <a:endParaRPr lang="en-US"/>
          </a:p>
        </p:txBody>
      </p:sp>
    </p:spTree>
    <p:extLst>
      <p:ext uri="{BB962C8B-B14F-4D97-AF65-F5344CB8AC3E}">
        <p14:creationId xmlns:p14="http://schemas.microsoft.com/office/powerpoint/2010/main" val="1119007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err="1">
                <a:solidFill>
                  <a:schemeClr val="accent3">
                    <a:lumMod val="50000"/>
                  </a:schemeClr>
                </a:solidFill>
                <a:latin typeface="Arial" panose="020B0604020202020204" pitchFamily="34" charset="0"/>
                <a:cs typeface="Arial" panose="020B0604020202020204" pitchFamily="34" charset="0"/>
              </a:rPr>
              <a:t>bren’s</a:t>
            </a:r>
            <a:r>
              <a:rPr lang="en-US" sz="1100" b="1" cap="all" baseline="0" dirty="0">
                <a:solidFill>
                  <a:schemeClr val="accent3">
                    <a:lumMod val="50000"/>
                  </a:schemeClr>
                </a:solidFill>
                <a:latin typeface="Arial" panose="020B0604020202020204" pitchFamily="34" charset="0"/>
                <a:cs typeface="Arial" panose="020B0604020202020204" pitchFamily="34" charset="0"/>
              </a:rPr>
              <a:t> Slide:</a:t>
            </a:r>
          </a:p>
          <a:p>
            <a:pPr defTabSz="914341">
              <a:defRPr/>
            </a:pPr>
            <a:endParaRPr lang="en-US" sz="11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3">
                    <a:lumMod val="50000"/>
                  </a:schemeClr>
                </a:solidFill>
                <a:latin typeface="Arial" panose="020B0604020202020204" pitchFamily="34" charset="0"/>
                <a:cs typeface="Arial" panose="020B0604020202020204" pitchFamily="34" charset="0"/>
              </a:rPr>
              <a:t>Here is an example of the Petition-in-Lieu form also known as a Signature-in-Lieu or SIL form, and </a:t>
            </a:r>
            <a:r>
              <a:rPr lang="en-US" sz="1100" b="0" dirty="0">
                <a:solidFill>
                  <a:schemeClr val="accent3">
                    <a:lumMod val="50000"/>
                  </a:schemeClr>
                </a:solidFill>
                <a:latin typeface="Arial" panose="020B0604020202020204" pitchFamily="34" charset="0"/>
                <a:cs typeface="Arial" panose="020B0604020202020204" pitchFamily="34" charset="0"/>
              </a:rPr>
              <a:t>some facts about the petition circulation period. </a:t>
            </a:r>
          </a:p>
          <a:p>
            <a:pPr algn="l" fontAlgn="base"/>
            <a:endParaRPr lang="en-US" sz="1100" b="1" dirty="0">
              <a:solidFill>
                <a:schemeClr val="accent3">
                  <a:lumMod val="50000"/>
                </a:schemeClr>
              </a:solidFill>
              <a:latin typeface="Arial" panose="020B0604020202020204" pitchFamily="34" charset="0"/>
              <a:cs typeface="Arial" panose="020B0604020202020204" pitchFamily="34" charset="0"/>
            </a:endParaRPr>
          </a:p>
          <a:p>
            <a:pPr algn="l" fontAlgn="base"/>
            <a:r>
              <a:rPr lang="en-US" sz="1100" b="1" dirty="0">
                <a:solidFill>
                  <a:schemeClr val="accent3">
                    <a:lumMod val="50000"/>
                  </a:schemeClr>
                </a:solidFill>
                <a:latin typeface="Arial" panose="020B0604020202020204" pitchFamily="34" charset="0"/>
                <a:cs typeface="Arial" panose="020B0604020202020204" pitchFamily="34" charset="0"/>
              </a:rPr>
              <a:t>Keep in mind that a circulator’s residence address is required to be included on a petition declaration so if you are concerned about reducing the amount of public exposure of your residence address then we recommend you </a:t>
            </a:r>
            <a:r>
              <a:rPr lang="en-US" sz="1100" b="1" u="sng" dirty="0">
                <a:solidFill>
                  <a:schemeClr val="accent3">
                    <a:lumMod val="50000"/>
                  </a:schemeClr>
                </a:solidFill>
                <a:latin typeface="Arial" panose="020B0604020202020204" pitchFamily="34" charset="0"/>
                <a:cs typeface="Arial" panose="020B0604020202020204" pitchFamily="34" charset="0"/>
              </a:rPr>
              <a:t>DO NOT</a:t>
            </a:r>
            <a:r>
              <a:rPr lang="en-US" sz="1100" b="0" u="none" dirty="0">
                <a:solidFill>
                  <a:schemeClr val="accent3">
                    <a:lumMod val="50000"/>
                  </a:schemeClr>
                </a:solidFill>
                <a:latin typeface="Arial" panose="020B0604020202020204" pitchFamily="34" charset="0"/>
                <a:cs typeface="Arial" panose="020B0604020202020204" pitchFamily="34" charset="0"/>
              </a:rPr>
              <a:t> </a:t>
            </a:r>
            <a:r>
              <a:rPr lang="en-US" sz="1100" b="1" dirty="0">
                <a:solidFill>
                  <a:schemeClr val="accent3">
                    <a:lumMod val="50000"/>
                  </a:schemeClr>
                </a:solidFill>
                <a:latin typeface="Arial" panose="020B0604020202020204" pitchFamily="34" charset="0"/>
                <a:cs typeface="Arial" panose="020B0604020202020204" pitchFamily="34" charset="0"/>
              </a:rPr>
              <a:t>circulate your own Signature-in-Lieu or Nomination Paper petitions.</a:t>
            </a:r>
          </a:p>
          <a:p>
            <a:pPr algn="l" fontAlgn="base"/>
            <a:endParaRPr lang="en-US" sz="1100" b="1" dirty="0">
              <a:solidFill>
                <a:schemeClr val="accent3">
                  <a:lumMod val="50000"/>
                </a:schemeClr>
              </a:solidFill>
              <a:latin typeface="Arial" panose="020B0604020202020204" pitchFamily="34" charset="0"/>
              <a:cs typeface="Arial" panose="020B0604020202020204" pitchFamily="34" charset="0"/>
            </a:endParaRPr>
          </a:p>
          <a:p>
            <a:pPr algn="l" fontAlgn="base"/>
            <a:r>
              <a:rPr lang="en-US" sz="1100" b="1" dirty="0">
                <a:solidFill>
                  <a:schemeClr val="accent3">
                    <a:lumMod val="50000"/>
                  </a:schemeClr>
                </a:solidFill>
                <a:latin typeface="Arial" panose="020B0604020202020204" pitchFamily="34" charset="0"/>
                <a:cs typeface="Arial" panose="020B0604020202020204" pitchFamily="34" charset="0"/>
              </a:rPr>
              <a:t>Elections Code sections 104(a)(b)&amp;(c) further states that…</a:t>
            </a:r>
          </a:p>
          <a:p>
            <a:pPr algn="l" fontAlgn="base"/>
            <a:r>
              <a:rPr lang="en-US" sz="1100" dirty="0">
                <a:solidFill>
                  <a:schemeClr val="accent3">
                    <a:lumMod val="50000"/>
                  </a:schemeClr>
                </a:solidFill>
                <a:latin typeface="Arial" panose="020B0604020202020204" pitchFamily="34" charset="0"/>
                <a:cs typeface="Arial" panose="020B0604020202020204" pitchFamily="34" charset="0"/>
              </a:rPr>
              <a:t>Wherever any petition or paper is submitted to the elections official, each section of the petition or paper shall have attached to it a declaration signed by the circulator of the petition or paper, setting forth, in the circulator’s own hand, the following:</a:t>
            </a:r>
          </a:p>
          <a:p>
            <a:pPr lvl="1" algn="l" fontAlgn="base"/>
            <a:r>
              <a:rPr lang="en-US" sz="1100" dirty="0">
                <a:solidFill>
                  <a:schemeClr val="accent3">
                    <a:lumMod val="50000"/>
                  </a:schemeClr>
                </a:solidFill>
                <a:latin typeface="Arial" panose="020B0604020202020204" pitchFamily="34" charset="0"/>
                <a:cs typeface="Arial" panose="020B0604020202020204" pitchFamily="34" charset="0"/>
              </a:rPr>
              <a:t>The printed name of the circulator.</a:t>
            </a:r>
          </a:p>
          <a:p>
            <a:pPr lvl="1" algn="l" fontAlgn="base"/>
            <a:r>
              <a:rPr lang="en-US" sz="1100" dirty="0">
                <a:solidFill>
                  <a:schemeClr val="accent3">
                    <a:lumMod val="50000"/>
                  </a:schemeClr>
                </a:solidFill>
                <a:latin typeface="Arial" panose="020B0604020202020204" pitchFamily="34" charset="0"/>
                <a:cs typeface="Arial" panose="020B0604020202020204" pitchFamily="34" charset="0"/>
              </a:rPr>
              <a:t>The residence address of the circulator, giving street and number, or if no street or number exists, adequate designation of residence so that the location may be readily ascertained.</a:t>
            </a:r>
          </a:p>
          <a:p>
            <a:pPr lvl="1" algn="l" fontAlgn="base"/>
            <a:r>
              <a:rPr lang="en-US" sz="1100" dirty="0">
                <a:solidFill>
                  <a:schemeClr val="accent3">
                    <a:lumMod val="50000"/>
                  </a:schemeClr>
                </a:solidFill>
                <a:latin typeface="Arial" panose="020B0604020202020204" pitchFamily="34" charset="0"/>
                <a:cs typeface="Arial" panose="020B0604020202020204" pitchFamily="34" charset="0"/>
              </a:rPr>
              <a:t>The dates between which all the signatures to the petition or paper were obtained.</a:t>
            </a:r>
          </a:p>
          <a:p>
            <a:pPr algn="l" fontAlgn="base"/>
            <a:endParaRPr lang="en-US" sz="1100" dirty="0">
              <a:solidFill>
                <a:schemeClr val="accent3">
                  <a:lumMod val="50000"/>
                </a:schemeClr>
              </a:solidFill>
              <a:latin typeface="Arial" panose="020B0604020202020204" pitchFamily="34" charset="0"/>
              <a:cs typeface="Arial" panose="020B0604020202020204" pitchFamily="34" charset="0"/>
            </a:endParaRPr>
          </a:p>
          <a:p>
            <a:pPr algn="l" fontAlgn="base"/>
            <a:r>
              <a:rPr lang="en-US" sz="1100" dirty="0">
                <a:solidFill>
                  <a:schemeClr val="accent3">
                    <a:lumMod val="50000"/>
                  </a:schemeClr>
                </a:solidFill>
                <a:latin typeface="Arial" panose="020B0604020202020204" pitchFamily="34" charset="0"/>
                <a:cs typeface="Arial" panose="020B0604020202020204" pitchFamily="34" charset="0"/>
              </a:rPr>
              <a:t>Each declaration submitted pursuant to this section shall also set forth the following:</a:t>
            </a:r>
          </a:p>
          <a:p>
            <a:pPr lvl="1" algn="l" fontAlgn="base"/>
            <a:r>
              <a:rPr lang="en-US" sz="1100" dirty="0">
                <a:solidFill>
                  <a:schemeClr val="accent3">
                    <a:lumMod val="50000"/>
                  </a:schemeClr>
                </a:solidFill>
                <a:latin typeface="Arial" panose="020B0604020202020204" pitchFamily="34" charset="0"/>
                <a:cs typeface="Arial" panose="020B0604020202020204" pitchFamily="34" charset="0"/>
              </a:rPr>
              <a:t>That the circulator circulated that section and witnessed the appended signatures being written.</a:t>
            </a:r>
          </a:p>
          <a:p>
            <a:pPr lvl="1" algn="l" fontAlgn="base"/>
            <a:r>
              <a:rPr lang="en-US" sz="1100" dirty="0">
                <a:solidFill>
                  <a:schemeClr val="accent3">
                    <a:lumMod val="50000"/>
                  </a:schemeClr>
                </a:solidFill>
                <a:latin typeface="Arial" panose="020B0604020202020204" pitchFamily="34" charset="0"/>
                <a:cs typeface="Arial" panose="020B0604020202020204" pitchFamily="34" charset="0"/>
              </a:rPr>
              <a:t>That according to the best information and belief of the circulator, each signature is the genuine signature of the person whose name it purports to be.</a:t>
            </a:r>
          </a:p>
          <a:p>
            <a:pPr lvl="1" algn="l" fontAlgn="base"/>
            <a:r>
              <a:rPr lang="en-US" sz="1100" dirty="0">
                <a:solidFill>
                  <a:schemeClr val="accent3">
                    <a:lumMod val="50000"/>
                  </a:schemeClr>
                </a:solidFill>
                <a:latin typeface="Arial" panose="020B0604020202020204" pitchFamily="34" charset="0"/>
                <a:cs typeface="Arial" panose="020B0604020202020204" pitchFamily="34" charset="0"/>
              </a:rPr>
              <a:t>That the circulator is 18 years of age or older.</a:t>
            </a:r>
          </a:p>
          <a:p>
            <a:pPr algn="l" fontAlgn="base"/>
            <a:endParaRPr lang="en-US" sz="1100" dirty="0">
              <a:solidFill>
                <a:schemeClr val="accent3">
                  <a:lumMod val="50000"/>
                </a:schemeClr>
              </a:solidFill>
              <a:latin typeface="Arial" panose="020B0604020202020204" pitchFamily="34" charset="0"/>
              <a:cs typeface="Arial" panose="020B0604020202020204" pitchFamily="34" charset="0"/>
            </a:endParaRPr>
          </a:p>
          <a:p>
            <a:pPr algn="l" fontAlgn="base"/>
            <a:r>
              <a:rPr lang="en-US" sz="1100" dirty="0">
                <a:solidFill>
                  <a:schemeClr val="accent3">
                    <a:lumMod val="50000"/>
                  </a:schemeClr>
                </a:solidFill>
                <a:latin typeface="Arial" panose="020B0604020202020204" pitchFamily="34" charset="0"/>
                <a:cs typeface="Arial" panose="020B0604020202020204" pitchFamily="34" charset="0"/>
              </a:rPr>
              <a:t>The circulator shall certify the content of the declaration as to its truth and correctness, under penalty of perjury under the laws of the State of California, with the signature of the circulator’s name. The circulator shall state the date and the place of execution on the declaration immediately preceding the circulator’s signature.</a:t>
            </a:r>
          </a:p>
          <a:p>
            <a:pPr algn="l" fontAlgn="base"/>
            <a:endParaRPr lang="en-US" sz="1100" i="1" dirty="0">
              <a:solidFill>
                <a:schemeClr val="accent3">
                  <a:lumMod val="50000"/>
                </a:schemeClr>
              </a:solidFill>
              <a:latin typeface="Arial" panose="020B0604020202020204" pitchFamily="34" charset="0"/>
              <a:cs typeface="Arial" panose="020B0604020202020204" pitchFamily="34" charset="0"/>
            </a:endParaRPr>
          </a:p>
          <a:p>
            <a:pPr algn="l" fontAlgn="base"/>
            <a:endParaRPr lang="en-US" sz="1200" b="0" i="0" dirty="0">
              <a:solidFill>
                <a:schemeClr val="tx1"/>
              </a:solidFill>
              <a:effectLst/>
              <a:latin typeface="Verdana" panose="020B0604030504040204" pitchFamily="34" charset="0"/>
            </a:endParaRPr>
          </a:p>
          <a:p>
            <a:pPr defTabSz="914341">
              <a:defRPr/>
            </a:pPr>
            <a:endParaRPr lang="en-US" sz="1000" dirty="0">
              <a:solidFill>
                <a:schemeClr val="tx1"/>
              </a:solidFill>
              <a:latin typeface="Arial" panose="020B0604020202020204" pitchFamily="34" charset="0"/>
              <a:cs typeface="Arial" panose="020B0604020202020204" pitchFamily="34" charset="0"/>
            </a:endParaRPr>
          </a:p>
          <a:p>
            <a:pPr lvl="0">
              <a:buNone/>
            </a:pP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4B1D3009-8DD9-48D8-B6DF-09B31378608E}" type="slidenum">
              <a:rPr lang="en-US" smtClean="0"/>
              <a:t>8</a:t>
            </a:fld>
            <a:endParaRPr lang="en-US"/>
          </a:p>
        </p:txBody>
      </p:sp>
    </p:spTree>
    <p:extLst>
      <p:ext uri="{BB962C8B-B14F-4D97-AF65-F5344CB8AC3E}">
        <p14:creationId xmlns:p14="http://schemas.microsoft.com/office/powerpoint/2010/main" val="2014147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cap="all" baseline="0" dirty="0" err="1">
                <a:solidFill>
                  <a:schemeClr val="accent3">
                    <a:lumMod val="50000"/>
                  </a:schemeClr>
                </a:solidFill>
                <a:latin typeface="Arial" panose="020B0604020202020204" pitchFamily="34" charset="0"/>
                <a:cs typeface="Arial" panose="020B0604020202020204" pitchFamily="34" charset="0"/>
              </a:rPr>
              <a:t>bren’s</a:t>
            </a:r>
            <a:r>
              <a:rPr lang="en-US" sz="1100" b="1" cap="all" baseline="0" dirty="0">
                <a:solidFill>
                  <a:schemeClr val="accent3">
                    <a:lumMod val="50000"/>
                  </a:schemeClr>
                </a:solidFill>
                <a:latin typeface="Arial" panose="020B0604020202020204" pitchFamily="34" charset="0"/>
                <a:cs typeface="Arial" panose="020B0604020202020204" pitchFamily="34" charset="0"/>
              </a:rPr>
              <a:t> Slide:</a:t>
            </a:r>
          </a:p>
          <a:p>
            <a:endParaRPr lang="en-US" sz="1100" dirty="0">
              <a:solidFill>
                <a:schemeClr val="accent3">
                  <a:lumMod val="50000"/>
                </a:schemeClr>
              </a:solidFill>
              <a:latin typeface="Arial" panose="020B0604020202020204" pitchFamily="34" charset="0"/>
              <a:cs typeface="Arial" panose="020B0604020202020204" pitchFamily="34" charset="0"/>
            </a:endParaRPr>
          </a:p>
          <a:p>
            <a:r>
              <a:rPr lang="en-US" sz="1100" dirty="0">
                <a:solidFill>
                  <a:schemeClr val="accent3">
                    <a:lumMod val="50000"/>
                  </a:schemeClr>
                </a:solidFill>
                <a:latin typeface="Arial" panose="020B0604020202020204" pitchFamily="34" charset="0"/>
                <a:cs typeface="Arial" panose="020B0604020202020204" pitchFamily="34" charset="0"/>
              </a:rPr>
              <a:t>We are now moving onto the Declaration of Intention Period…</a:t>
            </a:r>
          </a:p>
        </p:txBody>
      </p:sp>
      <p:sp>
        <p:nvSpPr>
          <p:cNvPr id="4" name="Slide Number Placeholder 3"/>
          <p:cNvSpPr>
            <a:spLocks noGrp="1"/>
          </p:cNvSpPr>
          <p:nvPr>
            <p:ph type="sldNum" sz="quarter" idx="5"/>
          </p:nvPr>
        </p:nvSpPr>
        <p:spPr/>
        <p:txBody>
          <a:bodyPr/>
          <a:lstStyle/>
          <a:p>
            <a:fld id="{4B1D3009-8DD9-48D8-B6DF-09B31378608E}" type="slidenum">
              <a:rPr lang="en-US" smtClean="0"/>
              <a:t>9</a:t>
            </a:fld>
            <a:endParaRPr lang="en-US"/>
          </a:p>
        </p:txBody>
      </p:sp>
    </p:spTree>
    <p:extLst>
      <p:ext uri="{BB962C8B-B14F-4D97-AF65-F5344CB8AC3E}">
        <p14:creationId xmlns:p14="http://schemas.microsoft.com/office/powerpoint/2010/main" val="2346963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87DE6118-2437-4B30-8E3C-4D2BE6020583}" type="datetimeFigureOut">
              <a:rPr lang="en-US" smtClean="0"/>
              <a:pPr/>
              <a:t>8/16/2023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69E57DC2-970A-4B3E-BB1C-7A09969E49DF}" type="slidenum">
              <a:rPr lang="en-US" smtClean="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4114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a:p>
        </p:txBody>
      </p:sp>
    </p:spTree>
    <p:extLst>
      <p:ext uri="{BB962C8B-B14F-4D97-AF65-F5344CB8AC3E}">
        <p14:creationId xmlns:p14="http://schemas.microsoft.com/office/powerpoint/2010/main" val="4211393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803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4335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a:p>
        </p:txBody>
      </p:sp>
    </p:spTree>
    <p:extLst>
      <p:ext uri="{BB962C8B-B14F-4D97-AF65-F5344CB8AC3E}">
        <p14:creationId xmlns:p14="http://schemas.microsoft.com/office/powerpoint/2010/main" val="4137921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1906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8776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5181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01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1208386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0004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DE6118-2437-4B30-8E3C-4D2BE6020583}"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9366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DE6118-2437-4B30-8E3C-4D2BE6020583}"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4731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DE6118-2437-4B30-8E3C-4D2BE6020583}"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7293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2368150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7007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a:p>
        </p:txBody>
      </p:sp>
    </p:spTree>
    <p:extLst>
      <p:ext uri="{BB962C8B-B14F-4D97-AF65-F5344CB8AC3E}">
        <p14:creationId xmlns:p14="http://schemas.microsoft.com/office/powerpoint/2010/main" val="31240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pPr/>
              <a:t>8/16/2023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188051285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publicdomainpictures.net/en/view-image.php?image=161580&amp;picture=judge-gavel"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picpedia.org/chalkboard/q/question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5.jpg"/><Relationship Id="rId5" Type="http://schemas.openxmlformats.org/officeDocument/2006/relationships/image" Target="../media/image6.png"/><Relationship Id="rId10" Type="http://schemas.openxmlformats.org/officeDocument/2006/relationships/image" Target="../media/image34.jpg"/><Relationship Id="rId4" Type="http://schemas.openxmlformats.org/officeDocument/2006/relationships/image" Target="../media/image5.png"/><Relationship Id="rId9"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picpedia.org/chalkboard/q/question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38.jpg"/><Relationship Id="rId4" Type="http://schemas.openxmlformats.org/officeDocument/2006/relationships/image" Target="../media/image5.png"/><Relationship Id="rId9" Type="http://schemas.openxmlformats.org/officeDocument/2006/relationships/image" Target="../media/image37.jpg"/></Relationships>
</file>

<file path=ppt/slides/_rels/slide2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2.jpg"/><Relationship Id="rId5" Type="http://schemas.openxmlformats.org/officeDocument/2006/relationships/image" Target="../media/image6.png"/><Relationship Id="rId10" Type="http://schemas.openxmlformats.org/officeDocument/2006/relationships/image" Target="../media/image41.jpg"/><Relationship Id="rId4" Type="http://schemas.openxmlformats.org/officeDocument/2006/relationships/image" Target="../media/image5.png"/><Relationship Id="rId9"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picpedia.org/chalkboard/q/question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picpedia.org/chalkboard/q/questions.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sv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45.jpg"/><Relationship Id="rId4" Type="http://schemas.openxmlformats.org/officeDocument/2006/relationships/image" Target="../media/image5.png"/><Relationship Id="rId9" Type="http://schemas.openxmlformats.org/officeDocument/2006/relationships/image" Target="../media/image44.jpg"/></Relationships>
</file>

<file path=ppt/slides/_rels/slide2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48.jpg"/><Relationship Id="rId4" Type="http://schemas.openxmlformats.org/officeDocument/2006/relationships/image" Target="../media/image5.png"/><Relationship Id="rId9"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0.jpg"/></Relationships>
</file>

<file path=ppt/slides/_rels/slide3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2.jpg"/></Relationships>
</file>

<file path=ppt/slides/_rels/slide32.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53.jpeg"/><Relationship Id="rId7" Type="http://schemas.openxmlformats.org/officeDocument/2006/relationships/hyperlink" Target="https://www.picpedia.org/chalkboard/q/questions.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8.png"/><Relationship Id="rId7" Type="http://schemas.openxmlformats.org/officeDocument/2006/relationships/diagramQuickStyle" Target="../diagrams/quickStyle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Layout" Target="../diagrams/layout5.xml"/><Relationship Id="rId11" Type="http://schemas.openxmlformats.org/officeDocument/2006/relationships/image" Target="../media/image20.svg"/><Relationship Id="rId5" Type="http://schemas.openxmlformats.org/officeDocument/2006/relationships/diagramData" Target="../diagrams/data5.xml"/><Relationship Id="rId10" Type="http://schemas.openxmlformats.org/officeDocument/2006/relationships/image" Target="../media/image19.png"/><Relationship Id="rId4" Type="http://schemas.openxmlformats.org/officeDocument/2006/relationships/hyperlink" Target="mailto:candidateservices@rov.sccgov.org" TargetMode="External"/><Relationship Id="rId9" Type="http://schemas.microsoft.com/office/2007/relationships/diagramDrawing" Target="../diagrams/drawing5.xml"/></Relationships>
</file>

<file path=ppt/slides/_rels/slide4.xml.rels><?xml version="1.0" encoding="UTF-8" standalone="yes"?>
<Relationships xmlns="http://schemas.openxmlformats.org/package/2006/relationships"><Relationship Id="rId3" Type="http://schemas.openxmlformats.org/officeDocument/2006/relationships/hyperlink" Target="https://sccvote.sccgov.org/candidates-measures/march-5-2024-presidential-primary-election-resources" TargetMode="External"/><Relationship Id="rId7" Type="http://schemas.openxmlformats.org/officeDocument/2006/relationships/hyperlink" Target="https://leginfo.legislature.ca.gov/faces/codesTOCSelected.xhtml?tocCode=ELEC&amp;tocTitle=+Elections+Code+-+ELE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fppc.ca.gov/content/dam/fppc/NS-Documents/TAD/Campaign%20Manuals/Manual_2/Final_Manual_2_Entire_Manual.pdf" TargetMode="External"/><Relationship Id="rId5" Type="http://schemas.openxmlformats.org/officeDocument/2006/relationships/hyperlink" Target="https://sccvote.sccgov.org/sites/g/files/exjcpb1106/files/documents/March%205%2C%202024%20Presidential%20Primary%20Election%20Calendar%20v2.pdf" TargetMode="External"/><Relationship Id="rId4" Type="http://schemas.openxmlformats.org/officeDocument/2006/relationships/hyperlink" Target="chrome-extension://efaidnbmnnnibpcajpcglclefindmkaj/https:/sccvote.sccgov.org/sites/g/files/exjcpb1106/files/documents/March%205%202024%20Presidential%20Primary%20Candidate%20Guide%20v2.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picpedia.org/chalkboard/q/question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5D956D-1487-4660-B750-B0A18F593A3D}"/>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5300"/>
                    </a14:imgEffect>
                  </a14:imgLayer>
                </a14:imgProps>
              </a:ext>
              <a:ext uri="{837473B0-CC2E-450A-ABE3-18F120FF3D39}">
                <a1611:picAttrSrcUrl xmlns:a1611="http://schemas.microsoft.com/office/drawing/2016/11/main" r:id="rId5"/>
              </a:ext>
            </a:extLst>
          </a:blip>
          <a:srcRect t="15730"/>
          <a:stretch/>
        </p:blipFill>
        <p:spPr>
          <a:xfrm>
            <a:off x="20" y="10"/>
            <a:ext cx="12191980" cy="6857990"/>
          </a:xfrm>
          <a:prstGeom prst="rect">
            <a:avLst/>
          </a:prstGeom>
        </p:spPr>
      </p:pic>
      <p:sp>
        <p:nvSpPr>
          <p:cNvPr id="2" name="Title 1"/>
          <p:cNvSpPr>
            <a:spLocks noGrp="1"/>
          </p:cNvSpPr>
          <p:nvPr>
            <p:ph type="ctrTitle"/>
          </p:nvPr>
        </p:nvSpPr>
        <p:spPr>
          <a:xfrm>
            <a:off x="2692398" y="1871131"/>
            <a:ext cx="6815669" cy="1515533"/>
          </a:xfrm>
        </p:spPr>
        <p:txBody>
          <a:bodyPr>
            <a:normAutofit/>
          </a:bodyPr>
          <a:lstStyle/>
          <a:p>
            <a:r>
              <a:rPr lang="en-US">
                <a:solidFill>
                  <a:srgbClr val="FFFFFF"/>
                </a:solidFill>
              </a:rPr>
              <a:t>Judicial </a:t>
            </a:r>
            <a:r>
              <a:rPr lang="en-US" cap="none">
                <a:solidFill>
                  <a:srgbClr val="FFFFFF"/>
                </a:solidFill>
              </a:rPr>
              <a:t>Seminar</a:t>
            </a:r>
          </a:p>
        </p:txBody>
      </p:sp>
      <p:sp>
        <p:nvSpPr>
          <p:cNvPr id="3" name="Subtitle 2"/>
          <p:cNvSpPr>
            <a:spLocks noGrp="1"/>
          </p:cNvSpPr>
          <p:nvPr>
            <p:ph type="subTitle" idx="1"/>
          </p:nvPr>
        </p:nvSpPr>
        <p:spPr>
          <a:xfrm>
            <a:off x="2692398" y="3657597"/>
            <a:ext cx="6815669" cy="1320802"/>
          </a:xfrm>
        </p:spPr>
        <p:txBody>
          <a:bodyPr>
            <a:normAutofit/>
          </a:bodyPr>
          <a:lstStyle/>
          <a:p>
            <a:r>
              <a:rPr lang="en-US" sz="3600" dirty="0">
                <a:solidFill>
                  <a:srgbClr val="FFFFFF"/>
                </a:solidFill>
              </a:rPr>
              <a:t>August 16, 2023</a:t>
            </a:r>
            <a:br>
              <a:rPr lang="en-US" sz="3600" dirty="0">
                <a:solidFill>
                  <a:srgbClr val="FFFFFF"/>
                </a:solidFill>
              </a:rPr>
            </a:br>
            <a:r>
              <a:rPr lang="en-US" sz="3600" dirty="0">
                <a:solidFill>
                  <a:srgbClr val="FFFFFF"/>
                </a:solidFill>
              </a:rPr>
              <a:t>12:15 p.m. – 1:00 p.m.</a:t>
            </a:r>
          </a:p>
        </p:txBody>
      </p:sp>
      <p:cxnSp>
        <p:nvCxnSpPr>
          <p:cNvPr id="68" name="Straight Connector 6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4423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0F82E3E-E291-4077-9561-D03BD8817A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46" name="Picture 45">
              <a:extLst>
                <a:ext uri="{FF2B5EF4-FFF2-40B4-BE49-F238E27FC236}">
                  <a16:creationId xmlns:a16="http://schemas.microsoft.com/office/drawing/2014/main" id="{064A9319-91FB-4B4F-815A-A046C6378C9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7" name="Rectangle 46">
              <a:extLst>
                <a:ext uri="{FF2B5EF4-FFF2-40B4-BE49-F238E27FC236}">
                  <a16:creationId xmlns:a16="http://schemas.microsoft.com/office/drawing/2014/main" id="{1365E65E-138F-4485-AA9E-188DF346C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id="{82DE2924-A79E-4612-8899-0413800032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49" name="Picture 48">
              <a:extLst>
                <a:ext uri="{FF2B5EF4-FFF2-40B4-BE49-F238E27FC236}">
                  <a16:creationId xmlns:a16="http://schemas.microsoft.com/office/drawing/2014/main" id="{594B8494-882E-4FE9-BFAD-2651558746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51" name="Straight Connector 50">
            <a:extLst>
              <a:ext uri="{FF2B5EF4-FFF2-40B4-BE49-F238E27FC236}">
                <a16:creationId xmlns:a16="http://schemas.microsoft.com/office/drawing/2014/main" id="{9A5BFCFB-CCDF-43A8-888F-E16CF73D2F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53" name="Group 52">
            <a:extLst>
              <a:ext uri="{FF2B5EF4-FFF2-40B4-BE49-F238E27FC236}">
                <a16:creationId xmlns:a16="http://schemas.microsoft.com/office/drawing/2014/main" id="{87A84A88-56D8-46EF-B003-C467C54DDC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54" name="Rectangle 53">
              <a:extLst>
                <a:ext uri="{FF2B5EF4-FFF2-40B4-BE49-F238E27FC236}">
                  <a16:creationId xmlns:a16="http://schemas.microsoft.com/office/drawing/2014/main" id="{BE02409C-AAC9-4B71-B433-1F0477989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B04F123D-B711-484C-90B7-7E3EEA5402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56" name="Picture 55">
                <a:extLst>
                  <a:ext uri="{FF2B5EF4-FFF2-40B4-BE49-F238E27FC236}">
                    <a16:creationId xmlns:a16="http://schemas.microsoft.com/office/drawing/2014/main" id="{FF5BA041-244A-457E-846E-ED0CBCD0EB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7" name="Rectangle 56">
                <a:extLst>
                  <a:ext uri="{FF2B5EF4-FFF2-40B4-BE49-F238E27FC236}">
                    <a16:creationId xmlns:a16="http://schemas.microsoft.com/office/drawing/2014/main" id="{21C4581C-A5C4-46B6-994D-8E954AC8A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8" name="Picture 57">
                <a:extLst>
                  <a:ext uri="{FF2B5EF4-FFF2-40B4-BE49-F238E27FC236}">
                    <a16:creationId xmlns:a16="http://schemas.microsoft.com/office/drawing/2014/main" id="{A50DE8B2-6159-4CEA-9388-88C104386FA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59" name="Picture 58">
                <a:extLst>
                  <a:ext uri="{FF2B5EF4-FFF2-40B4-BE49-F238E27FC236}">
                    <a16:creationId xmlns:a16="http://schemas.microsoft.com/office/drawing/2014/main" id="{06A4A158-2E58-432F-839F-5B3A8133B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61" name="Rectangle 60">
            <a:extLst>
              <a:ext uri="{FF2B5EF4-FFF2-40B4-BE49-F238E27FC236}">
                <a16:creationId xmlns:a16="http://schemas.microsoft.com/office/drawing/2014/main" id="{1B057C70-1B97-42CE-9C74-A2B72760F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0EC6C006-F859-490E-A780-57D4CC5306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
        <p:nvSpPr>
          <p:cNvPr id="52" name="Title 1">
            <a:extLst>
              <a:ext uri="{FF2B5EF4-FFF2-40B4-BE49-F238E27FC236}">
                <a16:creationId xmlns:a16="http://schemas.microsoft.com/office/drawing/2014/main" id="{18489FC1-E945-47E8-827B-A000B6DCF4A6}"/>
              </a:ext>
            </a:extLst>
          </p:cNvPr>
          <p:cNvSpPr txBox="1">
            <a:spLocks/>
          </p:cNvSpPr>
          <p:nvPr/>
        </p:nvSpPr>
        <p:spPr>
          <a:xfrm>
            <a:off x="611187" y="649986"/>
            <a:ext cx="7381893" cy="659973"/>
          </a:xfrm>
          <a:prstGeom prst="rect">
            <a:avLst/>
          </a:prstGeom>
          <a:effectLst/>
        </p:spPr>
        <p:txBody>
          <a:bodyPr vert="horz" lIns="91440" tIns="45720" rIns="91440" bIns="45720" rtlCol="0" anchor="b" anchorCtr="1">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1800" b="1">
                <a:solidFill>
                  <a:srgbClr val="212121"/>
                </a:solidFill>
              </a:rPr>
              <a:t>Declaration of Intention (DOI) Period: </a:t>
            </a:r>
            <a:r>
              <a:rPr lang="en-US" sz="1800" b="1">
                <a:solidFill>
                  <a:schemeClr val="tx1"/>
                </a:solidFill>
              </a:rPr>
              <a:t>10.30.23-11.08.23(required)</a:t>
            </a:r>
            <a:br>
              <a:rPr lang="en-US" sz="1800" b="1">
                <a:solidFill>
                  <a:schemeClr val="tx1"/>
                </a:solidFill>
              </a:rPr>
            </a:br>
            <a:endParaRPr lang="en-US" sz="1800" b="1">
              <a:solidFill>
                <a:schemeClr val="tx1"/>
              </a:solidFill>
            </a:endParaRPr>
          </a:p>
        </p:txBody>
      </p:sp>
      <p:sp>
        <p:nvSpPr>
          <p:cNvPr id="31" name="Rectangle 30">
            <a:extLst>
              <a:ext uri="{FF2B5EF4-FFF2-40B4-BE49-F238E27FC236}">
                <a16:creationId xmlns:a16="http://schemas.microsoft.com/office/drawing/2014/main" id="{DEB31CFD-F293-49A8-96AF-DFF2C68CA04D}"/>
              </a:ext>
            </a:extLst>
          </p:cNvPr>
          <p:cNvSpPr/>
          <p:nvPr/>
        </p:nvSpPr>
        <p:spPr>
          <a:xfrm>
            <a:off x="8357147" y="649987"/>
            <a:ext cx="3170200" cy="5586054"/>
          </a:xfrm>
          <a:prstGeom prst="rect">
            <a:avLst/>
          </a:prstGeom>
          <a:solidFill>
            <a:schemeClr val="bg1"/>
          </a:solidFill>
          <a:ln w="76200" cmpd="dbl">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 b="1" dirty="0">
              <a:solidFill>
                <a:schemeClr val="tx1"/>
              </a:solidFill>
            </a:endParaRPr>
          </a:p>
          <a:p>
            <a:pPr lvl="0" indent="-285750">
              <a:buFont typeface="Arial" panose="020B0604020202020204" pitchFamily="34" charset="0"/>
              <a:buChar char="•"/>
            </a:pPr>
            <a:r>
              <a:rPr lang="en-US" sz="1500" dirty="0">
                <a:solidFill>
                  <a:schemeClr val="tx1"/>
                </a:solidFill>
              </a:rPr>
              <a:t>Filing Fee of </a:t>
            </a:r>
            <a:r>
              <a:rPr lang="en-US" sz="1500" b="1" dirty="0">
                <a:solidFill>
                  <a:schemeClr val="tx1"/>
                </a:solidFill>
              </a:rPr>
              <a:t>$2,323.99 </a:t>
            </a:r>
            <a:r>
              <a:rPr lang="en-US" sz="1500" dirty="0">
                <a:solidFill>
                  <a:schemeClr val="tx1"/>
                </a:solidFill>
              </a:rPr>
              <a:t>is due when the Declaration of Intention and Sworn Statement of Qualifications are Filed</a:t>
            </a:r>
          </a:p>
          <a:p>
            <a:pPr lvl="0" indent="-285750">
              <a:buFont typeface="Arial" panose="020B0604020202020204" pitchFamily="34" charset="0"/>
              <a:buChar char="•"/>
            </a:pPr>
            <a:r>
              <a:rPr lang="en-US" sz="1500" dirty="0">
                <a:solidFill>
                  <a:schemeClr val="tx1"/>
                </a:solidFill>
              </a:rPr>
              <a:t>Cash, Check, Cashier’s Check, or Money Order Accepted</a:t>
            </a:r>
          </a:p>
          <a:p>
            <a:endParaRPr lang="en-US" sz="600" b="1" dirty="0">
              <a:solidFill>
                <a:schemeClr val="tx1"/>
              </a:solidFill>
            </a:endParaRPr>
          </a:p>
          <a:p>
            <a:r>
              <a:rPr lang="en-US" sz="1600" b="1" dirty="0">
                <a:solidFill>
                  <a:schemeClr val="tx1"/>
                </a:solidFill>
              </a:rPr>
              <a:t>Sworn Statement of Qualifications</a:t>
            </a:r>
          </a:p>
          <a:p>
            <a:pPr indent="-285750">
              <a:buFont typeface="Arial" panose="020B0604020202020204" pitchFamily="34" charset="0"/>
              <a:buChar char="•"/>
            </a:pPr>
            <a:r>
              <a:rPr lang="en-US" sz="1500" dirty="0">
                <a:solidFill>
                  <a:schemeClr val="tx1"/>
                </a:solidFill>
              </a:rPr>
              <a:t>Document Signed Under Penalty of Perjury </a:t>
            </a:r>
          </a:p>
          <a:p>
            <a:pPr indent="-285750">
              <a:buFont typeface="Arial" panose="020B0604020202020204" pitchFamily="34" charset="0"/>
              <a:buChar char="•"/>
            </a:pPr>
            <a:r>
              <a:rPr lang="en-US" sz="1500" dirty="0">
                <a:solidFill>
                  <a:schemeClr val="tx1"/>
                </a:solidFill>
              </a:rPr>
              <a:t>10-Year State Bar Membership or Judge of a Court of Record Preceding the Election</a:t>
            </a:r>
          </a:p>
          <a:p>
            <a:pPr indent="-285750">
              <a:buFont typeface="Arial" panose="020B0604020202020204" pitchFamily="34" charset="0"/>
              <a:buChar char="•"/>
            </a:pPr>
            <a:r>
              <a:rPr lang="en-US" sz="1500" dirty="0">
                <a:solidFill>
                  <a:schemeClr val="tx1"/>
                </a:solidFill>
              </a:rPr>
              <a:t>Filed with the DOI</a:t>
            </a:r>
          </a:p>
          <a:p>
            <a:pPr lvl="0">
              <a:buNone/>
            </a:pPr>
            <a:endParaRPr lang="en-US" sz="600" b="1" dirty="0">
              <a:solidFill>
                <a:schemeClr val="tx1"/>
              </a:solidFill>
            </a:endParaRPr>
          </a:p>
          <a:p>
            <a:pPr lvl="0">
              <a:buNone/>
            </a:pPr>
            <a:r>
              <a:rPr lang="en-US" sz="1600" b="1" dirty="0">
                <a:solidFill>
                  <a:schemeClr val="tx1"/>
                </a:solidFill>
              </a:rPr>
              <a:t>Extension Period: </a:t>
            </a:r>
            <a:r>
              <a:rPr lang="en-US" sz="1600" i="1" dirty="0">
                <a:solidFill>
                  <a:schemeClr val="tx1"/>
                </a:solidFill>
              </a:rPr>
              <a:t>Nov 9 – Nov 13, 2023</a:t>
            </a:r>
          </a:p>
          <a:p>
            <a:pPr indent="-285750">
              <a:buFont typeface="Arial" panose="020B0604020202020204" pitchFamily="34" charset="0"/>
              <a:buChar char="•"/>
            </a:pPr>
            <a:r>
              <a:rPr lang="en-US" sz="1600" dirty="0">
                <a:solidFill>
                  <a:schemeClr val="tx1"/>
                </a:solidFill>
              </a:rPr>
              <a:t>I</a:t>
            </a:r>
            <a:r>
              <a:rPr lang="en-US" sz="1500" dirty="0">
                <a:solidFill>
                  <a:schemeClr val="tx1"/>
                </a:solidFill>
              </a:rPr>
              <a:t>n the event the incumbent </a:t>
            </a:r>
            <a:r>
              <a:rPr lang="en-US" sz="1500" u="sng" dirty="0">
                <a:solidFill>
                  <a:schemeClr val="tx1"/>
                </a:solidFill>
              </a:rPr>
              <a:t>does not</a:t>
            </a:r>
            <a:r>
              <a:rPr lang="en-US" sz="1500" dirty="0">
                <a:solidFill>
                  <a:schemeClr val="tx1"/>
                </a:solidFill>
              </a:rPr>
              <a:t> file the DOI to succeed to the same office, then any person other than the incumbent (or an authorized agent of the incumbent) can file a DOI no later than the first day of filing nomination papers</a:t>
            </a:r>
            <a:endParaRPr lang="en-US" sz="1500" i="1" dirty="0">
              <a:solidFill>
                <a:schemeClr val="tx1"/>
              </a:solidFill>
            </a:endParaRPr>
          </a:p>
        </p:txBody>
      </p:sp>
      <p:pic>
        <p:nvPicPr>
          <p:cNvPr id="5" name="Picture 4" descr="Diagram, text, letter&#10;&#10;Description automatically generated">
            <a:extLst>
              <a:ext uri="{FF2B5EF4-FFF2-40B4-BE49-F238E27FC236}">
                <a16:creationId xmlns:a16="http://schemas.microsoft.com/office/drawing/2014/main" id="{0EB55F3F-0F3C-8750-D7F9-5E049CBF6302}"/>
              </a:ext>
            </a:extLst>
          </p:cNvPr>
          <p:cNvPicPr>
            <a:picLocks noChangeAspect="1"/>
          </p:cNvPicPr>
          <p:nvPr/>
        </p:nvPicPr>
        <p:blipFill>
          <a:blip r:embed="rId8"/>
          <a:stretch>
            <a:fillRect/>
          </a:stretch>
        </p:blipFill>
        <p:spPr>
          <a:xfrm>
            <a:off x="4664773" y="1649898"/>
            <a:ext cx="3217717" cy="4164105"/>
          </a:xfrm>
          <a:prstGeom prst="rect">
            <a:avLst/>
          </a:prstGeom>
          <a:ln>
            <a:noFill/>
          </a:ln>
          <a:effectLst>
            <a:outerShdw blurRad="292100" dist="139700" dir="2700000" algn="tl" rotWithShape="0">
              <a:srgbClr val="333333">
                <a:alpha val="65000"/>
              </a:srgbClr>
            </a:outerShdw>
          </a:effectLst>
        </p:spPr>
      </p:pic>
      <p:pic>
        <p:nvPicPr>
          <p:cNvPr id="6" name="Picture 5" descr="Diagram, text&#10;&#10;Description automatically generated">
            <a:extLst>
              <a:ext uri="{FF2B5EF4-FFF2-40B4-BE49-F238E27FC236}">
                <a16:creationId xmlns:a16="http://schemas.microsoft.com/office/drawing/2014/main" id="{CE29B5D6-F3C9-47C7-89C1-20BC158F557B}"/>
              </a:ext>
            </a:extLst>
          </p:cNvPr>
          <p:cNvPicPr>
            <a:picLocks noChangeAspect="1"/>
          </p:cNvPicPr>
          <p:nvPr/>
        </p:nvPicPr>
        <p:blipFill>
          <a:blip r:embed="rId9"/>
          <a:stretch>
            <a:fillRect/>
          </a:stretch>
        </p:blipFill>
        <p:spPr>
          <a:xfrm>
            <a:off x="1247692" y="1202554"/>
            <a:ext cx="3217718" cy="4164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9597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whiteboard&#10;&#10;Description automatically generated">
            <a:extLst>
              <a:ext uri="{FF2B5EF4-FFF2-40B4-BE49-F238E27FC236}">
                <a16:creationId xmlns:a16="http://schemas.microsoft.com/office/drawing/2014/main" id="{C301392E-7861-4907-BEB0-5A8F1E47E3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14449"/>
          <a:stretch/>
        </p:blipFill>
        <p:spPr>
          <a:xfrm>
            <a:off x="20" y="10"/>
            <a:ext cx="12191980" cy="6857990"/>
          </a:xfrm>
          <a:prstGeom prst="rect">
            <a:avLst/>
          </a:prstGeom>
        </p:spPr>
      </p:pic>
      <p:sp>
        <p:nvSpPr>
          <p:cNvPr id="8" name="TextBox 7">
            <a:extLst>
              <a:ext uri="{FF2B5EF4-FFF2-40B4-BE49-F238E27FC236}">
                <a16:creationId xmlns:a16="http://schemas.microsoft.com/office/drawing/2014/main" id="{D56C7068-83A3-446E-86CA-46F9A55F469C}"/>
              </a:ext>
            </a:extLst>
          </p:cNvPr>
          <p:cNvSpPr txBox="1"/>
          <p:nvPr/>
        </p:nvSpPr>
        <p:spPr>
          <a:xfrm>
            <a:off x="9854501" y="6657945"/>
            <a:ext cx="233749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icpedia.org/chalkboard/q/question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863696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2BBE41-3095-49CE-89C1-7419C2AE74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1" name="Rectangle 10">
              <a:extLst>
                <a:ext uri="{FF2B5EF4-FFF2-40B4-BE49-F238E27FC236}">
                  <a16:creationId xmlns:a16="http://schemas.microsoft.com/office/drawing/2014/main" id="{993D86F2-481D-41A1-AC48-ECDDA6FE7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EB20293-0839-4D05-8EAC-A70AB511DE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 name="Picture 12">
                <a:extLst>
                  <a:ext uri="{FF2B5EF4-FFF2-40B4-BE49-F238E27FC236}">
                    <a16:creationId xmlns:a16="http://schemas.microsoft.com/office/drawing/2014/main" id="{9DB783BF-AAFA-4C30-9EBC-2C65607B1FC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F2179E01-03C0-4BC2-B367-033DE0277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C78A877D-DF93-425E-A672-8A326E4ACAC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6" name="Picture 15">
                <a:extLst>
                  <a:ext uri="{FF2B5EF4-FFF2-40B4-BE49-F238E27FC236}">
                    <a16:creationId xmlns:a16="http://schemas.microsoft.com/office/drawing/2014/main" id="{24B8C1B4-5CAB-40A2-A8D8-6819FAA2FF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D325C248-46D9-439A-98F8-00CB30CC1998}"/>
              </a:ext>
            </a:extLst>
          </p:cNvPr>
          <p:cNvSpPr>
            <a:spLocks noGrp="1"/>
          </p:cNvSpPr>
          <p:nvPr>
            <p:ph type="ctrTitle"/>
          </p:nvPr>
        </p:nvSpPr>
        <p:spPr>
          <a:xfrm>
            <a:off x="1072267" y="1041401"/>
            <a:ext cx="6528018" cy="2345264"/>
          </a:xfrm>
        </p:spPr>
        <p:txBody>
          <a:bodyPr>
            <a:normAutofit/>
          </a:bodyPr>
          <a:lstStyle/>
          <a:p>
            <a:r>
              <a:rPr lang="en-US"/>
              <a:t>Nomination Period</a:t>
            </a:r>
          </a:p>
        </p:txBody>
      </p:sp>
      <p:sp>
        <p:nvSpPr>
          <p:cNvPr id="3" name="Subtitle 2">
            <a:extLst>
              <a:ext uri="{FF2B5EF4-FFF2-40B4-BE49-F238E27FC236}">
                <a16:creationId xmlns:a16="http://schemas.microsoft.com/office/drawing/2014/main" id="{179EBBA7-B9CC-42CA-AD91-7EBA29F2D2BE}"/>
              </a:ext>
            </a:extLst>
          </p:cNvPr>
          <p:cNvSpPr>
            <a:spLocks noGrp="1"/>
          </p:cNvSpPr>
          <p:nvPr>
            <p:ph type="subTitle" idx="1"/>
          </p:nvPr>
        </p:nvSpPr>
        <p:spPr>
          <a:xfrm>
            <a:off x="1072267" y="3657597"/>
            <a:ext cx="6528018" cy="1320802"/>
          </a:xfrm>
        </p:spPr>
        <p:txBody>
          <a:bodyPr>
            <a:normAutofit/>
          </a:bodyPr>
          <a:lstStyle/>
          <a:p>
            <a:r>
              <a:rPr lang="en-US" b="1"/>
              <a:t>November 13, 2023 to December 8, 2023</a:t>
            </a:r>
          </a:p>
        </p:txBody>
      </p:sp>
      <p:cxnSp>
        <p:nvCxnSpPr>
          <p:cNvPr id="18" name="Straight Connector 17">
            <a:extLst>
              <a:ext uri="{FF2B5EF4-FFF2-40B4-BE49-F238E27FC236}">
                <a16:creationId xmlns:a16="http://schemas.microsoft.com/office/drawing/2014/main" id="{1C517F68-D05B-49EE-AC4A-4FA30812DE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8045" y="3541181"/>
            <a:ext cx="6492240"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6C4BC600-0AE0-41C9-BE5F-6001D8DA6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662"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Document">
            <a:extLst>
              <a:ext uri="{FF2B5EF4-FFF2-40B4-BE49-F238E27FC236}">
                <a16:creationId xmlns:a16="http://schemas.microsoft.com/office/drawing/2014/main" id="{16AE7B6E-2F1F-4665-9328-184B8EEDCD9B}"/>
              </a:ext>
            </a:extLst>
          </p:cNvPr>
          <p:cNvSpPr/>
          <p:nvPr/>
        </p:nvSpPr>
        <p:spPr>
          <a:xfrm>
            <a:off x="8416634" y="2070263"/>
            <a:ext cx="2316679" cy="255616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Tree>
    <p:extLst>
      <p:ext uri="{BB962C8B-B14F-4D97-AF65-F5344CB8AC3E}">
        <p14:creationId xmlns:p14="http://schemas.microsoft.com/office/powerpoint/2010/main" val="2188876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4628" y="954756"/>
            <a:ext cx="3121572" cy="4946003"/>
          </a:xfrm>
        </p:spPr>
        <p:txBody>
          <a:bodyPr anchorCtr="1">
            <a:normAutofit/>
          </a:bodyPr>
          <a:lstStyle/>
          <a:p>
            <a:r>
              <a:rPr lang="en-US" sz="3000">
                <a:solidFill>
                  <a:srgbClr val="FFFFFF"/>
                </a:solidFill>
              </a:rPr>
              <a:t>Nomination Period</a:t>
            </a:r>
            <a:br>
              <a:rPr lang="en-US" sz="3600">
                <a:solidFill>
                  <a:srgbClr val="FFFFFF"/>
                </a:solidFill>
              </a:rPr>
            </a:br>
            <a:endParaRPr lang="en-US" sz="3600">
              <a:solidFill>
                <a:srgbClr val="FFFFFF"/>
              </a:solidFill>
            </a:endParaRP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ontent Placeholder 3">
            <a:extLst>
              <a:ext uri="{FF2B5EF4-FFF2-40B4-BE49-F238E27FC236}">
                <a16:creationId xmlns:a16="http://schemas.microsoft.com/office/drawing/2014/main" id="{DFFC732A-42B4-4846-AD13-7FE5D0E6D6B1}"/>
              </a:ext>
            </a:extLst>
          </p:cNvPr>
          <p:cNvGraphicFramePr>
            <a:graphicFrameLocks noGrp="1"/>
          </p:cNvGraphicFramePr>
          <p:nvPr>
            <p:ph idx="1"/>
            <p:extLst>
              <p:ext uri="{D42A27DB-BD31-4B8C-83A1-F6EECF244321}">
                <p14:modId xmlns:p14="http://schemas.microsoft.com/office/powerpoint/2010/main" val="427041278"/>
              </p:ext>
            </p:extLst>
          </p:nvPr>
        </p:nvGraphicFramePr>
        <p:xfrm>
          <a:off x="4644328" y="1"/>
          <a:ext cx="7537704"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8083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0F82E3E-E291-4077-9561-D03BD8817A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46" name="Picture 45">
              <a:extLst>
                <a:ext uri="{FF2B5EF4-FFF2-40B4-BE49-F238E27FC236}">
                  <a16:creationId xmlns:a16="http://schemas.microsoft.com/office/drawing/2014/main" id="{064A9319-91FB-4B4F-815A-A046C6378C9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7" name="Rectangle 46">
              <a:extLst>
                <a:ext uri="{FF2B5EF4-FFF2-40B4-BE49-F238E27FC236}">
                  <a16:creationId xmlns:a16="http://schemas.microsoft.com/office/drawing/2014/main" id="{1365E65E-138F-4485-AA9E-188DF346C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id="{82DE2924-A79E-4612-8899-0413800032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49" name="Picture 48">
              <a:extLst>
                <a:ext uri="{FF2B5EF4-FFF2-40B4-BE49-F238E27FC236}">
                  <a16:creationId xmlns:a16="http://schemas.microsoft.com/office/drawing/2014/main" id="{594B8494-882E-4FE9-BFAD-2651558746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51" name="Straight Connector 50">
            <a:extLst>
              <a:ext uri="{FF2B5EF4-FFF2-40B4-BE49-F238E27FC236}">
                <a16:creationId xmlns:a16="http://schemas.microsoft.com/office/drawing/2014/main" id="{9A5BFCFB-CCDF-43A8-888F-E16CF73D2F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53" name="Group 52">
            <a:extLst>
              <a:ext uri="{FF2B5EF4-FFF2-40B4-BE49-F238E27FC236}">
                <a16:creationId xmlns:a16="http://schemas.microsoft.com/office/drawing/2014/main" id="{87A84A88-56D8-46EF-B003-C467C54DDC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54" name="Rectangle 53">
              <a:extLst>
                <a:ext uri="{FF2B5EF4-FFF2-40B4-BE49-F238E27FC236}">
                  <a16:creationId xmlns:a16="http://schemas.microsoft.com/office/drawing/2014/main" id="{BE02409C-AAC9-4B71-B433-1F0477989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B04F123D-B711-484C-90B7-7E3EEA5402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56" name="Picture 55">
                <a:extLst>
                  <a:ext uri="{FF2B5EF4-FFF2-40B4-BE49-F238E27FC236}">
                    <a16:creationId xmlns:a16="http://schemas.microsoft.com/office/drawing/2014/main" id="{FF5BA041-244A-457E-846E-ED0CBCD0EB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7" name="Rectangle 56">
                <a:extLst>
                  <a:ext uri="{FF2B5EF4-FFF2-40B4-BE49-F238E27FC236}">
                    <a16:creationId xmlns:a16="http://schemas.microsoft.com/office/drawing/2014/main" id="{21C4581C-A5C4-46B6-994D-8E954AC8A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8" name="Picture 57">
                <a:extLst>
                  <a:ext uri="{FF2B5EF4-FFF2-40B4-BE49-F238E27FC236}">
                    <a16:creationId xmlns:a16="http://schemas.microsoft.com/office/drawing/2014/main" id="{A50DE8B2-6159-4CEA-9388-88C104386FA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59" name="Picture 58">
                <a:extLst>
                  <a:ext uri="{FF2B5EF4-FFF2-40B4-BE49-F238E27FC236}">
                    <a16:creationId xmlns:a16="http://schemas.microsoft.com/office/drawing/2014/main" id="{06A4A158-2E58-432F-839F-5B3A8133B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61" name="Rectangle 60">
            <a:extLst>
              <a:ext uri="{FF2B5EF4-FFF2-40B4-BE49-F238E27FC236}">
                <a16:creationId xmlns:a16="http://schemas.microsoft.com/office/drawing/2014/main" id="{1B057C70-1B97-42CE-9C74-A2B72760F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0EC6C006-F859-490E-A780-57D4CC5306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
        <p:nvSpPr>
          <p:cNvPr id="52" name="Title 1">
            <a:extLst>
              <a:ext uri="{FF2B5EF4-FFF2-40B4-BE49-F238E27FC236}">
                <a16:creationId xmlns:a16="http://schemas.microsoft.com/office/drawing/2014/main" id="{18489FC1-E945-47E8-827B-A000B6DCF4A6}"/>
              </a:ext>
            </a:extLst>
          </p:cNvPr>
          <p:cNvSpPr txBox="1">
            <a:spLocks/>
          </p:cNvSpPr>
          <p:nvPr/>
        </p:nvSpPr>
        <p:spPr>
          <a:xfrm>
            <a:off x="1063238" y="649986"/>
            <a:ext cx="6461536" cy="659973"/>
          </a:xfrm>
          <a:prstGeom prst="rect">
            <a:avLst/>
          </a:prstGeom>
          <a:effectLst/>
        </p:spPr>
        <p:txBody>
          <a:bodyPr vert="horz" lIns="91440" tIns="45720" rIns="91440" bIns="45720" rtlCol="0" anchor="b" anchorCtr="1">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1800" b="1">
                <a:solidFill>
                  <a:srgbClr val="212121"/>
                </a:solidFill>
              </a:rPr>
              <a:t>Nomination Paper (required)</a:t>
            </a:r>
            <a:br>
              <a:rPr lang="en-US" sz="1800" b="1">
                <a:solidFill>
                  <a:srgbClr val="212121"/>
                </a:solidFill>
              </a:rPr>
            </a:br>
            <a:endParaRPr lang="en-US" sz="1800"/>
          </a:p>
        </p:txBody>
      </p:sp>
      <p:sp>
        <p:nvSpPr>
          <p:cNvPr id="31" name="Rectangle 30">
            <a:extLst>
              <a:ext uri="{FF2B5EF4-FFF2-40B4-BE49-F238E27FC236}">
                <a16:creationId xmlns:a16="http://schemas.microsoft.com/office/drawing/2014/main" id="{DEB31CFD-F293-49A8-96AF-DFF2C68CA04D}"/>
              </a:ext>
            </a:extLst>
          </p:cNvPr>
          <p:cNvSpPr/>
          <p:nvPr/>
        </p:nvSpPr>
        <p:spPr>
          <a:xfrm>
            <a:off x="8457172" y="649986"/>
            <a:ext cx="3074977" cy="5598414"/>
          </a:xfrm>
          <a:prstGeom prst="rect">
            <a:avLst/>
          </a:prstGeom>
          <a:solidFill>
            <a:schemeClr val="bg1"/>
          </a:solidFill>
          <a:ln w="76200" cmpd="dbl">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solidFill>
                <a:schemeClr val="tx1"/>
              </a:solidFill>
            </a:endParaRPr>
          </a:p>
          <a:p>
            <a:pPr lvl="0" algn="ctr">
              <a:buNone/>
            </a:pPr>
            <a:endParaRPr lang="en-US" sz="600">
              <a:solidFill>
                <a:schemeClr val="tx1"/>
              </a:solidFill>
            </a:endParaRPr>
          </a:p>
          <a:p>
            <a:pPr lvl="0" algn="ctr">
              <a:buNone/>
            </a:pPr>
            <a:r>
              <a:rPr lang="en-US" sz="1800" b="1" u="sng">
                <a:solidFill>
                  <a:schemeClr val="tx1"/>
                </a:solidFill>
              </a:rPr>
              <a:t>20</a:t>
            </a:r>
            <a:r>
              <a:rPr lang="en-US" sz="1800">
                <a:solidFill>
                  <a:schemeClr val="tx1"/>
                </a:solidFill>
              </a:rPr>
              <a:t> valid nomination signatures </a:t>
            </a:r>
            <a:r>
              <a:rPr lang="en-US">
                <a:solidFill>
                  <a:schemeClr val="tx1"/>
                </a:solidFill>
              </a:rPr>
              <a:t>are required and must be submitted at one time; no more</a:t>
            </a:r>
            <a:r>
              <a:rPr lang="en-US" sz="1800">
                <a:solidFill>
                  <a:schemeClr val="tx1"/>
                </a:solidFill>
              </a:rPr>
              <a:t> than 40 signatures may be submitted.</a:t>
            </a:r>
          </a:p>
          <a:p>
            <a:pPr lvl="0" algn="ctr">
              <a:buNone/>
            </a:pPr>
            <a:endParaRPr lang="en-US" sz="600">
              <a:solidFill>
                <a:schemeClr val="tx1"/>
              </a:solidFill>
            </a:endParaRPr>
          </a:p>
          <a:p>
            <a:pPr lvl="0" algn="ctr">
              <a:buNone/>
            </a:pPr>
            <a:endParaRPr lang="en-US">
              <a:solidFill>
                <a:schemeClr val="tx1"/>
              </a:solidFill>
            </a:endParaRPr>
          </a:p>
          <a:p>
            <a:pPr lvl="0" algn="ctr">
              <a:buNone/>
            </a:pPr>
            <a:r>
              <a:rPr lang="en-US">
                <a:solidFill>
                  <a:schemeClr val="tx1"/>
                </a:solidFill>
              </a:rPr>
              <a:t>A judge who runs unopposed shall not appear on the ballot unless forced by petition to allow for a write-in candidate at the next general election.</a:t>
            </a:r>
          </a:p>
          <a:p>
            <a:pPr lvl="0" algn="ctr">
              <a:buNone/>
            </a:pPr>
            <a:endParaRPr lang="en-US" sz="600">
              <a:solidFill>
                <a:schemeClr val="tx1"/>
              </a:solidFill>
            </a:endParaRPr>
          </a:p>
          <a:p>
            <a:pPr lvl="0" algn="ctr">
              <a:buNone/>
            </a:pPr>
            <a:endParaRPr lang="en-US">
              <a:solidFill>
                <a:schemeClr val="tx1"/>
              </a:solidFill>
            </a:endParaRPr>
          </a:p>
          <a:p>
            <a:pPr lvl="0" algn="ctr">
              <a:buNone/>
            </a:pPr>
            <a:r>
              <a:rPr lang="en-US">
                <a:solidFill>
                  <a:schemeClr val="tx1"/>
                </a:solidFill>
              </a:rPr>
              <a:t>Terms are six years beginning the Monday after January 1 following the election January 6, 2025</a:t>
            </a:r>
            <a:endParaRPr lang="en-US" sz="1800">
              <a:solidFill>
                <a:schemeClr val="tx1"/>
              </a:solidFill>
            </a:endParaRPr>
          </a:p>
          <a:p>
            <a:pPr lvl="1"/>
            <a:endParaRPr lang="en-US" i="1">
              <a:solidFill>
                <a:schemeClr val="tx1"/>
              </a:solidFill>
            </a:endParaRPr>
          </a:p>
        </p:txBody>
      </p:sp>
      <p:pic>
        <p:nvPicPr>
          <p:cNvPr id="3" name="Picture 2" descr="Diagram, table&#10;&#10;Description automatically generated">
            <a:extLst>
              <a:ext uri="{FF2B5EF4-FFF2-40B4-BE49-F238E27FC236}">
                <a16:creationId xmlns:a16="http://schemas.microsoft.com/office/drawing/2014/main" id="{A99A46E4-2113-2BE3-EF62-D149404097E2}"/>
              </a:ext>
            </a:extLst>
          </p:cNvPr>
          <p:cNvPicPr>
            <a:picLocks noChangeAspect="1"/>
          </p:cNvPicPr>
          <p:nvPr/>
        </p:nvPicPr>
        <p:blipFill>
          <a:blip r:embed="rId8"/>
          <a:stretch>
            <a:fillRect/>
          </a:stretch>
        </p:blipFill>
        <p:spPr>
          <a:xfrm>
            <a:off x="1267053" y="1212227"/>
            <a:ext cx="3217718" cy="4164105"/>
          </a:xfrm>
          <a:prstGeom prst="rect">
            <a:avLst/>
          </a:prstGeom>
          <a:ln>
            <a:noFill/>
          </a:ln>
          <a:effectLst>
            <a:outerShdw blurRad="292100" dist="139700" dir="2700000" algn="tl" rotWithShape="0">
              <a:srgbClr val="333333">
                <a:alpha val="65000"/>
              </a:srgbClr>
            </a:outerShdw>
          </a:effectLst>
        </p:spPr>
      </p:pic>
      <p:pic>
        <p:nvPicPr>
          <p:cNvPr id="5" name="Picture 4" descr="Diagram&#10;&#10;Description automatically generated with medium confidence">
            <a:extLst>
              <a:ext uri="{FF2B5EF4-FFF2-40B4-BE49-F238E27FC236}">
                <a16:creationId xmlns:a16="http://schemas.microsoft.com/office/drawing/2014/main" id="{CA7D82EF-1D8B-4A42-20BC-BEF6B01832CC}"/>
              </a:ext>
            </a:extLst>
          </p:cNvPr>
          <p:cNvPicPr>
            <a:picLocks noChangeAspect="1"/>
          </p:cNvPicPr>
          <p:nvPr/>
        </p:nvPicPr>
        <p:blipFill>
          <a:blip r:embed="rId9"/>
          <a:stretch>
            <a:fillRect/>
          </a:stretch>
        </p:blipFill>
        <p:spPr>
          <a:xfrm>
            <a:off x="4708815" y="1739972"/>
            <a:ext cx="3217718" cy="4164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6587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18489FC1-E945-47E8-827B-A000B6DCF4A6}"/>
              </a:ext>
            </a:extLst>
          </p:cNvPr>
          <p:cNvSpPr txBox="1">
            <a:spLocks/>
          </p:cNvSpPr>
          <p:nvPr/>
        </p:nvSpPr>
        <p:spPr>
          <a:xfrm>
            <a:off x="1063238" y="649986"/>
            <a:ext cx="6461536" cy="659973"/>
          </a:xfrm>
          <a:prstGeom prst="rect">
            <a:avLst/>
          </a:prstGeom>
          <a:effectLst/>
        </p:spPr>
        <p:txBody>
          <a:bodyPr vert="horz" lIns="91440" tIns="45720" rIns="91440" bIns="45720" rtlCol="0" anchor="b" anchorCtr="1">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1800" b="1">
                <a:solidFill>
                  <a:srgbClr val="212121"/>
                </a:solidFill>
              </a:rPr>
              <a:t>Declaration of Candidacy (required)</a:t>
            </a:r>
            <a:br>
              <a:rPr lang="en-US" sz="1800" b="1">
                <a:solidFill>
                  <a:srgbClr val="212121"/>
                </a:solidFill>
              </a:rPr>
            </a:br>
            <a:endParaRPr lang="en-US" sz="1800"/>
          </a:p>
        </p:txBody>
      </p:sp>
      <p:sp>
        <p:nvSpPr>
          <p:cNvPr id="31" name="Rectangle 30">
            <a:extLst>
              <a:ext uri="{FF2B5EF4-FFF2-40B4-BE49-F238E27FC236}">
                <a16:creationId xmlns:a16="http://schemas.microsoft.com/office/drawing/2014/main" id="{DEB31CFD-F293-49A8-96AF-DFF2C68CA04D}"/>
              </a:ext>
            </a:extLst>
          </p:cNvPr>
          <p:cNvSpPr/>
          <p:nvPr/>
        </p:nvSpPr>
        <p:spPr>
          <a:xfrm>
            <a:off x="8469364" y="649986"/>
            <a:ext cx="3074977" cy="5598414"/>
          </a:xfrm>
          <a:prstGeom prst="rect">
            <a:avLst/>
          </a:prstGeom>
          <a:solidFill>
            <a:schemeClr val="bg1"/>
          </a:solidFill>
          <a:ln w="76200" cmpd="dbl">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b="1">
                <a:solidFill>
                  <a:schemeClr val="tx1"/>
                </a:solidFill>
              </a:rPr>
              <a:t>Required to be filed with other Nomination Documents</a:t>
            </a:r>
          </a:p>
          <a:p>
            <a:pPr lvl="1" algn="ctr"/>
            <a:endParaRPr lang="en-US" b="1">
              <a:solidFill>
                <a:schemeClr val="tx1"/>
              </a:solidFill>
            </a:endParaRPr>
          </a:p>
          <a:p>
            <a:pPr marL="341313" lvl="1" indent="-231775">
              <a:buFont typeface="Arial" panose="020B0604020202020204" pitchFamily="34" charset="0"/>
              <a:buChar char="•"/>
            </a:pPr>
            <a:r>
              <a:rPr lang="en-US">
                <a:solidFill>
                  <a:schemeClr val="tx1"/>
                </a:solidFill>
              </a:rPr>
              <a:t>Cannot be Removed from the office of the ROV</a:t>
            </a:r>
          </a:p>
          <a:p>
            <a:pPr marL="341313" lvl="1" indent="-231775">
              <a:buFont typeface="Arial" panose="020B0604020202020204" pitchFamily="34" charset="0"/>
              <a:buChar char="•"/>
            </a:pPr>
            <a:r>
              <a:rPr lang="en-US">
                <a:solidFill>
                  <a:schemeClr val="tx1"/>
                </a:solidFill>
              </a:rPr>
              <a:t>Written Statement Signed &amp; Dated by Candidate to Designate Authorized Agent</a:t>
            </a:r>
          </a:p>
          <a:p>
            <a:pPr marL="341313" lvl="1" indent="-231775">
              <a:buFont typeface="Arial" panose="020B0604020202020204" pitchFamily="34" charset="0"/>
              <a:buChar char="•"/>
            </a:pPr>
            <a:r>
              <a:rPr lang="en-US">
                <a:solidFill>
                  <a:schemeClr val="tx1"/>
                </a:solidFill>
              </a:rPr>
              <a:t>Form Includes Office Sought and Name of Candidate and Ballot Designation</a:t>
            </a:r>
          </a:p>
          <a:p>
            <a:pPr marL="341313" lvl="1" indent="-231775">
              <a:buFont typeface="Arial" panose="020B0604020202020204" pitchFamily="34" charset="0"/>
              <a:buChar char="•"/>
            </a:pPr>
            <a:r>
              <a:rPr lang="en-US">
                <a:solidFill>
                  <a:schemeClr val="tx1"/>
                </a:solidFill>
              </a:rPr>
              <a:t>Character-Based Name</a:t>
            </a:r>
          </a:p>
          <a:p>
            <a:pPr marL="341313" lvl="1" indent="-231775">
              <a:buFont typeface="Arial" panose="020B0604020202020204" pitchFamily="34" charset="0"/>
              <a:buChar char="•"/>
            </a:pPr>
            <a:r>
              <a:rPr lang="en-US">
                <a:solidFill>
                  <a:schemeClr val="tx1"/>
                </a:solidFill>
              </a:rPr>
              <a:t>Publication of Contact Information</a:t>
            </a:r>
          </a:p>
          <a:p>
            <a:pPr marL="341313" lvl="1" indent="-231775">
              <a:buFont typeface="Arial" panose="020B0604020202020204" pitchFamily="34" charset="0"/>
              <a:buChar char="•"/>
            </a:pPr>
            <a:r>
              <a:rPr lang="en-US">
                <a:solidFill>
                  <a:schemeClr val="tx1"/>
                </a:solidFill>
              </a:rPr>
              <a:t>Qualifications and Oath of Office</a:t>
            </a:r>
          </a:p>
        </p:txBody>
      </p:sp>
      <p:pic>
        <p:nvPicPr>
          <p:cNvPr id="3" name="Picture 2" descr="A picture containing table&#10;&#10;Description automatically generated">
            <a:extLst>
              <a:ext uri="{FF2B5EF4-FFF2-40B4-BE49-F238E27FC236}">
                <a16:creationId xmlns:a16="http://schemas.microsoft.com/office/drawing/2014/main" id="{27A400DD-3FC6-E470-3E57-E76E91FF931E}"/>
              </a:ext>
            </a:extLst>
          </p:cNvPr>
          <p:cNvPicPr>
            <a:picLocks noChangeAspect="1"/>
          </p:cNvPicPr>
          <p:nvPr/>
        </p:nvPicPr>
        <p:blipFill>
          <a:blip r:embed="rId3"/>
          <a:stretch>
            <a:fillRect/>
          </a:stretch>
        </p:blipFill>
        <p:spPr>
          <a:xfrm>
            <a:off x="1238856" y="1309959"/>
            <a:ext cx="3217718" cy="4164105"/>
          </a:xfrm>
          <a:prstGeom prst="rect">
            <a:avLst/>
          </a:prstGeom>
          <a:ln>
            <a:noFill/>
          </a:ln>
          <a:effectLst>
            <a:outerShdw blurRad="292100" dist="139700" dir="2700000" algn="tl" rotWithShape="0">
              <a:srgbClr val="333333">
                <a:alpha val="65000"/>
              </a:srgbClr>
            </a:outerShdw>
          </a:effectLst>
        </p:spPr>
      </p:pic>
      <p:pic>
        <p:nvPicPr>
          <p:cNvPr id="6" name="Picture 5" descr="Text, application&#10;&#10;Description automatically generated">
            <a:extLst>
              <a:ext uri="{FF2B5EF4-FFF2-40B4-BE49-F238E27FC236}">
                <a16:creationId xmlns:a16="http://schemas.microsoft.com/office/drawing/2014/main" id="{EAC7B2F6-E226-C179-21C7-4F2499E30DF3}"/>
              </a:ext>
            </a:extLst>
          </p:cNvPr>
          <p:cNvPicPr>
            <a:picLocks noChangeAspect="1"/>
          </p:cNvPicPr>
          <p:nvPr/>
        </p:nvPicPr>
        <p:blipFill>
          <a:blip r:embed="rId4"/>
          <a:stretch>
            <a:fillRect/>
          </a:stretch>
        </p:blipFill>
        <p:spPr>
          <a:xfrm>
            <a:off x="4721598" y="1766620"/>
            <a:ext cx="3217718" cy="4164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047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0F82E3E-E291-4077-9561-D03BD8817A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46" name="Picture 45">
              <a:extLst>
                <a:ext uri="{FF2B5EF4-FFF2-40B4-BE49-F238E27FC236}">
                  <a16:creationId xmlns:a16="http://schemas.microsoft.com/office/drawing/2014/main" id="{064A9319-91FB-4B4F-815A-A046C6378C9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7" name="Rectangle 46">
              <a:extLst>
                <a:ext uri="{FF2B5EF4-FFF2-40B4-BE49-F238E27FC236}">
                  <a16:creationId xmlns:a16="http://schemas.microsoft.com/office/drawing/2014/main" id="{1365E65E-138F-4485-AA9E-188DF346C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id="{82DE2924-A79E-4612-8899-0413800032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49" name="Picture 48">
              <a:extLst>
                <a:ext uri="{FF2B5EF4-FFF2-40B4-BE49-F238E27FC236}">
                  <a16:creationId xmlns:a16="http://schemas.microsoft.com/office/drawing/2014/main" id="{594B8494-882E-4FE9-BFAD-2651558746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51" name="Straight Connector 50">
            <a:extLst>
              <a:ext uri="{FF2B5EF4-FFF2-40B4-BE49-F238E27FC236}">
                <a16:creationId xmlns:a16="http://schemas.microsoft.com/office/drawing/2014/main" id="{9A5BFCFB-CCDF-43A8-888F-E16CF73D2F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53" name="Group 52">
            <a:extLst>
              <a:ext uri="{FF2B5EF4-FFF2-40B4-BE49-F238E27FC236}">
                <a16:creationId xmlns:a16="http://schemas.microsoft.com/office/drawing/2014/main" id="{87A84A88-56D8-46EF-B003-C467C54DDC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54" name="Rectangle 53">
              <a:extLst>
                <a:ext uri="{FF2B5EF4-FFF2-40B4-BE49-F238E27FC236}">
                  <a16:creationId xmlns:a16="http://schemas.microsoft.com/office/drawing/2014/main" id="{BE02409C-AAC9-4B71-B433-1F0477989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B04F123D-B711-484C-90B7-7E3EEA5402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56" name="Picture 55">
                <a:extLst>
                  <a:ext uri="{FF2B5EF4-FFF2-40B4-BE49-F238E27FC236}">
                    <a16:creationId xmlns:a16="http://schemas.microsoft.com/office/drawing/2014/main" id="{FF5BA041-244A-457E-846E-ED0CBCD0EB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7" name="Rectangle 56">
                <a:extLst>
                  <a:ext uri="{FF2B5EF4-FFF2-40B4-BE49-F238E27FC236}">
                    <a16:creationId xmlns:a16="http://schemas.microsoft.com/office/drawing/2014/main" id="{21C4581C-A5C4-46B6-994D-8E954AC8A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8" name="Picture 57">
                <a:extLst>
                  <a:ext uri="{FF2B5EF4-FFF2-40B4-BE49-F238E27FC236}">
                    <a16:creationId xmlns:a16="http://schemas.microsoft.com/office/drawing/2014/main" id="{A50DE8B2-6159-4CEA-9388-88C104386FA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59" name="Picture 58">
                <a:extLst>
                  <a:ext uri="{FF2B5EF4-FFF2-40B4-BE49-F238E27FC236}">
                    <a16:creationId xmlns:a16="http://schemas.microsoft.com/office/drawing/2014/main" id="{06A4A158-2E58-432F-839F-5B3A8133B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61" name="Rectangle 60">
            <a:extLst>
              <a:ext uri="{FF2B5EF4-FFF2-40B4-BE49-F238E27FC236}">
                <a16:creationId xmlns:a16="http://schemas.microsoft.com/office/drawing/2014/main" id="{1B057C70-1B97-42CE-9C74-A2B72760F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0EC6C006-F859-490E-A780-57D4CC5306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
        <p:nvSpPr>
          <p:cNvPr id="52" name="Title 1">
            <a:extLst>
              <a:ext uri="{FF2B5EF4-FFF2-40B4-BE49-F238E27FC236}">
                <a16:creationId xmlns:a16="http://schemas.microsoft.com/office/drawing/2014/main" id="{18489FC1-E945-47E8-827B-A000B6DCF4A6}"/>
              </a:ext>
            </a:extLst>
          </p:cNvPr>
          <p:cNvSpPr txBox="1">
            <a:spLocks/>
          </p:cNvSpPr>
          <p:nvPr/>
        </p:nvSpPr>
        <p:spPr>
          <a:xfrm>
            <a:off x="1063238" y="649986"/>
            <a:ext cx="6461536" cy="659973"/>
          </a:xfrm>
          <a:prstGeom prst="rect">
            <a:avLst/>
          </a:prstGeom>
          <a:effectLst/>
        </p:spPr>
        <p:txBody>
          <a:bodyPr vert="horz" lIns="91440" tIns="45720" rIns="91440" bIns="45720" rtlCol="0" anchor="b" anchorCtr="1">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1800" b="1">
                <a:solidFill>
                  <a:srgbClr val="212121"/>
                </a:solidFill>
              </a:rPr>
              <a:t>Candidate Statement of Qualifications</a:t>
            </a:r>
            <a:br>
              <a:rPr lang="en-US" sz="1800" b="1">
                <a:solidFill>
                  <a:srgbClr val="212121"/>
                </a:solidFill>
              </a:rPr>
            </a:br>
            <a:endParaRPr lang="en-US" sz="1800"/>
          </a:p>
        </p:txBody>
      </p:sp>
      <p:sp>
        <p:nvSpPr>
          <p:cNvPr id="31" name="Rectangle 30">
            <a:extLst>
              <a:ext uri="{FF2B5EF4-FFF2-40B4-BE49-F238E27FC236}">
                <a16:creationId xmlns:a16="http://schemas.microsoft.com/office/drawing/2014/main" id="{DEB31CFD-F293-49A8-96AF-DFF2C68CA04D}"/>
              </a:ext>
            </a:extLst>
          </p:cNvPr>
          <p:cNvSpPr/>
          <p:nvPr/>
        </p:nvSpPr>
        <p:spPr>
          <a:xfrm>
            <a:off x="8042041" y="704469"/>
            <a:ext cx="3438457" cy="5447275"/>
          </a:xfrm>
          <a:prstGeom prst="rect">
            <a:avLst/>
          </a:prstGeom>
          <a:solidFill>
            <a:schemeClr val="bg1"/>
          </a:solidFill>
          <a:ln w="76200" cmpd="dbl">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600" b="1" dirty="0">
                <a:solidFill>
                  <a:schemeClr val="tx1"/>
                </a:solidFill>
              </a:rPr>
            </a:br>
            <a:r>
              <a:rPr lang="en-US" sz="1600" b="1" dirty="0">
                <a:solidFill>
                  <a:schemeClr val="tx1"/>
                </a:solidFill>
              </a:rPr>
              <a:t>A Candidate Statement may be Purchased for Inclusion in the County Voter Information Guide (CVIG)</a:t>
            </a:r>
            <a:br>
              <a:rPr lang="en-US" sz="1600" b="1" dirty="0">
                <a:solidFill>
                  <a:schemeClr val="tx1"/>
                </a:solidFill>
              </a:rPr>
            </a:br>
            <a:br>
              <a:rPr lang="en-US" sz="1600" dirty="0">
                <a:solidFill>
                  <a:schemeClr val="tx1"/>
                </a:solidFill>
              </a:rPr>
            </a:br>
            <a:r>
              <a:rPr lang="en-US" sz="1600" dirty="0">
                <a:solidFill>
                  <a:schemeClr val="tx1"/>
                </a:solidFill>
              </a:rPr>
              <a:t>Estimated Candidate Statement Deposit: </a:t>
            </a:r>
            <a:r>
              <a:rPr lang="en-US" sz="1600" b="1" dirty="0">
                <a:solidFill>
                  <a:schemeClr val="tx1"/>
                </a:solidFill>
              </a:rPr>
              <a:t>$2,320</a:t>
            </a:r>
            <a:br>
              <a:rPr lang="en-US" sz="1600" dirty="0">
                <a:solidFill>
                  <a:schemeClr val="tx1"/>
                </a:solidFill>
              </a:rPr>
            </a:br>
            <a:br>
              <a:rPr lang="en-US" sz="1600" dirty="0">
                <a:solidFill>
                  <a:schemeClr val="tx1"/>
                </a:solidFill>
              </a:rPr>
            </a:br>
            <a:r>
              <a:rPr lang="en-US" sz="1600" dirty="0">
                <a:solidFill>
                  <a:schemeClr val="tx1"/>
                </a:solidFill>
              </a:rPr>
              <a:t>Payment is due when a candidate statement is filed.</a:t>
            </a:r>
            <a:br>
              <a:rPr lang="en-US" sz="1600" dirty="0">
                <a:solidFill>
                  <a:schemeClr val="tx1"/>
                </a:solidFill>
              </a:rPr>
            </a:br>
            <a:br>
              <a:rPr lang="en-US" sz="1600" dirty="0">
                <a:solidFill>
                  <a:schemeClr val="tx1"/>
                </a:solidFill>
              </a:rPr>
            </a:br>
            <a:r>
              <a:rPr lang="en-US" sz="1600" dirty="0">
                <a:solidFill>
                  <a:schemeClr val="tx1"/>
                </a:solidFill>
              </a:rPr>
              <a:t>Candidate statement deposits will be refunded if the contest is not included on the ballot. </a:t>
            </a:r>
            <a:br>
              <a:rPr lang="en-US" dirty="0">
                <a:solidFill>
                  <a:schemeClr val="tx1"/>
                </a:solidFill>
              </a:rPr>
            </a:br>
            <a:endParaRPr lang="en-US" dirty="0">
              <a:solidFill>
                <a:schemeClr val="tx1"/>
              </a:solidFill>
            </a:endParaRPr>
          </a:p>
        </p:txBody>
      </p:sp>
      <p:pic>
        <p:nvPicPr>
          <p:cNvPr id="10" name="Picture 9" descr="Diagram&#10;&#10;Description automatically generated">
            <a:extLst>
              <a:ext uri="{FF2B5EF4-FFF2-40B4-BE49-F238E27FC236}">
                <a16:creationId xmlns:a16="http://schemas.microsoft.com/office/drawing/2014/main" id="{2D0CE02A-F235-A0C2-6798-54B8811D4C39}"/>
              </a:ext>
            </a:extLst>
          </p:cNvPr>
          <p:cNvPicPr>
            <a:picLocks noChangeAspect="1"/>
          </p:cNvPicPr>
          <p:nvPr/>
        </p:nvPicPr>
        <p:blipFill>
          <a:blip r:embed="rId8"/>
          <a:stretch>
            <a:fillRect/>
          </a:stretch>
        </p:blipFill>
        <p:spPr>
          <a:xfrm>
            <a:off x="4879920" y="1014506"/>
            <a:ext cx="2980087" cy="3856583"/>
          </a:xfrm>
          <a:prstGeom prst="rect">
            <a:avLst/>
          </a:prstGeom>
          <a:ln>
            <a:noFill/>
          </a:ln>
          <a:effectLst>
            <a:outerShdw blurRad="292100" dist="139700" dir="2700000" algn="tl" rotWithShape="0">
              <a:srgbClr val="333333">
                <a:alpha val="65000"/>
              </a:srgbClr>
            </a:outerShdw>
          </a:effectLst>
        </p:spPr>
      </p:pic>
      <p:pic>
        <p:nvPicPr>
          <p:cNvPr id="8" name="Picture 7" descr="Text, letter&#10;&#10;Description automatically generated">
            <a:extLst>
              <a:ext uri="{FF2B5EF4-FFF2-40B4-BE49-F238E27FC236}">
                <a16:creationId xmlns:a16="http://schemas.microsoft.com/office/drawing/2014/main" id="{2777930F-7580-ADC9-AE4E-2B95328F96C7}"/>
              </a:ext>
            </a:extLst>
          </p:cNvPr>
          <p:cNvPicPr>
            <a:picLocks noChangeAspect="1"/>
          </p:cNvPicPr>
          <p:nvPr/>
        </p:nvPicPr>
        <p:blipFill>
          <a:blip r:embed="rId9"/>
          <a:stretch>
            <a:fillRect/>
          </a:stretch>
        </p:blipFill>
        <p:spPr>
          <a:xfrm>
            <a:off x="4427729" y="1565511"/>
            <a:ext cx="2994790" cy="3875610"/>
          </a:xfrm>
          <a:prstGeom prst="rect">
            <a:avLst/>
          </a:prstGeom>
          <a:ln>
            <a:noFill/>
          </a:ln>
          <a:effectLst>
            <a:outerShdw blurRad="292100" dist="139700" dir="2700000" algn="tl" rotWithShape="0">
              <a:srgbClr val="333333">
                <a:alpha val="65000"/>
              </a:srgbClr>
            </a:outerShdw>
          </a:effectLst>
        </p:spPr>
      </p:pic>
      <p:pic>
        <p:nvPicPr>
          <p:cNvPr id="5" name="Picture 4" descr="Text, letter&#10;&#10;Description automatically generated">
            <a:extLst>
              <a:ext uri="{FF2B5EF4-FFF2-40B4-BE49-F238E27FC236}">
                <a16:creationId xmlns:a16="http://schemas.microsoft.com/office/drawing/2014/main" id="{5E04349D-F37A-5DCA-E42C-EA5F6B8D79AB}"/>
              </a:ext>
            </a:extLst>
          </p:cNvPr>
          <p:cNvPicPr>
            <a:picLocks noChangeAspect="1"/>
          </p:cNvPicPr>
          <p:nvPr/>
        </p:nvPicPr>
        <p:blipFill>
          <a:blip r:embed="rId10"/>
          <a:stretch>
            <a:fillRect/>
          </a:stretch>
        </p:blipFill>
        <p:spPr>
          <a:xfrm>
            <a:off x="3876899" y="1934415"/>
            <a:ext cx="2981218" cy="3858047"/>
          </a:xfrm>
          <a:prstGeom prst="rect">
            <a:avLst/>
          </a:prstGeom>
          <a:ln>
            <a:noFill/>
          </a:ln>
          <a:effectLst>
            <a:outerShdw blurRad="292100" dist="139700" dir="2700000" algn="tl" rotWithShape="0">
              <a:srgbClr val="333333">
                <a:alpha val="65000"/>
              </a:srgbClr>
            </a:outerShdw>
          </a:effectLst>
        </p:spPr>
      </p:pic>
      <p:pic>
        <p:nvPicPr>
          <p:cNvPr id="3" name="Picture 2" descr="Table&#10;&#10;Description automatically generated">
            <a:extLst>
              <a:ext uri="{FF2B5EF4-FFF2-40B4-BE49-F238E27FC236}">
                <a16:creationId xmlns:a16="http://schemas.microsoft.com/office/drawing/2014/main" id="{BBDFE6B2-48F7-7C4C-13FC-52AC5CA710FF}"/>
              </a:ext>
            </a:extLst>
          </p:cNvPr>
          <p:cNvPicPr>
            <a:picLocks noChangeAspect="1"/>
          </p:cNvPicPr>
          <p:nvPr/>
        </p:nvPicPr>
        <p:blipFill>
          <a:blip r:embed="rId11"/>
          <a:stretch>
            <a:fillRect/>
          </a:stretch>
        </p:blipFill>
        <p:spPr>
          <a:xfrm>
            <a:off x="1247693" y="1267206"/>
            <a:ext cx="3217718" cy="4164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0834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whiteboard&#10;&#10;Description automatically generated">
            <a:extLst>
              <a:ext uri="{FF2B5EF4-FFF2-40B4-BE49-F238E27FC236}">
                <a16:creationId xmlns:a16="http://schemas.microsoft.com/office/drawing/2014/main" id="{C301392E-7861-4907-BEB0-5A8F1E47E3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14449"/>
          <a:stretch/>
        </p:blipFill>
        <p:spPr>
          <a:xfrm>
            <a:off x="20" y="10"/>
            <a:ext cx="12191980" cy="6857990"/>
          </a:xfrm>
          <a:prstGeom prst="rect">
            <a:avLst/>
          </a:prstGeom>
        </p:spPr>
      </p:pic>
      <p:sp>
        <p:nvSpPr>
          <p:cNvPr id="8" name="TextBox 7">
            <a:extLst>
              <a:ext uri="{FF2B5EF4-FFF2-40B4-BE49-F238E27FC236}">
                <a16:creationId xmlns:a16="http://schemas.microsoft.com/office/drawing/2014/main" id="{D56C7068-83A3-446E-86CA-46F9A55F469C}"/>
              </a:ext>
            </a:extLst>
          </p:cNvPr>
          <p:cNvSpPr txBox="1"/>
          <p:nvPr/>
        </p:nvSpPr>
        <p:spPr>
          <a:xfrm>
            <a:off x="9854501" y="6657945"/>
            <a:ext cx="233749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icpedia.org/chalkboard/q/question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667096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4628" y="954756"/>
            <a:ext cx="3121572" cy="4946003"/>
          </a:xfrm>
        </p:spPr>
        <p:txBody>
          <a:bodyPr anchorCtr="1">
            <a:normAutofit/>
          </a:bodyPr>
          <a:lstStyle/>
          <a:p>
            <a:r>
              <a:rPr lang="en-US" sz="3000" dirty="0">
                <a:solidFill>
                  <a:srgbClr val="FFFFFF"/>
                </a:solidFill>
              </a:rPr>
              <a:t>Ballot Designation Worksheet</a:t>
            </a:r>
            <a:br>
              <a:rPr lang="en-US" sz="3600" dirty="0">
                <a:solidFill>
                  <a:srgbClr val="FFFFFF"/>
                </a:solidFill>
              </a:rPr>
            </a:br>
            <a:endParaRPr lang="en-US" sz="3600" dirty="0">
              <a:solidFill>
                <a:srgbClr val="FFFFFF"/>
              </a:solidFill>
            </a:endParaRP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8366CF-53A8-07AF-BB19-BF4886657D4C}"/>
              </a:ext>
            </a:extLst>
          </p:cNvPr>
          <p:cNvSpPr/>
          <p:nvPr/>
        </p:nvSpPr>
        <p:spPr>
          <a:xfrm>
            <a:off x="4817660" y="501432"/>
            <a:ext cx="7137779" cy="6347892"/>
          </a:xfrm>
          <a:prstGeom prst="rect">
            <a:avLst/>
          </a:prstGeom>
        </p:spPr>
        <p:txBody>
          <a:bodyPr wrap="square">
            <a:spAutoFit/>
          </a:bodyPr>
          <a:lstStyle/>
          <a:p>
            <a:r>
              <a:rPr lang="en-US" sz="1700" b="1" dirty="0">
                <a:solidFill>
                  <a:srgbClr val="000000"/>
                </a:solidFill>
                <a:ea typeface="Calibri" panose="020F0502020204030204" pitchFamily="34" charset="0"/>
                <a:cs typeface="Arial" panose="020B0604020202020204" pitchFamily="34" charset="0"/>
              </a:rPr>
              <a:t>Elections Code Section 13107</a:t>
            </a:r>
          </a:p>
          <a:p>
            <a:r>
              <a:rPr lang="en-US" sz="1700" dirty="0">
                <a:solidFill>
                  <a:srgbClr val="000000"/>
                </a:solidFill>
                <a:ea typeface="Calibri" panose="020F0502020204030204" pitchFamily="34" charset="0"/>
                <a:cs typeface="Arial" panose="020B0604020202020204" pitchFamily="34" charset="0"/>
              </a:rPr>
              <a:t>(b)(1) Except as specified in paragraph (2), for candidates for judicial office . . . only one of the following designations may appear at the option of the candidate:</a:t>
            </a:r>
          </a:p>
          <a:p>
            <a:pPr marL="457170">
              <a:spcBef>
                <a:spcPts val="600"/>
              </a:spcBef>
            </a:pPr>
            <a:r>
              <a:rPr lang="en-US" sz="1700" dirty="0">
                <a:solidFill>
                  <a:srgbClr val="000000"/>
                </a:solidFill>
                <a:ea typeface="Calibri" panose="020F0502020204030204" pitchFamily="34" charset="0"/>
                <a:cs typeface="Arial" panose="020B0604020202020204" pitchFamily="34" charset="0"/>
              </a:rPr>
              <a:t>(A) Words designating </a:t>
            </a:r>
            <a:r>
              <a:rPr lang="en-US" sz="1700" b="1" dirty="0">
                <a:solidFill>
                  <a:srgbClr val="000000"/>
                </a:solidFill>
                <a:ea typeface="Calibri" panose="020F0502020204030204" pitchFamily="34" charset="0"/>
                <a:cs typeface="Arial" panose="020B0604020202020204" pitchFamily="34" charset="0"/>
              </a:rPr>
              <a:t>the city, county, district, state, or federal office held by the candidate</a:t>
            </a:r>
            <a:r>
              <a:rPr lang="en-US" sz="1700" dirty="0">
                <a:solidFill>
                  <a:srgbClr val="000000"/>
                </a:solidFill>
                <a:ea typeface="Calibri" panose="020F0502020204030204" pitchFamily="34" charset="0"/>
                <a:cs typeface="Arial" panose="020B0604020202020204" pitchFamily="34" charset="0"/>
              </a:rPr>
              <a:t> at the time of filing the nomination documents.</a:t>
            </a:r>
          </a:p>
          <a:p>
            <a:pPr marL="457170">
              <a:spcBef>
                <a:spcPts val="600"/>
              </a:spcBef>
            </a:pPr>
            <a:r>
              <a:rPr lang="en-US" sz="1700" dirty="0">
                <a:solidFill>
                  <a:srgbClr val="000000"/>
                </a:solidFill>
                <a:ea typeface="Calibri" panose="020F0502020204030204" pitchFamily="34" charset="0"/>
                <a:cs typeface="Arial" panose="020B0604020202020204" pitchFamily="34" charset="0"/>
              </a:rPr>
              <a:t>(B) The </a:t>
            </a:r>
            <a:r>
              <a:rPr lang="en-US" sz="1700" b="1" dirty="0">
                <a:solidFill>
                  <a:srgbClr val="000000"/>
                </a:solidFill>
                <a:ea typeface="Calibri" panose="020F0502020204030204" pitchFamily="34" charset="0"/>
                <a:cs typeface="Arial" panose="020B0604020202020204" pitchFamily="34" charset="0"/>
              </a:rPr>
              <a:t>word “incumbent” </a:t>
            </a:r>
            <a:r>
              <a:rPr lang="en-US" sz="1700" dirty="0">
                <a:solidFill>
                  <a:srgbClr val="000000"/>
                </a:solidFill>
                <a:ea typeface="Calibri" panose="020F0502020204030204" pitchFamily="34" charset="0"/>
                <a:cs typeface="Arial" panose="020B0604020202020204" pitchFamily="34" charset="0"/>
              </a:rPr>
              <a:t>if the candidate is a candidate [is the incumbent].</a:t>
            </a:r>
          </a:p>
          <a:p>
            <a:pPr marL="457170">
              <a:spcBef>
                <a:spcPts val="600"/>
              </a:spcBef>
            </a:pPr>
            <a:r>
              <a:rPr lang="en-US" sz="1700" dirty="0">
                <a:solidFill>
                  <a:srgbClr val="000000"/>
                </a:solidFill>
                <a:ea typeface="Calibri" panose="020F0502020204030204" pitchFamily="34" charset="0"/>
                <a:cs typeface="Arial" panose="020B0604020202020204" pitchFamily="34" charset="0"/>
              </a:rPr>
              <a:t>(C) No more than three words designating either </a:t>
            </a:r>
            <a:r>
              <a:rPr lang="en-US" sz="1700" b="1" dirty="0">
                <a:solidFill>
                  <a:srgbClr val="000000"/>
                </a:solidFill>
                <a:ea typeface="Calibri" panose="020F0502020204030204" pitchFamily="34" charset="0"/>
                <a:cs typeface="Arial" panose="020B0604020202020204" pitchFamily="34" charset="0"/>
              </a:rPr>
              <a:t>the current principal professions, vocations, or occupations of the candidate</a:t>
            </a:r>
            <a:r>
              <a:rPr lang="en-US" sz="1700" dirty="0">
                <a:solidFill>
                  <a:srgbClr val="000000"/>
                </a:solidFill>
                <a:ea typeface="Calibri" panose="020F0502020204030204" pitchFamily="34" charset="0"/>
                <a:cs typeface="Arial" panose="020B0604020202020204" pitchFamily="34" charset="0"/>
              </a:rPr>
              <a:t>, or the principal professions, vocations, or occupations of the candidate during the calendar year immediately preceding the filing of nomination documents.</a:t>
            </a:r>
          </a:p>
          <a:p>
            <a:pPr>
              <a:spcBef>
                <a:spcPts val="900"/>
              </a:spcBef>
            </a:pPr>
            <a:r>
              <a:rPr lang="en-US" sz="1700" dirty="0">
                <a:solidFill>
                  <a:srgbClr val="000000"/>
                </a:solidFill>
                <a:ea typeface="Calibri" panose="020F0502020204030204" pitchFamily="34" charset="0"/>
                <a:cs typeface="Arial" panose="020B0604020202020204" pitchFamily="34" charset="0"/>
              </a:rPr>
              <a:t>(2) For a candidate for judicial office who is </a:t>
            </a:r>
            <a:r>
              <a:rPr lang="en-US" sz="1700" b="1" dirty="0">
                <a:solidFill>
                  <a:srgbClr val="000000"/>
                </a:solidFill>
                <a:ea typeface="Calibri" panose="020F0502020204030204" pitchFamily="34" charset="0"/>
                <a:cs typeface="Arial" panose="020B0604020202020204" pitchFamily="34" charset="0"/>
              </a:rPr>
              <a:t>an active member of the State Bar employed by a city, county, district, state, or by the United States</a:t>
            </a:r>
            <a:r>
              <a:rPr lang="en-US" sz="1700" dirty="0">
                <a:solidFill>
                  <a:srgbClr val="000000"/>
                </a:solidFill>
                <a:ea typeface="Calibri" panose="020F0502020204030204" pitchFamily="34" charset="0"/>
                <a:cs typeface="Arial" panose="020B0604020202020204" pitchFamily="34" charset="0"/>
              </a:rPr>
              <a:t>, the designation shall appear as one of the following:</a:t>
            </a:r>
          </a:p>
          <a:p>
            <a:pPr marL="457170">
              <a:spcBef>
                <a:spcPts val="600"/>
              </a:spcBef>
            </a:pPr>
            <a:r>
              <a:rPr lang="en-US" sz="1700" dirty="0">
                <a:solidFill>
                  <a:srgbClr val="000000"/>
                </a:solidFill>
                <a:ea typeface="Calibri" panose="020F0502020204030204" pitchFamily="34" charset="0"/>
                <a:cs typeface="Arial" panose="020B0604020202020204" pitchFamily="34" charset="0"/>
              </a:rPr>
              <a:t>(A) Words designating </a:t>
            </a:r>
            <a:r>
              <a:rPr lang="en-US" sz="1700" b="1" dirty="0">
                <a:solidFill>
                  <a:srgbClr val="000000"/>
                </a:solidFill>
                <a:ea typeface="Calibri" panose="020F0502020204030204" pitchFamily="34" charset="0"/>
                <a:cs typeface="Arial" panose="020B0604020202020204" pitchFamily="34" charset="0"/>
              </a:rPr>
              <a:t>the actual job title</a:t>
            </a:r>
            <a:r>
              <a:rPr lang="en-US" sz="1700" dirty="0">
                <a:solidFill>
                  <a:srgbClr val="000000"/>
                </a:solidFill>
                <a:ea typeface="Calibri" panose="020F0502020204030204" pitchFamily="34" charset="0"/>
                <a:cs typeface="Arial" panose="020B0604020202020204" pitchFamily="34" charset="0"/>
              </a:rPr>
              <a:t>, as defined by statute, charter, or other governing instrument.</a:t>
            </a:r>
          </a:p>
          <a:p>
            <a:pPr marL="457170">
              <a:spcBef>
                <a:spcPts val="600"/>
              </a:spcBef>
            </a:pPr>
            <a:r>
              <a:rPr lang="en-US" sz="1700" dirty="0">
                <a:solidFill>
                  <a:srgbClr val="000000"/>
                </a:solidFill>
                <a:ea typeface="Calibri" panose="020F0502020204030204" pitchFamily="34" charset="0"/>
                <a:cs typeface="Arial" panose="020B0604020202020204" pitchFamily="34" charset="0"/>
              </a:rPr>
              <a:t>(B) One of the following ballot designations: </a:t>
            </a:r>
            <a:r>
              <a:rPr lang="en-US" sz="1700" b="1" dirty="0">
                <a:solidFill>
                  <a:srgbClr val="000000"/>
                </a:solidFill>
                <a:ea typeface="Calibri" panose="020F0502020204030204" pitchFamily="34" charset="0"/>
                <a:cs typeface="Arial" panose="020B0604020202020204" pitchFamily="34" charset="0"/>
              </a:rPr>
              <a:t>“Attorney,” “Attorney at Law,” “Lawyer,” or “Counselor at Law.”  </a:t>
            </a:r>
            <a:r>
              <a:rPr lang="en-US" sz="1700" dirty="0">
                <a:solidFill>
                  <a:srgbClr val="000000"/>
                </a:solidFill>
                <a:ea typeface="Calibri" panose="020F0502020204030204" pitchFamily="34" charset="0"/>
                <a:cs typeface="Arial" panose="020B0604020202020204" pitchFamily="34" charset="0"/>
              </a:rPr>
              <a:t>The designations “Attorney” and “Lawyer” may be used in combination with one other current principal profession, vocation, or occupation of the candidate, or the principal profession, vocation, or occupation of the candidate during the calendar year immediately preceding the filing of nomination documents.</a:t>
            </a:r>
          </a:p>
        </p:txBody>
      </p:sp>
    </p:spTree>
    <p:extLst>
      <p:ext uri="{BB962C8B-B14F-4D97-AF65-F5344CB8AC3E}">
        <p14:creationId xmlns:p14="http://schemas.microsoft.com/office/powerpoint/2010/main" val="2861705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a:xfrm>
            <a:off x="770709" y="2474767"/>
            <a:ext cx="10711542" cy="3626634"/>
          </a:xfrm>
          <a:prstGeom prst="rect">
            <a:avLst/>
          </a:prstGeom>
        </p:spPr>
        <p:txBody>
          <a:bodyPr wrap="square">
            <a:spAutoFit/>
          </a:bodyPr>
          <a:lstStyle/>
          <a:p>
            <a:r>
              <a:rPr lang="en-US" sz="1600" b="1" dirty="0">
                <a:solidFill>
                  <a:srgbClr val="000000"/>
                </a:solidFill>
                <a:ea typeface="Calibri" panose="020F0502020204030204" pitchFamily="34" charset="0"/>
                <a:cs typeface="Arial" panose="020B0604020202020204" pitchFamily="34" charset="0"/>
              </a:rPr>
              <a:t>Elections Code 13107 (cont.)</a:t>
            </a:r>
          </a:p>
          <a:p>
            <a:r>
              <a:rPr lang="en-US" sz="1600" dirty="0">
                <a:solidFill>
                  <a:srgbClr val="000000"/>
                </a:solidFill>
                <a:latin typeface="+mj-lt"/>
                <a:ea typeface="Calibri" panose="020F0502020204030204" pitchFamily="34" charset="0"/>
                <a:cs typeface="Arial" panose="020B0604020202020204" pitchFamily="34" charset="0"/>
              </a:rPr>
              <a:t>(b)(3) A designation made pursuant to subparagraph (A) of paragraph (1) or paragraph (2) shall also contain relevant qualifiers, as follows:</a:t>
            </a:r>
          </a:p>
          <a:p>
            <a:pPr>
              <a:spcBef>
                <a:spcPts val="400"/>
              </a:spcBef>
            </a:pPr>
            <a:r>
              <a:rPr lang="en-US" sz="1600" dirty="0">
                <a:solidFill>
                  <a:srgbClr val="000000"/>
                </a:solidFill>
                <a:latin typeface="+mj-lt"/>
                <a:ea typeface="Calibri" panose="020F0502020204030204" pitchFamily="34" charset="0"/>
                <a:cs typeface="Arial" panose="020B0604020202020204" pitchFamily="34" charset="0"/>
              </a:rPr>
              <a:t>   (A) If the candidate is an official or employee of a city, the name of the city shall appear preceded by the words “City of.”</a:t>
            </a:r>
          </a:p>
          <a:p>
            <a:pPr>
              <a:spcBef>
                <a:spcPts val="400"/>
              </a:spcBef>
            </a:pPr>
            <a:r>
              <a:rPr lang="en-US" sz="1600" dirty="0">
                <a:solidFill>
                  <a:srgbClr val="000000"/>
                </a:solidFill>
                <a:latin typeface="+mj-lt"/>
                <a:ea typeface="Calibri" panose="020F0502020204030204" pitchFamily="34" charset="0"/>
                <a:cs typeface="Arial" panose="020B0604020202020204" pitchFamily="34" charset="0"/>
              </a:rPr>
              <a:t>   (B) If the candidate is an official or employee of a county, the name of the county shall appear preceded by the words “County of.”</a:t>
            </a:r>
          </a:p>
          <a:p>
            <a:pPr>
              <a:spcBef>
                <a:spcPts val="400"/>
              </a:spcBef>
            </a:pPr>
            <a:r>
              <a:rPr lang="en-US" sz="1600" dirty="0">
                <a:solidFill>
                  <a:srgbClr val="000000"/>
                </a:solidFill>
                <a:latin typeface="+mj-lt"/>
                <a:ea typeface="Calibri" panose="020F0502020204030204" pitchFamily="34" charset="0"/>
                <a:cs typeface="Arial" panose="020B0604020202020204" pitchFamily="34" charset="0"/>
              </a:rPr>
              <a:t>   (C) If the candidate is an official or employee of a city and county, the name of the city and county shall appear preceded by the  </a:t>
            </a:r>
          </a:p>
          <a:p>
            <a:r>
              <a:rPr lang="en-US" sz="1600" dirty="0">
                <a:solidFill>
                  <a:srgbClr val="000000"/>
                </a:solidFill>
                <a:latin typeface="+mj-lt"/>
                <a:ea typeface="Calibri" panose="020F0502020204030204" pitchFamily="34" charset="0"/>
                <a:cs typeface="Arial" panose="020B0604020202020204" pitchFamily="34" charset="0"/>
              </a:rPr>
              <a:t>         words “City and County.”</a:t>
            </a:r>
          </a:p>
          <a:p>
            <a:pPr>
              <a:spcBef>
                <a:spcPts val="400"/>
              </a:spcBef>
            </a:pPr>
            <a:r>
              <a:rPr lang="en-US" sz="1600" dirty="0">
                <a:solidFill>
                  <a:srgbClr val="000000"/>
                </a:solidFill>
                <a:latin typeface="+mj-lt"/>
                <a:ea typeface="Calibri" panose="020F0502020204030204" pitchFamily="34" charset="0"/>
                <a:cs typeface="Arial" panose="020B0604020202020204" pitchFamily="34" charset="0"/>
              </a:rPr>
              <a:t>   (D) If the candidate performs quasi-judicial functions for a governmental agency, the full name of the agency shall be included.</a:t>
            </a:r>
          </a:p>
          <a:p>
            <a:pPr>
              <a:spcBef>
                <a:spcPts val="800"/>
              </a:spcBef>
            </a:pPr>
            <a:r>
              <a:rPr lang="en-US" sz="1600" dirty="0">
                <a:solidFill>
                  <a:srgbClr val="000000"/>
                </a:solidFill>
                <a:latin typeface="+mj-lt"/>
                <a:ea typeface="Calibri" panose="020F0502020204030204" pitchFamily="34" charset="0"/>
                <a:cs typeface="Arial" panose="020B0604020202020204" pitchFamily="34" charset="0"/>
              </a:rPr>
              <a:t>(c) A candidate for superior court judge who is an active member of the State Bar and practices law as one of his or her principal professions shall use one of the following ballot designations as his or her ballot designation: “Attorney,” “Attorney at Law,” “Lawyer,” or “Counselor at Law.” The designations “Attorney” and “Lawyer” may be used in combination with one other current principal profession, vocation, or occupation of the candidate, or the principal profession, vocation, or occupation of the candidate during the calendar year immediately preceding the filing of nomination documents.</a:t>
            </a:r>
          </a:p>
        </p:txBody>
      </p:sp>
      <p:sp>
        <p:nvSpPr>
          <p:cNvPr id="2" name="Title 1"/>
          <p:cNvSpPr>
            <a:spLocks noGrp="1"/>
          </p:cNvSpPr>
          <p:nvPr>
            <p:ph type="title"/>
          </p:nvPr>
        </p:nvSpPr>
        <p:spPr>
          <a:xfrm>
            <a:off x="1295400" y="1259236"/>
            <a:ext cx="9601200" cy="1127369"/>
          </a:xfrm>
        </p:spPr>
        <p:txBody>
          <a:bodyPr>
            <a:normAutofit fontScale="90000"/>
          </a:bodyPr>
          <a:lstStyle/>
          <a:p>
            <a:pPr algn="ctr"/>
            <a:r>
              <a:rPr lang="en-US" dirty="0"/>
              <a:t>Ballot Designation Worksheet (continued)</a:t>
            </a:r>
            <a:br>
              <a:rPr lang="en-US" dirty="0"/>
            </a:br>
            <a:endParaRPr lang="en-US" sz="3300" i="1" dirty="0"/>
          </a:p>
        </p:txBody>
      </p:sp>
    </p:spTree>
    <p:extLst>
      <p:ext uri="{BB962C8B-B14F-4D97-AF65-F5344CB8AC3E}">
        <p14:creationId xmlns:p14="http://schemas.microsoft.com/office/powerpoint/2010/main" val="504832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1F1649-847C-47E3-B225-8E1E48AAE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60E4D1-C3B1-4170-9B37-738247047217}"/>
              </a:ext>
            </a:extLst>
          </p:cNvPr>
          <p:cNvSpPr>
            <a:spLocks noGrp="1"/>
          </p:cNvSpPr>
          <p:nvPr>
            <p:ph type="title"/>
          </p:nvPr>
        </p:nvSpPr>
        <p:spPr>
          <a:xfrm>
            <a:off x="1295402" y="4876337"/>
            <a:ext cx="9601196" cy="1263775"/>
          </a:xfrm>
        </p:spPr>
        <p:txBody>
          <a:bodyPr>
            <a:normAutofit/>
          </a:bodyPr>
          <a:lstStyle/>
          <a:p>
            <a:r>
              <a:rPr lang="en-US">
                <a:solidFill>
                  <a:schemeClr val="bg1"/>
                </a:solidFill>
              </a:rPr>
              <a:t>Agenda</a:t>
            </a:r>
          </a:p>
        </p:txBody>
      </p:sp>
      <p:sp>
        <p:nvSpPr>
          <p:cNvPr id="22" name="Rectangle 21">
            <a:extLst>
              <a:ext uri="{FF2B5EF4-FFF2-40B4-BE49-F238E27FC236}">
                <a16:creationId xmlns:a16="http://schemas.microsoft.com/office/drawing/2014/main" id="{178E0B68-9001-452D-B615-87B990FB8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9"/>
            <a:ext cx="11218182" cy="4075912"/>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FEEA30-8A05-4745-99C0-112D3720E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977" y="659525"/>
            <a:ext cx="10890504" cy="374904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F18805CC-F91C-4505-A275-46ABDF0F00A0}"/>
              </a:ext>
            </a:extLst>
          </p:cNvPr>
          <p:cNvGraphicFramePr>
            <a:graphicFrameLocks noGrp="1"/>
          </p:cNvGraphicFramePr>
          <p:nvPr>
            <p:ph idx="1"/>
            <p:extLst>
              <p:ext uri="{D42A27DB-BD31-4B8C-83A1-F6EECF244321}">
                <p14:modId xmlns:p14="http://schemas.microsoft.com/office/powerpoint/2010/main" val="4201752805"/>
              </p:ext>
            </p:extLst>
          </p:nvPr>
        </p:nvGraphicFramePr>
        <p:xfrm>
          <a:off x="1129605" y="1139556"/>
          <a:ext cx="9945145" cy="27889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7" name="Group 6">
            <a:extLst>
              <a:ext uri="{FF2B5EF4-FFF2-40B4-BE49-F238E27FC236}">
                <a16:creationId xmlns:a16="http://schemas.microsoft.com/office/drawing/2014/main" id="{976FE985-BB4D-46CA-8AB7-6C8944CFB015}"/>
              </a:ext>
            </a:extLst>
          </p:cNvPr>
          <p:cNvGrpSpPr/>
          <p:nvPr/>
        </p:nvGrpSpPr>
        <p:grpSpPr>
          <a:xfrm>
            <a:off x="6363628" y="2654651"/>
            <a:ext cx="2341755" cy="1590851"/>
            <a:chOff x="2353178" y="1523956"/>
            <a:chExt cx="2341755" cy="1590851"/>
          </a:xfrm>
        </p:grpSpPr>
        <p:sp>
          <p:nvSpPr>
            <p:cNvPr id="8" name="Rectangle 7">
              <a:extLst>
                <a:ext uri="{FF2B5EF4-FFF2-40B4-BE49-F238E27FC236}">
                  <a16:creationId xmlns:a16="http://schemas.microsoft.com/office/drawing/2014/main" id="{F2821DEC-03E3-4B60-8CE4-7328C9067AD1}"/>
                </a:ext>
              </a:extLst>
            </p:cNvPr>
            <p:cNvSpPr/>
            <p:nvPr/>
          </p:nvSpPr>
          <p:spPr>
            <a:xfrm>
              <a:off x="2907667" y="1523956"/>
              <a:ext cx="1232779" cy="9037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955EBE33-3593-4F4D-92C2-E76A62E07146}"/>
                </a:ext>
              </a:extLst>
            </p:cNvPr>
            <p:cNvSpPr txBox="1"/>
            <p:nvPr/>
          </p:nvSpPr>
          <p:spPr>
            <a:xfrm>
              <a:off x="2353178" y="1523956"/>
              <a:ext cx="2341755" cy="15908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R="0" algn="ctr" defTabSz="488950">
                <a:spcBef>
                  <a:spcPct val="0"/>
                </a:spcBef>
                <a:spcAft>
                  <a:spcPts val="600"/>
                </a:spcAft>
                <a:buClr>
                  <a:schemeClr val="accent1"/>
                </a:buClr>
                <a:buSzPct val="115000"/>
                <a:tabLst>
                  <a:tab pos="457200" algn="l"/>
                </a:tabLst>
              </a:pPr>
              <a:r>
                <a:rPr lang="en-US" sz="1100">
                  <a:solidFill>
                    <a:prstClr val="black">
                      <a:hueOff val="0"/>
                      <a:satOff val="0"/>
                      <a:lumOff val="0"/>
                      <a:alphaOff val="0"/>
                    </a:prstClr>
                  </a:solidFill>
                  <a:latin typeface="Garamond" panose="02020404030301010803"/>
                </a:rPr>
                <a:t>Candidate Information Request Form</a:t>
              </a:r>
            </a:p>
            <a:p>
              <a:pPr marR="0" algn="ctr" defTabSz="488950">
                <a:spcBef>
                  <a:spcPct val="0"/>
                </a:spcBef>
                <a:spcAft>
                  <a:spcPts val="600"/>
                </a:spcAft>
                <a:buClr>
                  <a:schemeClr val="accent1"/>
                </a:buClr>
                <a:buSzPct val="115000"/>
                <a:tabLst>
                  <a:tab pos="457200" algn="l"/>
                </a:tabLst>
              </a:pPr>
              <a:r>
                <a:rPr lang="en-US" sz="1100">
                  <a:solidFill>
                    <a:prstClr val="black">
                      <a:hueOff val="0"/>
                      <a:satOff val="0"/>
                      <a:lumOff val="0"/>
                      <a:alphaOff val="0"/>
                    </a:prstClr>
                  </a:solidFill>
                  <a:latin typeface="Garamond" panose="02020404030301010803"/>
                </a:rPr>
                <a:t>Preferred Transliteration Form</a:t>
              </a:r>
            </a:p>
            <a:p>
              <a:pPr marR="0" algn="ctr" defTabSz="488950">
                <a:spcBef>
                  <a:spcPct val="0"/>
                </a:spcBef>
                <a:spcAft>
                  <a:spcPts val="600"/>
                </a:spcAft>
                <a:buClr>
                  <a:schemeClr val="accent1"/>
                </a:buClr>
                <a:buSzPct val="115000"/>
                <a:tabLst>
                  <a:tab pos="457200" algn="l"/>
                </a:tabLst>
              </a:pPr>
              <a:r>
                <a:rPr lang="en-US" sz="1100">
                  <a:solidFill>
                    <a:prstClr val="black">
                      <a:hueOff val="0"/>
                      <a:satOff val="0"/>
                      <a:lumOff val="0"/>
                      <a:alphaOff val="0"/>
                    </a:prstClr>
                  </a:solidFill>
                  <a:latin typeface="Garamond" panose="02020404030301010803"/>
                </a:rPr>
                <a:t>Vietnamese Name Accents Form </a:t>
              </a:r>
            </a:p>
            <a:p>
              <a:pPr marR="0" algn="ctr" defTabSz="488950">
                <a:spcBef>
                  <a:spcPct val="0"/>
                </a:spcBef>
                <a:spcAft>
                  <a:spcPts val="600"/>
                </a:spcAft>
                <a:buClr>
                  <a:schemeClr val="accent1"/>
                </a:buClr>
                <a:buSzPct val="115000"/>
                <a:tabLst>
                  <a:tab pos="457200" algn="l"/>
                </a:tabLst>
              </a:pPr>
              <a:r>
                <a:rPr lang="en-US" sz="1100">
                  <a:solidFill>
                    <a:prstClr val="black">
                      <a:hueOff val="0"/>
                      <a:satOff val="0"/>
                      <a:lumOff val="0"/>
                      <a:alphaOff val="0"/>
                    </a:prstClr>
                  </a:solidFill>
                  <a:latin typeface="Garamond" panose="02020404030301010803"/>
                </a:rPr>
                <a:t>Code of Fair Campaign Practices Form</a:t>
              </a:r>
            </a:p>
            <a:p>
              <a:pPr marR="0" algn="ctr" defTabSz="488950">
                <a:spcBef>
                  <a:spcPct val="0"/>
                </a:spcBef>
                <a:spcAft>
                  <a:spcPts val="600"/>
                </a:spcAft>
                <a:buClr>
                  <a:schemeClr val="accent1"/>
                </a:buClr>
                <a:buSzPct val="115000"/>
                <a:tabLst>
                  <a:tab pos="457200" algn="l"/>
                </a:tabLst>
              </a:pPr>
              <a:r>
                <a:rPr lang="en-US" sz="1100">
                  <a:solidFill>
                    <a:prstClr val="black">
                      <a:hueOff val="0"/>
                      <a:satOff val="0"/>
                      <a:lumOff val="0"/>
                      <a:alphaOff val="0"/>
                    </a:prstClr>
                  </a:solidFill>
                  <a:latin typeface="Garamond" panose="02020404030301010803"/>
                </a:rPr>
                <a:t>Department of Transportation – Statement of Responsibility</a:t>
              </a:r>
            </a:p>
            <a:p>
              <a:pPr marR="0" algn="ctr" defTabSz="488950">
                <a:spcBef>
                  <a:spcPct val="0"/>
                </a:spcBef>
                <a:spcAft>
                  <a:spcPts val="600"/>
                </a:spcAft>
                <a:buClr>
                  <a:schemeClr val="accent1"/>
                </a:buClr>
                <a:buSzPct val="115000"/>
                <a:tabLst>
                  <a:tab pos="457200" algn="l"/>
                </a:tabLst>
              </a:pPr>
              <a:r>
                <a:rPr lang="en-US" sz="1100">
                  <a:solidFill>
                    <a:prstClr val="black">
                      <a:hueOff val="0"/>
                      <a:satOff val="0"/>
                      <a:lumOff val="0"/>
                      <a:alphaOff val="0"/>
                    </a:prstClr>
                  </a:solidFill>
                  <a:latin typeface="Garamond" panose="02020404030301010803"/>
                </a:rPr>
                <a:t>FPPC Form 501 and Form 700</a:t>
              </a:r>
            </a:p>
          </p:txBody>
        </p:sp>
      </p:grpSp>
    </p:spTree>
    <p:extLst>
      <p:ext uri="{BB962C8B-B14F-4D97-AF65-F5344CB8AC3E}">
        <p14:creationId xmlns:p14="http://schemas.microsoft.com/office/powerpoint/2010/main" val="3637564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21" name="Group 120">
            <a:extLst>
              <a:ext uri="{FF2B5EF4-FFF2-40B4-BE49-F238E27FC236}">
                <a16:creationId xmlns:a16="http://schemas.microsoft.com/office/drawing/2014/main" id="{9C9EA19C-D500-479D-B637-4419E1F632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122" name="Picture 121">
              <a:extLst>
                <a:ext uri="{FF2B5EF4-FFF2-40B4-BE49-F238E27FC236}">
                  <a16:creationId xmlns:a16="http://schemas.microsoft.com/office/drawing/2014/main" id="{7F260B64-3C4C-41B0-91BC-8FE9334F122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3" name="Rectangle 122">
              <a:extLst>
                <a:ext uri="{FF2B5EF4-FFF2-40B4-BE49-F238E27FC236}">
                  <a16:creationId xmlns:a16="http://schemas.microsoft.com/office/drawing/2014/main" id="{C908176D-69CA-4674-BEB7-8A2F00F7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4" name="Picture 123">
              <a:extLst>
                <a:ext uri="{FF2B5EF4-FFF2-40B4-BE49-F238E27FC236}">
                  <a16:creationId xmlns:a16="http://schemas.microsoft.com/office/drawing/2014/main" id="{4B3C6BE4-8300-4727-90EE-A599D9E5DE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25" name="Picture 124">
              <a:extLst>
                <a:ext uri="{FF2B5EF4-FFF2-40B4-BE49-F238E27FC236}">
                  <a16:creationId xmlns:a16="http://schemas.microsoft.com/office/drawing/2014/main" id="{949AF539-16E5-451F-8AFE-617AB2716AA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27" name="Straight Connector 126">
            <a:extLst>
              <a:ext uri="{FF2B5EF4-FFF2-40B4-BE49-F238E27FC236}">
                <a16:creationId xmlns:a16="http://schemas.microsoft.com/office/drawing/2014/main" id="{751A73A8-BE27-4EEE-A112-C8A01A3D6A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9" name="Group 128">
            <a:extLst>
              <a:ext uri="{FF2B5EF4-FFF2-40B4-BE49-F238E27FC236}">
                <a16:creationId xmlns:a16="http://schemas.microsoft.com/office/drawing/2014/main" id="{29A5E7C4-8620-4FE9-B24F-66FE4699CC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30" name="Rectangle 129">
              <a:extLst>
                <a:ext uri="{FF2B5EF4-FFF2-40B4-BE49-F238E27FC236}">
                  <a16:creationId xmlns:a16="http://schemas.microsoft.com/office/drawing/2014/main" id="{BC6085B7-8DFA-45EB-A09F-A154759AA5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C8EB0825-57DE-47B4-B0E7-351A2DF584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2" name="Picture 131">
                <a:extLst>
                  <a:ext uri="{FF2B5EF4-FFF2-40B4-BE49-F238E27FC236}">
                    <a16:creationId xmlns:a16="http://schemas.microsoft.com/office/drawing/2014/main" id="{6A3EEED5-8545-4190-9569-F2AADE8B4B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3" name="Rectangle 132">
                <a:extLst>
                  <a:ext uri="{FF2B5EF4-FFF2-40B4-BE49-F238E27FC236}">
                    <a16:creationId xmlns:a16="http://schemas.microsoft.com/office/drawing/2014/main" id="{E9C8724D-7693-4829-B1AB-EA5BAE4AF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4" name="Picture 133">
                <a:extLst>
                  <a:ext uri="{FF2B5EF4-FFF2-40B4-BE49-F238E27FC236}">
                    <a16:creationId xmlns:a16="http://schemas.microsoft.com/office/drawing/2014/main" id="{E4F4C2CF-9671-428C-8375-D872BDCFF3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35" name="Picture 134">
                <a:extLst>
                  <a:ext uri="{FF2B5EF4-FFF2-40B4-BE49-F238E27FC236}">
                    <a16:creationId xmlns:a16="http://schemas.microsoft.com/office/drawing/2014/main" id="{BF6AC41C-5C38-4C67-A5DC-F344F0C4E7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p:cNvSpPr>
            <a:spLocks noGrp="1"/>
          </p:cNvSpPr>
          <p:nvPr>
            <p:ph type="title"/>
          </p:nvPr>
        </p:nvSpPr>
        <p:spPr>
          <a:xfrm>
            <a:off x="1091107" y="5040731"/>
            <a:ext cx="9989677" cy="1054745"/>
          </a:xfrm>
        </p:spPr>
        <p:txBody>
          <a:bodyPr vert="horz" lIns="91440" tIns="45720" rIns="91440" bIns="45720" rtlCol="0" anchor="b" anchorCtr="1">
            <a:normAutofit/>
          </a:bodyPr>
          <a:lstStyle/>
          <a:p>
            <a:pPr>
              <a:lnSpc>
                <a:spcPct val="90000"/>
              </a:lnSpc>
            </a:pPr>
            <a:r>
              <a:rPr lang="en-US" sz="3400"/>
              <a:t>Ballot Designation Worksheet </a:t>
            </a:r>
            <a:r>
              <a:rPr lang="en-US" sz="3400" i="1"/>
              <a:t>(continued)</a:t>
            </a:r>
            <a:br>
              <a:rPr lang="en-US" sz="3400"/>
            </a:br>
            <a:endParaRPr lang="en-US" sz="3400"/>
          </a:p>
        </p:txBody>
      </p:sp>
      <p:sp>
        <p:nvSpPr>
          <p:cNvPr id="137" name="Rectangle 136">
            <a:extLst>
              <a:ext uri="{FF2B5EF4-FFF2-40B4-BE49-F238E27FC236}">
                <a16:creationId xmlns:a16="http://schemas.microsoft.com/office/drawing/2014/main" id="{49F9640F-2472-494A-ACFE-2FCE29AD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FCD42879-A540-4B96-9582-DB3ED3CA4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Graphical user interface, text, application, email&#10;&#10;Description automatically generated">
            <a:extLst>
              <a:ext uri="{FF2B5EF4-FFF2-40B4-BE49-F238E27FC236}">
                <a16:creationId xmlns:a16="http://schemas.microsoft.com/office/drawing/2014/main" id="{A5382F67-4E14-2FCE-6C6B-4D8B43332DFB}"/>
              </a:ext>
            </a:extLst>
          </p:cNvPr>
          <p:cNvPicPr>
            <a:picLocks noChangeAspect="1"/>
          </p:cNvPicPr>
          <p:nvPr/>
        </p:nvPicPr>
        <p:blipFill>
          <a:blip r:embed="rId8"/>
          <a:stretch>
            <a:fillRect/>
          </a:stretch>
        </p:blipFill>
        <p:spPr>
          <a:xfrm>
            <a:off x="949327" y="721057"/>
            <a:ext cx="3217718" cy="4164105"/>
          </a:xfrm>
          <a:prstGeom prst="rect">
            <a:avLst/>
          </a:prstGeom>
          <a:ln>
            <a:noFill/>
          </a:ln>
          <a:effectLst>
            <a:outerShdw blurRad="292100" dist="139700" dir="2700000" algn="tl" rotWithShape="0">
              <a:srgbClr val="333333">
                <a:alpha val="65000"/>
              </a:srgbClr>
            </a:outerShdw>
          </a:effectLst>
        </p:spPr>
      </p:pic>
      <p:pic>
        <p:nvPicPr>
          <p:cNvPr id="6" name="Picture 5" descr="Text, letter&#10;&#10;Description automatically generated">
            <a:extLst>
              <a:ext uri="{FF2B5EF4-FFF2-40B4-BE49-F238E27FC236}">
                <a16:creationId xmlns:a16="http://schemas.microsoft.com/office/drawing/2014/main" id="{A4DC1E9A-A5F7-5A66-D1D1-69765C454598}"/>
              </a:ext>
            </a:extLst>
          </p:cNvPr>
          <p:cNvPicPr>
            <a:picLocks noChangeAspect="1"/>
          </p:cNvPicPr>
          <p:nvPr/>
        </p:nvPicPr>
        <p:blipFill>
          <a:blip r:embed="rId9"/>
          <a:stretch>
            <a:fillRect/>
          </a:stretch>
        </p:blipFill>
        <p:spPr>
          <a:xfrm>
            <a:off x="4536103" y="721056"/>
            <a:ext cx="3217718" cy="4164105"/>
          </a:xfrm>
          <a:prstGeom prst="rect">
            <a:avLst/>
          </a:prstGeom>
          <a:ln>
            <a:noFill/>
          </a:ln>
          <a:effectLst>
            <a:outerShdw blurRad="292100" dist="139700" dir="2700000" algn="tl" rotWithShape="0">
              <a:srgbClr val="333333">
                <a:alpha val="65000"/>
              </a:srgbClr>
            </a:outerShdw>
          </a:effectLst>
        </p:spPr>
      </p:pic>
      <p:pic>
        <p:nvPicPr>
          <p:cNvPr id="9" name="Picture 8" descr="Table&#10;&#10;Description automatically generated with low confidence">
            <a:extLst>
              <a:ext uri="{FF2B5EF4-FFF2-40B4-BE49-F238E27FC236}">
                <a16:creationId xmlns:a16="http://schemas.microsoft.com/office/drawing/2014/main" id="{5A85A62B-5E28-CC58-8297-01D605BDEA65}"/>
              </a:ext>
            </a:extLst>
          </p:cNvPr>
          <p:cNvPicPr>
            <a:picLocks noChangeAspect="1"/>
          </p:cNvPicPr>
          <p:nvPr/>
        </p:nvPicPr>
        <p:blipFill>
          <a:blip r:embed="rId10"/>
          <a:stretch>
            <a:fillRect/>
          </a:stretch>
        </p:blipFill>
        <p:spPr>
          <a:xfrm>
            <a:off x="8084700" y="757146"/>
            <a:ext cx="3217718" cy="4164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2693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21" name="Group 120">
            <a:extLst>
              <a:ext uri="{FF2B5EF4-FFF2-40B4-BE49-F238E27FC236}">
                <a16:creationId xmlns:a16="http://schemas.microsoft.com/office/drawing/2014/main" id="{9C9EA19C-D500-479D-B637-4419E1F632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122" name="Picture 121">
              <a:extLst>
                <a:ext uri="{FF2B5EF4-FFF2-40B4-BE49-F238E27FC236}">
                  <a16:creationId xmlns:a16="http://schemas.microsoft.com/office/drawing/2014/main" id="{7F260B64-3C4C-41B0-91BC-8FE9334F122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3" name="Rectangle 122">
              <a:extLst>
                <a:ext uri="{FF2B5EF4-FFF2-40B4-BE49-F238E27FC236}">
                  <a16:creationId xmlns:a16="http://schemas.microsoft.com/office/drawing/2014/main" id="{C908176D-69CA-4674-BEB7-8A2F00F7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4" name="Picture 123">
              <a:extLst>
                <a:ext uri="{FF2B5EF4-FFF2-40B4-BE49-F238E27FC236}">
                  <a16:creationId xmlns:a16="http://schemas.microsoft.com/office/drawing/2014/main" id="{4B3C6BE4-8300-4727-90EE-A599D9E5DE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25" name="Picture 124">
              <a:extLst>
                <a:ext uri="{FF2B5EF4-FFF2-40B4-BE49-F238E27FC236}">
                  <a16:creationId xmlns:a16="http://schemas.microsoft.com/office/drawing/2014/main" id="{949AF539-16E5-451F-8AFE-617AB2716AA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27" name="Straight Connector 126">
            <a:extLst>
              <a:ext uri="{FF2B5EF4-FFF2-40B4-BE49-F238E27FC236}">
                <a16:creationId xmlns:a16="http://schemas.microsoft.com/office/drawing/2014/main" id="{751A73A8-BE27-4EEE-A112-C8A01A3D6A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9" name="Group 128">
            <a:extLst>
              <a:ext uri="{FF2B5EF4-FFF2-40B4-BE49-F238E27FC236}">
                <a16:creationId xmlns:a16="http://schemas.microsoft.com/office/drawing/2014/main" id="{29A5E7C4-8620-4FE9-B24F-66FE4699CC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30" name="Rectangle 129">
              <a:extLst>
                <a:ext uri="{FF2B5EF4-FFF2-40B4-BE49-F238E27FC236}">
                  <a16:creationId xmlns:a16="http://schemas.microsoft.com/office/drawing/2014/main" id="{BC6085B7-8DFA-45EB-A09F-A154759AA5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C8EB0825-57DE-47B4-B0E7-351A2DF584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2" name="Picture 131">
                <a:extLst>
                  <a:ext uri="{FF2B5EF4-FFF2-40B4-BE49-F238E27FC236}">
                    <a16:creationId xmlns:a16="http://schemas.microsoft.com/office/drawing/2014/main" id="{6A3EEED5-8545-4190-9569-F2AADE8B4B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3" name="Rectangle 132">
                <a:extLst>
                  <a:ext uri="{FF2B5EF4-FFF2-40B4-BE49-F238E27FC236}">
                    <a16:creationId xmlns:a16="http://schemas.microsoft.com/office/drawing/2014/main" id="{E9C8724D-7693-4829-B1AB-EA5BAE4AF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4" name="Picture 133">
                <a:extLst>
                  <a:ext uri="{FF2B5EF4-FFF2-40B4-BE49-F238E27FC236}">
                    <a16:creationId xmlns:a16="http://schemas.microsoft.com/office/drawing/2014/main" id="{E4F4C2CF-9671-428C-8375-D872BDCFF3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35" name="Picture 134">
                <a:extLst>
                  <a:ext uri="{FF2B5EF4-FFF2-40B4-BE49-F238E27FC236}">
                    <a16:creationId xmlns:a16="http://schemas.microsoft.com/office/drawing/2014/main" id="{BF6AC41C-5C38-4C67-A5DC-F344F0C4E7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p:cNvSpPr>
            <a:spLocks noGrp="1"/>
          </p:cNvSpPr>
          <p:nvPr>
            <p:ph type="title"/>
          </p:nvPr>
        </p:nvSpPr>
        <p:spPr>
          <a:xfrm>
            <a:off x="1084368" y="5040731"/>
            <a:ext cx="9989677" cy="1054745"/>
          </a:xfrm>
        </p:spPr>
        <p:txBody>
          <a:bodyPr vert="horz" lIns="91440" tIns="45720" rIns="91440" bIns="45720" rtlCol="0" anchor="b" anchorCtr="1">
            <a:normAutofit/>
          </a:bodyPr>
          <a:lstStyle/>
          <a:p>
            <a:pPr>
              <a:lnSpc>
                <a:spcPct val="90000"/>
              </a:lnSpc>
            </a:pPr>
            <a:r>
              <a:rPr lang="en-US" sz="3400" dirty="0"/>
              <a:t>Ballot Designation Worksheet </a:t>
            </a:r>
            <a:r>
              <a:rPr lang="en-US" sz="3400" i="1" dirty="0"/>
              <a:t>(continued)</a:t>
            </a:r>
            <a:br>
              <a:rPr lang="en-US" sz="3400" dirty="0"/>
            </a:br>
            <a:endParaRPr lang="en-US" sz="3400" dirty="0"/>
          </a:p>
        </p:txBody>
      </p:sp>
      <p:sp>
        <p:nvSpPr>
          <p:cNvPr id="137" name="Rectangle 136">
            <a:extLst>
              <a:ext uri="{FF2B5EF4-FFF2-40B4-BE49-F238E27FC236}">
                <a16:creationId xmlns:a16="http://schemas.microsoft.com/office/drawing/2014/main" id="{49F9640F-2472-494A-ACFE-2FCE29AD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FCD42879-A540-4B96-9582-DB3ED3CA4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Text, letter&#10;&#10;Description automatically generated">
            <a:extLst>
              <a:ext uri="{FF2B5EF4-FFF2-40B4-BE49-F238E27FC236}">
                <a16:creationId xmlns:a16="http://schemas.microsoft.com/office/drawing/2014/main" id="{3D07A05B-4674-E056-1942-C7F8B772A4BF}"/>
              </a:ext>
            </a:extLst>
          </p:cNvPr>
          <p:cNvPicPr>
            <a:picLocks noChangeAspect="1"/>
          </p:cNvPicPr>
          <p:nvPr/>
        </p:nvPicPr>
        <p:blipFill>
          <a:blip r:embed="rId8"/>
          <a:stretch>
            <a:fillRect/>
          </a:stretch>
        </p:blipFill>
        <p:spPr>
          <a:xfrm>
            <a:off x="1003073" y="874840"/>
            <a:ext cx="3217718" cy="4164105"/>
          </a:xfrm>
          <a:prstGeom prst="rect">
            <a:avLst/>
          </a:prstGeom>
          <a:ln>
            <a:noFill/>
          </a:ln>
          <a:effectLst>
            <a:outerShdw blurRad="292100" dist="139700" dir="2700000" algn="tl" rotWithShape="0">
              <a:srgbClr val="333333">
                <a:alpha val="65000"/>
              </a:srgbClr>
            </a:outerShdw>
          </a:effectLst>
        </p:spPr>
      </p:pic>
      <p:pic>
        <p:nvPicPr>
          <p:cNvPr id="7" name="Picture 6" descr="Text&#10;&#10;Description automatically generated">
            <a:extLst>
              <a:ext uri="{FF2B5EF4-FFF2-40B4-BE49-F238E27FC236}">
                <a16:creationId xmlns:a16="http://schemas.microsoft.com/office/drawing/2014/main" id="{76A251B0-837B-6756-974F-86ECB1EF3E18}"/>
              </a:ext>
            </a:extLst>
          </p:cNvPr>
          <p:cNvPicPr>
            <a:picLocks noChangeAspect="1"/>
          </p:cNvPicPr>
          <p:nvPr/>
        </p:nvPicPr>
        <p:blipFill>
          <a:blip r:embed="rId9"/>
          <a:stretch>
            <a:fillRect/>
          </a:stretch>
        </p:blipFill>
        <p:spPr>
          <a:xfrm>
            <a:off x="3076367" y="862400"/>
            <a:ext cx="3217718" cy="4164105"/>
          </a:xfrm>
          <a:prstGeom prst="rect">
            <a:avLst/>
          </a:prstGeom>
          <a:ln>
            <a:noFill/>
          </a:ln>
          <a:effectLst>
            <a:outerShdw blurRad="292100" dist="139700" dir="2700000" algn="tl" rotWithShape="0">
              <a:srgbClr val="333333">
                <a:alpha val="65000"/>
              </a:srgbClr>
            </a:outerShdw>
          </a:effectLst>
        </p:spPr>
      </p:pic>
      <p:pic>
        <p:nvPicPr>
          <p:cNvPr id="9" name="Picture 8" descr="Text, letter&#10;&#10;Description automatically generated">
            <a:extLst>
              <a:ext uri="{FF2B5EF4-FFF2-40B4-BE49-F238E27FC236}">
                <a16:creationId xmlns:a16="http://schemas.microsoft.com/office/drawing/2014/main" id="{0FE9BA76-9276-B026-9181-87001873B009}"/>
              </a:ext>
            </a:extLst>
          </p:cNvPr>
          <p:cNvPicPr>
            <a:picLocks noChangeAspect="1"/>
          </p:cNvPicPr>
          <p:nvPr/>
        </p:nvPicPr>
        <p:blipFill>
          <a:blip r:embed="rId10"/>
          <a:stretch>
            <a:fillRect/>
          </a:stretch>
        </p:blipFill>
        <p:spPr>
          <a:xfrm>
            <a:off x="5544721" y="874840"/>
            <a:ext cx="3217719" cy="4164107"/>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text&#10;&#10;Description automatically generated">
            <a:extLst>
              <a:ext uri="{FF2B5EF4-FFF2-40B4-BE49-F238E27FC236}">
                <a16:creationId xmlns:a16="http://schemas.microsoft.com/office/drawing/2014/main" id="{6809292F-0FFD-EF9F-0B05-A10645C45948}"/>
              </a:ext>
            </a:extLst>
          </p:cNvPr>
          <p:cNvPicPr>
            <a:picLocks noChangeAspect="1"/>
          </p:cNvPicPr>
          <p:nvPr/>
        </p:nvPicPr>
        <p:blipFill>
          <a:blip r:embed="rId11"/>
          <a:stretch>
            <a:fillRect/>
          </a:stretch>
        </p:blipFill>
        <p:spPr>
          <a:xfrm>
            <a:off x="8040934" y="876825"/>
            <a:ext cx="3206571" cy="4149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9927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whiteboard&#10;&#10;Description automatically generated">
            <a:extLst>
              <a:ext uri="{FF2B5EF4-FFF2-40B4-BE49-F238E27FC236}">
                <a16:creationId xmlns:a16="http://schemas.microsoft.com/office/drawing/2014/main" id="{C301392E-7861-4907-BEB0-5A8F1E47E3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14449"/>
          <a:stretch/>
        </p:blipFill>
        <p:spPr>
          <a:xfrm>
            <a:off x="20" y="10"/>
            <a:ext cx="12191980" cy="6857990"/>
          </a:xfrm>
          <a:prstGeom prst="rect">
            <a:avLst/>
          </a:prstGeom>
        </p:spPr>
      </p:pic>
      <p:sp>
        <p:nvSpPr>
          <p:cNvPr id="8" name="TextBox 7">
            <a:extLst>
              <a:ext uri="{FF2B5EF4-FFF2-40B4-BE49-F238E27FC236}">
                <a16:creationId xmlns:a16="http://schemas.microsoft.com/office/drawing/2014/main" id="{D56C7068-83A3-446E-86CA-46F9A55F469C}"/>
              </a:ext>
            </a:extLst>
          </p:cNvPr>
          <p:cNvSpPr txBox="1"/>
          <p:nvPr/>
        </p:nvSpPr>
        <p:spPr>
          <a:xfrm>
            <a:off x="9854501" y="6657945"/>
            <a:ext cx="233749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icpedia.org/chalkboard/q/question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356995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46" name="Group 29">
            <a:extLst>
              <a:ext uri="{FF2B5EF4-FFF2-40B4-BE49-F238E27FC236}">
                <a16:creationId xmlns:a16="http://schemas.microsoft.com/office/drawing/2014/main" id="{98F59C0D-C841-4077-8A86-CFA04BFD6B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31" name="Picture 30">
              <a:extLst>
                <a:ext uri="{FF2B5EF4-FFF2-40B4-BE49-F238E27FC236}">
                  <a16:creationId xmlns:a16="http://schemas.microsoft.com/office/drawing/2014/main" id="{67716107-90BF-4496-9A07-0725F1BFD7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513F9E32-5E2C-4B36-9DD2-C10A9917ED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3" name="Picture 32">
              <a:extLst>
                <a:ext uri="{FF2B5EF4-FFF2-40B4-BE49-F238E27FC236}">
                  <a16:creationId xmlns:a16="http://schemas.microsoft.com/office/drawing/2014/main" id="{CDF688DD-0F85-41C3-8996-F19BE3748A5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34" name="Picture 33">
              <a:extLst>
                <a:ext uri="{FF2B5EF4-FFF2-40B4-BE49-F238E27FC236}">
                  <a16:creationId xmlns:a16="http://schemas.microsoft.com/office/drawing/2014/main" id="{A6FD2F11-D24C-49B6-9A36-D99D7A5DC18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47" name="Straight Connector 35">
            <a:extLst>
              <a:ext uri="{FF2B5EF4-FFF2-40B4-BE49-F238E27FC236}">
                <a16:creationId xmlns:a16="http://schemas.microsoft.com/office/drawing/2014/main" id="{5319E216-CB07-40D9-9253-0C7AADA11B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8" name="Rectangle 37">
            <a:extLst>
              <a:ext uri="{FF2B5EF4-FFF2-40B4-BE49-F238E27FC236}">
                <a16:creationId xmlns:a16="http://schemas.microsoft.com/office/drawing/2014/main" id="{DA954E3F-C90F-4AED-8C5E-30BBC9987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39">
            <a:extLst>
              <a:ext uri="{FF2B5EF4-FFF2-40B4-BE49-F238E27FC236}">
                <a16:creationId xmlns:a16="http://schemas.microsoft.com/office/drawing/2014/main" id="{45F274D6-81B5-4350-AFD5-014504FF5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1C1C7-3687-42DA-8C38-4BCD9B2F0DF8}"/>
              </a:ext>
            </a:extLst>
          </p:cNvPr>
          <p:cNvSpPr>
            <a:spLocks noGrp="1"/>
          </p:cNvSpPr>
          <p:nvPr>
            <p:ph type="title"/>
          </p:nvPr>
        </p:nvSpPr>
        <p:spPr>
          <a:xfrm>
            <a:off x="103498" y="635508"/>
            <a:ext cx="4443199" cy="2695521"/>
          </a:xfrm>
        </p:spPr>
        <p:txBody>
          <a:bodyPr vert="horz" lIns="91440" tIns="45720" rIns="91440" bIns="45720" rtlCol="0" anchor="ctr">
            <a:normAutofit fontScale="90000"/>
          </a:bodyPr>
          <a:lstStyle/>
          <a:p>
            <a:r>
              <a:rPr lang="en-US" dirty="0">
                <a:solidFill>
                  <a:srgbClr val="212121"/>
                </a:solidFill>
              </a:rPr>
              <a:t>Petition for </a:t>
            </a:r>
            <a:br>
              <a:rPr lang="en-US" dirty="0">
                <a:solidFill>
                  <a:srgbClr val="212121"/>
                </a:solidFill>
              </a:rPr>
            </a:br>
            <a:r>
              <a:rPr lang="en-US" dirty="0">
                <a:solidFill>
                  <a:srgbClr val="212121"/>
                </a:solidFill>
              </a:rPr>
              <a:t>Write-in Campaign</a:t>
            </a:r>
            <a:br>
              <a:rPr lang="en-US" dirty="0">
                <a:solidFill>
                  <a:srgbClr val="212121"/>
                </a:solidFill>
              </a:rPr>
            </a:br>
            <a:r>
              <a:rPr lang="en-US" b="1" dirty="0">
                <a:solidFill>
                  <a:schemeClr val="bg1"/>
                </a:solidFill>
              </a:rPr>
              <a:t>(Primary Election)</a:t>
            </a:r>
          </a:p>
        </p:txBody>
      </p:sp>
      <p:sp useBgFill="1">
        <p:nvSpPr>
          <p:cNvPr id="50" name="Rectangle 41">
            <a:extLst>
              <a:ext uri="{FF2B5EF4-FFF2-40B4-BE49-F238E27FC236}">
                <a16:creationId xmlns:a16="http://schemas.microsoft.com/office/drawing/2014/main" id="{8D21268E-FF5E-4624-BB9D-B825216E9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92819B5D-60BA-4995-92D8-FC547E604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A07E89C7-04EF-484F-9652-24C1E4D63149}"/>
              </a:ext>
            </a:extLst>
          </p:cNvPr>
          <p:cNvSpPr txBox="1"/>
          <p:nvPr/>
        </p:nvSpPr>
        <p:spPr>
          <a:xfrm>
            <a:off x="5295150" y="633723"/>
            <a:ext cx="6256770" cy="5588770"/>
          </a:xfrm>
          <a:prstGeom prst="rect">
            <a:avLst/>
          </a:prstGeom>
        </p:spPr>
        <p:txBody>
          <a:bodyPr vert="horz" lIns="91440" tIns="45720" rIns="91440" bIns="45720" rtlCol="0" anchor="ctr">
            <a:noAutofit/>
          </a:bodyPr>
          <a:lstStyle/>
          <a:p>
            <a:pPr marL="0" marR="0" lvl="0" indent="0" algn="l" defTabSz="914400" rtl="0" eaLnBrk="1" fontAlgn="auto" latinLnBrk="0" hangingPunct="1">
              <a:spcBef>
                <a:spcPts val="0"/>
              </a:spcBef>
              <a:spcAft>
                <a:spcPts val="0"/>
              </a:spcAft>
              <a:buClrTx/>
              <a:buSzTx/>
              <a:buFontTx/>
              <a:buNone/>
              <a:tabLst/>
              <a:defRPr/>
            </a:pPr>
            <a:r>
              <a:rPr lang="en-US" sz="1450" dirty="0">
                <a:solidFill>
                  <a:schemeClr val="bg1"/>
                </a:solidFill>
                <a:cs typeface="Arial" panose="020B0604020202020204" pitchFamily="34" charset="0"/>
              </a:rPr>
              <a:t>As discussed earlier, if the incumbent is the only candidate to have filed nomination documents for the office of superior court judge, the contest shall not appear on the March 5, 2024 Presidential Primary election ballot unless the following occurs:</a:t>
            </a:r>
          </a:p>
          <a:p>
            <a:pPr marL="0" marR="0" lvl="0" indent="0" algn="l" defTabSz="914400" rtl="0" eaLnBrk="1" fontAlgn="auto" latinLnBrk="0" hangingPunct="1">
              <a:spcBef>
                <a:spcPts val="0"/>
              </a:spcBef>
              <a:spcAft>
                <a:spcPts val="0"/>
              </a:spcAft>
              <a:buClrTx/>
              <a:buSzTx/>
              <a:buFontTx/>
              <a:buNone/>
              <a:tabLst/>
              <a:defRPr/>
            </a:pPr>
            <a:endParaRPr lang="en-US" sz="1450" dirty="0">
              <a:solidFill>
                <a:schemeClr val="bg1"/>
              </a:solidFill>
              <a:cs typeface="Arial" panose="020B0604020202020204" pitchFamily="34" charset="0"/>
            </a:endParaRPr>
          </a:p>
          <a:p>
            <a:pPr marL="342900" indent="-342900">
              <a:spcBef>
                <a:spcPct val="20000"/>
              </a:spcBef>
              <a:spcAft>
                <a:spcPts val="592"/>
              </a:spcAft>
              <a:buClr>
                <a:schemeClr val="accent1"/>
              </a:buClr>
              <a:buSzPct val="115000"/>
              <a:buFont typeface="+mj-lt"/>
              <a:buAutoNum type="arabicPeriod"/>
            </a:pPr>
            <a:r>
              <a:rPr lang="en-US" sz="1450" dirty="0">
                <a:solidFill>
                  <a:schemeClr val="bg1"/>
                </a:solidFill>
                <a:cs typeface="Arial" panose="020B0604020202020204" pitchFamily="34" charset="0"/>
              </a:rPr>
              <a:t>If </a:t>
            </a:r>
            <a:r>
              <a:rPr lang="en-US" sz="1450" b="1" dirty="0">
                <a:solidFill>
                  <a:schemeClr val="bg1"/>
                </a:solidFill>
                <a:cs typeface="Arial" panose="020B0604020202020204" pitchFamily="34" charset="0"/>
              </a:rPr>
              <a:t>within 10 days of the filing deadline for the Presidential Primary election </a:t>
            </a:r>
            <a:r>
              <a:rPr lang="en-US" sz="1450" dirty="0">
                <a:solidFill>
                  <a:schemeClr val="bg1"/>
                </a:solidFill>
                <a:cs typeface="Arial" panose="020B0604020202020204" pitchFamily="34" charset="0"/>
              </a:rPr>
              <a:t>a petition is submitted to the county elections office that:</a:t>
            </a:r>
          </a:p>
          <a:p>
            <a:pPr marL="682625" lvl="1" indent="-342900">
              <a:spcBef>
                <a:spcPct val="20000"/>
              </a:spcBef>
              <a:spcAft>
                <a:spcPts val="592"/>
              </a:spcAft>
              <a:buClr>
                <a:schemeClr val="accent1"/>
              </a:buClr>
              <a:buSzPct val="115000"/>
              <a:buFont typeface="+mj-lt"/>
              <a:buAutoNum type="alphaLcParenR"/>
            </a:pPr>
            <a:r>
              <a:rPr lang="en-US" sz="1450" dirty="0">
                <a:solidFill>
                  <a:schemeClr val="bg1"/>
                </a:solidFill>
                <a:cs typeface="Arial" panose="020B0604020202020204" pitchFamily="34" charset="0"/>
              </a:rPr>
              <a:t>Indicates a write-in campaign will be conducted for the office; and,</a:t>
            </a:r>
          </a:p>
          <a:p>
            <a:pPr marL="682625" lvl="1" indent="-342900">
              <a:spcBef>
                <a:spcPct val="20000"/>
              </a:spcBef>
              <a:spcAft>
                <a:spcPts val="592"/>
              </a:spcAft>
              <a:buClr>
                <a:schemeClr val="accent1"/>
              </a:buClr>
              <a:buSzPct val="115000"/>
              <a:buFont typeface="+mj-lt"/>
              <a:buAutoNum type="alphaLcParenR"/>
            </a:pPr>
            <a:r>
              <a:rPr lang="en-US" sz="1450" dirty="0">
                <a:solidFill>
                  <a:schemeClr val="bg1"/>
                </a:solidFill>
                <a:cs typeface="Arial" panose="020B0604020202020204" pitchFamily="34" charset="0"/>
              </a:rPr>
              <a:t>The proponent has collected enough signatures, signed by at least 0.1% of the registered voters qualified to vote with respect to the office; and, </a:t>
            </a:r>
          </a:p>
          <a:p>
            <a:pPr marL="682625" lvl="1" indent="-342900">
              <a:spcBef>
                <a:spcPct val="20000"/>
              </a:spcBef>
              <a:spcAft>
                <a:spcPts val="592"/>
              </a:spcAft>
              <a:buClr>
                <a:schemeClr val="accent1"/>
              </a:buClr>
              <a:buSzPct val="115000"/>
              <a:buFont typeface="+mj-lt"/>
              <a:buAutoNum type="alphaLcParenR"/>
            </a:pPr>
            <a:r>
              <a:rPr lang="en-US" sz="1450" dirty="0">
                <a:solidFill>
                  <a:schemeClr val="bg1"/>
                </a:solidFill>
                <a:cs typeface="Arial" panose="020B0604020202020204" pitchFamily="34" charset="0"/>
              </a:rPr>
              <a:t>Provided that the petition contains at least 100 signatures but not contain more than 600 signatures; then… </a:t>
            </a:r>
          </a:p>
          <a:p>
            <a:pPr marL="342900" marR="0" lvl="2" indent="-342900" fontAlgn="auto">
              <a:spcBef>
                <a:spcPct val="20000"/>
              </a:spcBef>
              <a:spcAft>
                <a:spcPts val="592"/>
              </a:spcAft>
              <a:buClr>
                <a:schemeClr val="accent1"/>
              </a:buClr>
              <a:buSzPct val="115000"/>
              <a:buFont typeface="+mj-lt"/>
              <a:buAutoNum type="arabicPeriod" startAt="2"/>
              <a:tabLst/>
              <a:defRPr/>
            </a:pPr>
            <a:r>
              <a:rPr lang="en-US" sz="1450" dirty="0">
                <a:solidFill>
                  <a:schemeClr val="bg1"/>
                </a:solidFill>
                <a:cs typeface="Arial" panose="020B0604020202020204" pitchFamily="34" charset="0"/>
              </a:rPr>
              <a:t>…the incumbent judge’s name will be “forced” onto the March 5, 2024 Presidential Primary election ballot to allow for a write-in candidate. </a:t>
            </a:r>
          </a:p>
          <a:p>
            <a:pPr marL="342900" marR="0" lvl="2" indent="-342900" fontAlgn="auto">
              <a:spcBef>
                <a:spcPct val="20000"/>
              </a:spcBef>
              <a:spcAft>
                <a:spcPts val="592"/>
              </a:spcAft>
              <a:buClr>
                <a:schemeClr val="accent1"/>
              </a:buClr>
              <a:buSzPct val="115000"/>
              <a:buFont typeface="+mj-lt"/>
              <a:buAutoNum type="arabicPeriod" startAt="2"/>
              <a:tabLst/>
              <a:defRPr/>
            </a:pPr>
            <a:r>
              <a:rPr lang="en-US" sz="1450" dirty="0">
                <a:solidFill>
                  <a:schemeClr val="bg1"/>
                </a:solidFill>
                <a:cs typeface="Arial" panose="020B0604020202020204" pitchFamily="34" charset="0"/>
              </a:rPr>
              <a:t>The ROV will notify the candidate in the event a petition has qualified in this regard.</a:t>
            </a:r>
          </a:p>
        </p:txBody>
      </p:sp>
      <p:sp>
        <p:nvSpPr>
          <p:cNvPr id="14" name="Rectangle 13" descr="Typewriter">
            <a:extLst>
              <a:ext uri="{FF2B5EF4-FFF2-40B4-BE49-F238E27FC236}">
                <a16:creationId xmlns:a16="http://schemas.microsoft.com/office/drawing/2014/main" id="{A644CC03-0167-4719-A9A5-AB4C0B965215}"/>
              </a:ext>
            </a:extLst>
          </p:cNvPr>
          <p:cNvSpPr/>
          <p:nvPr/>
        </p:nvSpPr>
        <p:spPr>
          <a:xfrm>
            <a:off x="1398942" y="3312226"/>
            <a:ext cx="1739736" cy="195745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Tree>
    <p:extLst>
      <p:ext uri="{BB962C8B-B14F-4D97-AF65-F5344CB8AC3E}">
        <p14:creationId xmlns:p14="http://schemas.microsoft.com/office/powerpoint/2010/main" val="1233281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46" name="Group 29">
            <a:extLst>
              <a:ext uri="{FF2B5EF4-FFF2-40B4-BE49-F238E27FC236}">
                <a16:creationId xmlns:a16="http://schemas.microsoft.com/office/drawing/2014/main" id="{98F59C0D-C841-4077-8A86-CFA04BFD6B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31" name="Picture 30">
              <a:extLst>
                <a:ext uri="{FF2B5EF4-FFF2-40B4-BE49-F238E27FC236}">
                  <a16:creationId xmlns:a16="http://schemas.microsoft.com/office/drawing/2014/main" id="{67716107-90BF-4496-9A07-0725F1BFD7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513F9E32-5E2C-4B36-9DD2-C10A9917ED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3" name="Picture 32">
              <a:extLst>
                <a:ext uri="{FF2B5EF4-FFF2-40B4-BE49-F238E27FC236}">
                  <a16:creationId xmlns:a16="http://schemas.microsoft.com/office/drawing/2014/main" id="{CDF688DD-0F85-41C3-8996-F19BE3748A5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34" name="Picture 33">
              <a:extLst>
                <a:ext uri="{FF2B5EF4-FFF2-40B4-BE49-F238E27FC236}">
                  <a16:creationId xmlns:a16="http://schemas.microsoft.com/office/drawing/2014/main" id="{A6FD2F11-D24C-49B6-9A36-D99D7A5DC18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47" name="Straight Connector 35">
            <a:extLst>
              <a:ext uri="{FF2B5EF4-FFF2-40B4-BE49-F238E27FC236}">
                <a16:creationId xmlns:a16="http://schemas.microsoft.com/office/drawing/2014/main" id="{5319E216-CB07-40D9-9253-0C7AADA11B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8" name="Rectangle 37">
            <a:extLst>
              <a:ext uri="{FF2B5EF4-FFF2-40B4-BE49-F238E27FC236}">
                <a16:creationId xmlns:a16="http://schemas.microsoft.com/office/drawing/2014/main" id="{DA954E3F-C90F-4AED-8C5E-30BBC9987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39">
            <a:extLst>
              <a:ext uri="{FF2B5EF4-FFF2-40B4-BE49-F238E27FC236}">
                <a16:creationId xmlns:a16="http://schemas.microsoft.com/office/drawing/2014/main" id="{45F274D6-81B5-4350-AFD5-014504FF5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1C1C7-3687-42DA-8C38-4BCD9B2F0DF8}"/>
              </a:ext>
            </a:extLst>
          </p:cNvPr>
          <p:cNvSpPr>
            <a:spLocks noGrp="1"/>
          </p:cNvSpPr>
          <p:nvPr>
            <p:ph type="title"/>
          </p:nvPr>
        </p:nvSpPr>
        <p:spPr>
          <a:xfrm>
            <a:off x="131489" y="635508"/>
            <a:ext cx="4415208" cy="2695521"/>
          </a:xfrm>
        </p:spPr>
        <p:txBody>
          <a:bodyPr vert="horz" lIns="91440" tIns="45720" rIns="91440" bIns="45720" rtlCol="0" anchor="ctr">
            <a:normAutofit fontScale="90000"/>
          </a:bodyPr>
          <a:lstStyle/>
          <a:p>
            <a:r>
              <a:rPr lang="en-US" dirty="0">
                <a:solidFill>
                  <a:srgbClr val="212121"/>
                </a:solidFill>
              </a:rPr>
              <a:t>Petition for </a:t>
            </a:r>
            <a:br>
              <a:rPr lang="en-US" dirty="0">
                <a:solidFill>
                  <a:srgbClr val="212121"/>
                </a:solidFill>
              </a:rPr>
            </a:br>
            <a:r>
              <a:rPr lang="en-US" dirty="0">
                <a:solidFill>
                  <a:srgbClr val="212121"/>
                </a:solidFill>
              </a:rPr>
              <a:t>Write-in Campaign</a:t>
            </a:r>
            <a:br>
              <a:rPr lang="en-US" dirty="0">
                <a:solidFill>
                  <a:srgbClr val="212121"/>
                </a:solidFill>
              </a:rPr>
            </a:br>
            <a:r>
              <a:rPr lang="en-US" b="1" dirty="0">
                <a:solidFill>
                  <a:schemeClr val="bg1"/>
                </a:solidFill>
              </a:rPr>
              <a:t>(General Election)</a:t>
            </a:r>
          </a:p>
        </p:txBody>
      </p:sp>
      <p:sp useBgFill="1">
        <p:nvSpPr>
          <p:cNvPr id="50" name="Rectangle 41">
            <a:extLst>
              <a:ext uri="{FF2B5EF4-FFF2-40B4-BE49-F238E27FC236}">
                <a16:creationId xmlns:a16="http://schemas.microsoft.com/office/drawing/2014/main" id="{8D21268E-FF5E-4624-BB9D-B825216E9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92819B5D-60BA-4995-92D8-FC547E604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A07E89C7-04EF-484F-9652-24C1E4D63149}"/>
              </a:ext>
            </a:extLst>
          </p:cNvPr>
          <p:cNvSpPr txBox="1"/>
          <p:nvPr/>
        </p:nvSpPr>
        <p:spPr>
          <a:xfrm>
            <a:off x="5295150" y="633723"/>
            <a:ext cx="6256770" cy="5588770"/>
          </a:xfrm>
          <a:prstGeom prst="rect">
            <a:avLst/>
          </a:prstGeom>
        </p:spPr>
        <p:txBody>
          <a:bodyPr vert="horz" lIns="91440" tIns="45720" rIns="91440" bIns="45720" rtlCol="0" anchor="ctr">
            <a:noAutofit/>
          </a:bodyPr>
          <a:lstStyle/>
          <a:p>
            <a:pPr marL="0" marR="0" lvl="0" indent="0" algn="l" defTabSz="914400" rtl="0" eaLnBrk="1" fontAlgn="auto" latinLnBrk="0" hangingPunct="1">
              <a:spcBef>
                <a:spcPts val="0"/>
              </a:spcBef>
              <a:spcAft>
                <a:spcPts val="0"/>
              </a:spcAft>
              <a:buClrTx/>
              <a:buSzTx/>
              <a:buFontTx/>
              <a:buNone/>
              <a:tabLst/>
              <a:defRPr/>
            </a:pPr>
            <a:r>
              <a:rPr lang="en-US" sz="1450" dirty="0">
                <a:solidFill>
                  <a:schemeClr val="bg1"/>
                </a:solidFill>
                <a:cs typeface="Arial" panose="020B0604020202020204" pitchFamily="34" charset="0"/>
              </a:rPr>
              <a:t>Additionally, if the incumbent is the only candidate to have filed nomination documents during the primary election for the office of superior court judge, the contest shall not appear on the November 5, 2024 Presidential General election ballot unless the following occurs:</a:t>
            </a:r>
          </a:p>
          <a:p>
            <a:pPr marL="0" marR="0" lvl="0" indent="0" algn="l" defTabSz="914400" rtl="0" eaLnBrk="1" fontAlgn="auto" latinLnBrk="0" hangingPunct="1">
              <a:spcBef>
                <a:spcPts val="0"/>
              </a:spcBef>
              <a:spcAft>
                <a:spcPts val="0"/>
              </a:spcAft>
              <a:buClrTx/>
              <a:buSzTx/>
              <a:buFontTx/>
              <a:buNone/>
              <a:tabLst/>
              <a:defRPr/>
            </a:pPr>
            <a:endParaRPr lang="en-US" sz="1450" dirty="0">
              <a:solidFill>
                <a:schemeClr val="bg1"/>
              </a:solidFill>
              <a:cs typeface="Arial" panose="020B0604020202020204" pitchFamily="34" charset="0"/>
            </a:endParaRPr>
          </a:p>
          <a:p>
            <a:pPr marL="342900" marR="0" lvl="2" indent="-342900" fontAlgn="auto">
              <a:spcBef>
                <a:spcPct val="20000"/>
              </a:spcBef>
              <a:spcAft>
                <a:spcPts val="592"/>
              </a:spcAft>
              <a:buClr>
                <a:schemeClr val="accent1"/>
              </a:buClr>
              <a:buSzPct val="115000"/>
              <a:buFont typeface="+mj-lt"/>
              <a:buAutoNum type="arabicPeriod"/>
              <a:tabLst/>
              <a:defRPr/>
            </a:pPr>
            <a:r>
              <a:rPr lang="en-US" sz="1450" dirty="0">
                <a:solidFill>
                  <a:schemeClr val="bg1"/>
                </a:solidFill>
                <a:cs typeface="Arial" panose="020B0604020202020204" pitchFamily="34" charset="0"/>
              </a:rPr>
              <a:t>If by </a:t>
            </a:r>
            <a:r>
              <a:rPr lang="en-US" sz="1450" b="1" dirty="0">
                <a:solidFill>
                  <a:schemeClr val="bg1"/>
                </a:solidFill>
                <a:cs typeface="Arial" panose="020B0604020202020204" pitchFamily="34" charset="0"/>
              </a:rPr>
              <a:t>not less than 83 days before the general election </a:t>
            </a:r>
            <a:r>
              <a:rPr lang="en-US" sz="1450" dirty="0">
                <a:solidFill>
                  <a:schemeClr val="bg1"/>
                </a:solidFill>
                <a:cs typeface="Arial" panose="020B0604020202020204" pitchFamily="34" charset="0"/>
              </a:rPr>
              <a:t>a petition is submitted to the county elections office that:</a:t>
            </a:r>
          </a:p>
          <a:p>
            <a:pPr marL="682625" lvl="1" indent="-342900">
              <a:spcBef>
                <a:spcPct val="20000"/>
              </a:spcBef>
              <a:spcAft>
                <a:spcPts val="592"/>
              </a:spcAft>
              <a:buClr>
                <a:schemeClr val="accent1"/>
              </a:buClr>
              <a:buSzPct val="115000"/>
              <a:buFont typeface="+mj-lt"/>
              <a:buAutoNum type="alphaLcParenR"/>
            </a:pPr>
            <a:r>
              <a:rPr lang="en-US" sz="1450" dirty="0">
                <a:solidFill>
                  <a:schemeClr val="bg1"/>
                </a:solidFill>
                <a:cs typeface="Arial" panose="020B0604020202020204" pitchFamily="34" charset="0"/>
              </a:rPr>
              <a:t>Indicates a write-in campaign will be conducted for the office; and,</a:t>
            </a:r>
          </a:p>
          <a:p>
            <a:pPr marL="682625" lvl="1" indent="-342900">
              <a:spcBef>
                <a:spcPct val="20000"/>
              </a:spcBef>
              <a:spcAft>
                <a:spcPts val="592"/>
              </a:spcAft>
              <a:buClr>
                <a:schemeClr val="accent1"/>
              </a:buClr>
              <a:buSzPct val="115000"/>
              <a:buFont typeface="+mj-lt"/>
              <a:buAutoNum type="alphaLcParenR"/>
            </a:pPr>
            <a:r>
              <a:rPr lang="en-US" sz="1450" dirty="0">
                <a:solidFill>
                  <a:schemeClr val="bg1"/>
                </a:solidFill>
                <a:cs typeface="Arial" panose="020B0604020202020204" pitchFamily="34" charset="0"/>
              </a:rPr>
              <a:t>The proponent has collected enough signatures, signed by at least 0.1% of the registered voters qualified to vote with respect to the office; and</a:t>
            </a:r>
          </a:p>
          <a:p>
            <a:pPr marL="682625" lvl="1" indent="-342900">
              <a:spcBef>
                <a:spcPct val="20000"/>
              </a:spcBef>
              <a:spcAft>
                <a:spcPts val="592"/>
              </a:spcAft>
              <a:buClr>
                <a:schemeClr val="accent1"/>
              </a:buClr>
              <a:buSzPct val="115000"/>
              <a:buFont typeface="+mj-lt"/>
              <a:buAutoNum type="alphaLcParenR"/>
            </a:pPr>
            <a:r>
              <a:rPr lang="en-US" sz="1450" dirty="0">
                <a:solidFill>
                  <a:schemeClr val="bg1"/>
                </a:solidFill>
                <a:cs typeface="Arial" panose="020B0604020202020204" pitchFamily="34" charset="0"/>
              </a:rPr>
              <a:t>Provided that the petition contains at least 100 signatures but not contain more than 600 signatures; then… </a:t>
            </a:r>
          </a:p>
          <a:p>
            <a:pPr marL="342900" marR="0" lvl="2" indent="-342900" fontAlgn="auto">
              <a:spcBef>
                <a:spcPct val="20000"/>
              </a:spcBef>
              <a:spcAft>
                <a:spcPts val="592"/>
              </a:spcAft>
              <a:buClr>
                <a:schemeClr val="accent1"/>
              </a:buClr>
              <a:buSzPct val="115000"/>
              <a:buFont typeface="+mj-lt"/>
              <a:buAutoNum type="arabicPeriod" startAt="2"/>
              <a:tabLst/>
              <a:defRPr/>
            </a:pPr>
            <a:r>
              <a:rPr lang="en-US" sz="1450" dirty="0">
                <a:solidFill>
                  <a:schemeClr val="bg1"/>
                </a:solidFill>
                <a:cs typeface="Arial" panose="020B0604020202020204" pitchFamily="34" charset="0"/>
              </a:rPr>
              <a:t>… the incumbent judge’s name will be “forced” onto the general election ballot if it has not yet appeared on the direct primary election ballot.</a:t>
            </a:r>
          </a:p>
          <a:p>
            <a:pPr marL="342900" lvl="2" indent="-342900">
              <a:spcBef>
                <a:spcPct val="20000"/>
              </a:spcBef>
              <a:spcAft>
                <a:spcPts val="592"/>
              </a:spcAft>
              <a:buClr>
                <a:schemeClr val="accent1"/>
              </a:buClr>
              <a:buSzPct val="115000"/>
              <a:buFont typeface="+mj-lt"/>
              <a:buAutoNum type="arabicPeriod" startAt="3"/>
            </a:pPr>
            <a:r>
              <a:rPr lang="en-US" sz="1450" dirty="0">
                <a:solidFill>
                  <a:schemeClr val="bg1"/>
                </a:solidFill>
                <a:cs typeface="Arial" panose="020B0604020202020204" pitchFamily="34" charset="0"/>
              </a:rPr>
              <a:t>Therefore, the ROV will not require the incumbent candidate to file nomination documents for the Presidential General election, but he or she has the option to submit a new Candidate Statement of Qualifications form by no later than end of the nominations period.</a:t>
            </a:r>
          </a:p>
        </p:txBody>
      </p:sp>
      <p:sp>
        <p:nvSpPr>
          <p:cNvPr id="14" name="Rectangle 13" descr="Typewriter">
            <a:extLst>
              <a:ext uri="{FF2B5EF4-FFF2-40B4-BE49-F238E27FC236}">
                <a16:creationId xmlns:a16="http://schemas.microsoft.com/office/drawing/2014/main" id="{A644CC03-0167-4719-A9A5-AB4C0B965215}"/>
              </a:ext>
            </a:extLst>
          </p:cNvPr>
          <p:cNvSpPr/>
          <p:nvPr/>
        </p:nvSpPr>
        <p:spPr>
          <a:xfrm>
            <a:off x="1398942" y="3312226"/>
            <a:ext cx="1739736" cy="195745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Tree>
    <p:extLst>
      <p:ext uri="{BB962C8B-B14F-4D97-AF65-F5344CB8AC3E}">
        <p14:creationId xmlns:p14="http://schemas.microsoft.com/office/powerpoint/2010/main" val="345890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91AEFA49-38F9-5177-6A3B-569D3AEF6689}"/>
              </a:ext>
            </a:extLst>
          </p:cNvPr>
          <p:cNvGraphicFramePr/>
          <p:nvPr>
            <p:extLst>
              <p:ext uri="{D42A27DB-BD31-4B8C-83A1-F6EECF244321}">
                <p14:modId xmlns:p14="http://schemas.microsoft.com/office/powerpoint/2010/main" val="2897157274"/>
              </p:ext>
            </p:extLst>
          </p:nvPr>
        </p:nvGraphicFramePr>
        <p:xfrm>
          <a:off x="681445" y="1061663"/>
          <a:ext cx="10829109" cy="1239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A826D839-D2C7-2719-29B1-702E2C8A357E}"/>
              </a:ext>
            </a:extLst>
          </p:cNvPr>
          <p:cNvSpPr txBox="1"/>
          <p:nvPr/>
        </p:nvSpPr>
        <p:spPr>
          <a:xfrm>
            <a:off x="783771" y="692331"/>
            <a:ext cx="2866234" cy="369332"/>
          </a:xfrm>
          <a:prstGeom prst="rect">
            <a:avLst/>
          </a:prstGeom>
          <a:noFill/>
        </p:spPr>
        <p:txBody>
          <a:bodyPr wrap="none" rtlCol="0">
            <a:spAutoFit/>
          </a:bodyPr>
          <a:lstStyle/>
          <a:p>
            <a:r>
              <a:rPr lang="en-US" b="1" dirty="0"/>
              <a:t>Scenario 1 – </a:t>
            </a:r>
            <a:r>
              <a:rPr lang="en-US" b="1" dirty="0">
                <a:solidFill>
                  <a:schemeClr val="accent2"/>
                </a:solidFill>
              </a:rPr>
              <a:t>OFF BALLOT</a:t>
            </a:r>
          </a:p>
        </p:txBody>
      </p:sp>
      <p:graphicFrame>
        <p:nvGraphicFramePr>
          <p:cNvPr id="9" name="Diagram 8">
            <a:extLst>
              <a:ext uri="{FF2B5EF4-FFF2-40B4-BE49-F238E27FC236}">
                <a16:creationId xmlns:a16="http://schemas.microsoft.com/office/drawing/2014/main" id="{BAD19E36-6DAD-F588-6F5B-32AE38D27F34}"/>
              </a:ext>
            </a:extLst>
          </p:cNvPr>
          <p:cNvGraphicFramePr/>
          <p:nvPr>
            <p:extLst>
              <p:ext uri="{D42A27DB-BD31-4B8C-83A1-F6EECF244321}">
                <p14:modId xmlns:p14="http://schemas.microsoft.com/office/powerpoint/2010/main" val="793187930"/>
              </p:ext>
            </p:extLst>
          </p:nvPr>
        </p:nvGraphicFramePr>
        <p:xfrm>
          <a:off x="681445" y="2423758"/>
          <a:ext cx="10829109" cy="39341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A1B26AC2-6DEA-ECBE-D3D0-41137630413B}"/>
              </a:ext>
            </a:extLst>
          </p:cNvPr>
          <p:cNvSpPr txBox="1"/>
          <p:nvPr/>
        </p:nvSpPr>
        <p:spPr>
          <a:xfrm>
            <a:off x="819839" y="2423758"/>
            <a:ext cx="2794098" cy="369332"/>
          </a:xfrm>
          <a:prstGeom prst="rect">
            <a:avLst/>
          </a:prstGeom>
          <a:noFill/>
        </p:spPr>
        <p:txBody>
          <a:bodyPr wrap="none" rtlCol="0">
            <a:spAutoFit/>
          </a:bodyPr>
          <a:lstStyle/>
          <a:p>
            <a:r>
              <a:rPr lang="en-US" b="1" dirty="0"/>
              <a:t>Scenario 2 – </a:t>
            </a:r>
            <a:r>
              <a:rPr lang="en-US" b="1" dirty="0">
                <a:solidFill>
                  <a:schemeClr val="accent5"/>
                </a:solidFill>
              </a:rPr>
              <a:t>ON BALLOT</a:t>
            </a:r>
          </a:p>
        </p:txBody>
      </p:sp>
    </p:spTree>
    <p:extLst>
      <p:ext uri="{BB962C8B-B14F-4D97-AF65-F5344CB8AC3E}">
        <p14:creationId xmlns:p14="http://schemas.microsoft.com/office/powerpoint/2010/main" val="1962928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whiteboard&#10;&#10;Description automatically generated">
            <a:extLst>
              <a:ext uri="{FF2B5EF4-FFF2-40B4-BE49-F238E27FC236}">
                <a16:creationId xmlns:a16="http://schemas.microsoft.com/office/drawing/2014/main" id="{C301392E-7861-4907-BEB0-5A8F1E47E3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14449"/>
          <a:stretch/>
        </p:blipFill>
        <p:spPr>
          <a:xfrm>
            <a:off x="20" y="10"/>
            <a:ext cx="12191980" cy="6857990"/>
          </a:xfrm>
          <a:prstGeom prst="rect">
            <a:avLst/>
          </a:prstGeom>
        </p:spPr>
      </p:pic>
      <p:sp>
        <p:nvSpPr>
          <p:cNvPr id="8" name="TextBox 7">
            <a:extLst>
              <a:ext uri="{FF2B5EF4-FFF2-40B4-BE49-F238E27FC236}">
                <a16:creationId xmlns:a16="http://schemas.microsoft.com/office/drawing/2014/main" id="{D56C7068-83A3-446E-86CA-46F9A55F469C}"/>
              </a:ext>
            </a:extLst>
          </p:cNvPr>
          <p:cNvSpPr txBox="1"/>
          <p:nvPr/>
        </p:nvSpPr>
        <p:spPr>
          <a:xfrm>
            <a:off x="9854501" y="6657945"/>
            <a:ext cx="233749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icpedia.org/chalkboard/q/question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159367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56" name="Picture 55">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7" name="Rectangle 56">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8" name="Picture 57">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59" name="Picture 58">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61" name="Straight Connector 60">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63" name="Group 62">
            <a:extLst>
              <a:ext uri="{FF2B5EF4-FFF2-40B4-BE49-F238E27FC236}">
                <a16:creationId xmlns:a16="http://schemas.microsoft.com/office/drawing/2014/main" id="{E2DE7AF0-E273-4B62-8C79-B80D8DEB45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64" name="Rectangle 63">
              <a:extLst>
                <a:ext uri="{FF2B5EF4-FFF2-40B4-BE49-F238E27FC236}">
                  <a16:creationId xmlns:a16="http://schemas.microsoft.com/office/drawing/2014/main" id="{7AC5EA11-C8C6-43D5-BE97-2677033FB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4FD300B0-785F-4134-A817-53DAC76982C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66" name="Picture 65">
                <a:extLst>
                  <a:ext uri="{FF2B5EF4-FFF2-40B4-BE49-F238E27FC236}">
                    <a16:creationId xmlns:a16="http://schemas.microsoft.com/office/drawing/2014/main" id="{C7ACC8D1-312C-4D06-9C2E-3C4D4E5122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7" name="Rectangle 66">
                <a:extLst>
                  <a:ext uri="{FF2B5EF4-FFF2-40B4-BE49-F238E27FC236}">
                    <a16:creationId xmlns:a16="http://schemas.microsoft.com/office/drawing/2014/main" id="{680211C8-FA08-4959-8FF1-F4EBE1BFD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8" name="Picture 67">
                <a:extLst>
                  <a:ext uri="{FF2B5EF4-FFF2-40B4-BE49-F238E27FC236}">
                    <a16:creationId xmlns:a16="http://schemas.microsoft.com/office/drawing/2014/main" id="{48B45ACC-4FCE-444F-969B-0F4C71E040C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69" name="Picture 68">
                <a:extLst>
                  <a:ext uri="{FF2B5EF4-FFF2-40B4-BE49-F238E27FC236}">
                    <a16:creationId xmlns:a16="http://schemas.microsoft.com/office/drawing/2014/main" id="{168A8BBD-C782-45DD-A310-DB5BA7144E7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p:cNvSpPr>
            <a:spLocks noGrp="1"/>
          </p:cNvSpPr>
          <p:nvPr>
            <p:ph type="title"/>
          </p:nvPr>
        </p:nvSpPr>
        <p:spPr>
          <a:xfrm>
            <a:off x="4626508" y="982132"/>
            <a:ext cx="6270090" cy="1303867"/>
          </a:xfrm>
        </p:spPr>
        <p:txBody>
          <a:bodyPr vert="horz" lIns="91440" tIns="45720" rIns="91440" bIns="45720" rtlCol="0" anchor="ctr">
            <a:normAutofit/>
          </a:bodyPr>
          <a:lstStyle/>
          <a:p>
            <a:pPr>
              <a:lnSpc>
                <a:spcPct val="90000"/>
              </a:lnSpc>
            </a:pPr>
            <a:r>
              <a:rPr lang="en-US" sz="4100"/>
              <a:t>Other Nomination Documents:</a:t>
            </a:r>
          </a:p>
        </p:txBody>
      </p:sp>
      <p:sp>
        <p:nvSpPr>
          <p:cNvPr id="71" name="Rectangle 70">
            <a:extLst>
              <a:ext uri="{FF2B5EF4-FFF2-40B4-BE49-F238E27FC236}">
                <a16:creationId xmlns:a16="http://schemas.microsoft.com/office/drawing/2014/main" id="{C58F50C0-4016-4C4C-A16C-7FB78458E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93D74A0E-D021-4691-9206-1EAA0E4E64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E8DF8804-F8C1-43B6-8E38-8207D7D81207}"/>
              </a:ext>
            </a:extLst>
          </p:cNvPr>
          <p:cNvSpPr txBox="1"/>
          <p:nvPr/>
        </p:nvSpPr>
        <p:spPr>
          <a:xfrm>
            <a:off x="4636481" y="2556932"/>
            <a:ext cx="6279757" cy="3318936"/>
          </a:xfrm>
          <a:prstGeom prst="rect">
            <a:avLst/>
          </a:prstGeom>
        </p:spPr>
        <p:txBody>
          <a:bodyPr vert="horz" lIns="91440" tIns="45720" rIns="91440" bIns="45720" rtlCol="0" anchor="t">
            <a:normAutofit/>
          </a:bodyPr>
          <a:lstStyle/>
          <a:p>
            <a:pPr marL="342900" indent="-342900">
              <a:lnSpc>
                <a:spcPct val="90000"/>
              </a:lnSpc>
              <a:spcBef>
                <a:spcPct val="20000"/>
              </a:spcBef>
              <a:spcAft>
                <a:spcPts val="600"/>
              </a:spcAft>
              <a:buClr>
                <a:schemeClr val="accent1"/>
              </a:buClr>
              <a:buSzPct val="115000"/>
              <a:buFont typeface="Arial"/>
              <a:buChar char="•"/>
              <a:tabLst>
                <a:tab pos="457200" algn="l"/>
              </a:tabLst>
            </a:pPr>
            <a:r>
              <a:rPr lang="en-US" dirty="0">
                <a:solidFill>
                  <a:schemeClr val="tx1">
                    <a:lumMod val="85000"/>
                    <a:lumOff val="15000"/>
                  </a:schemeClr>
                </a:solidFill>
              </a:rPr>
              <a:t>Candidate Information Request Form </a:t>
            </a:r>
          </a:p>
          <a:p>
            <a:pPr marL="342900" indent="-342900">
              <a:lnSpc>
                <a:spcPct val="90000"/>
              </a:lnSpc>
              <a:spcBef>
                <a:spcPct val="20000"/>
              </a:spcBef>
              <a:spcAft>
                <a:spcPts val="600"/>
              </a:spcAft>
              <a:buClr>
                <a:schemeClr val="accent1"/>
              </a:buClr>
              <a:buSzPct val="115000"/>
              <a:buFont typeface="Arial"/>
              <a:buChar char="•"/>
              <a:tabLst>
                <a:tab pos="457200" algn="l"/>
              </a:tabLst>
            </a:pPr>
            <a:r>
              <a:rPr lang="en-US" dirty="0">
                <a:solidFill>
                  <a:schemeClr val="tx1">
                    <a:lumMod val="85000"/>
                    <a:lumOff val="15000"/>
                  </a:schemeClr>
                </a:solidFill>
              </a:rPr>
              <a:t>Preferred Transliteration Form </a:t>
            </a:r>
            <a:r>
              <a:rPr lang="en-US" b="1" i="1" dirty="0">
                <a:solidFill>
                  <a:schemeClr val="tx1">
                    <a:lumMod val="85000"/>
                    <a:lumOff val="15000"/>
                  </a:schemeClr>
                </a:solidFill>
              </a:rPr>
              <a:t>(</a:t>
            </a:r>
            <a:r>
              <a:rPr lang="en-US" b="1" i="1" dirty="0"/>
              <a:t>Required </a:t>
            </a:r>
            <a:r>
              <a:rPr lang="en-US" b="1" i="1" dirty="0">
                <a:solidFill>
                  <a:schemeClr val="tx1">
                    <a:lumMod val="85000"/>
                    <a:lumOff val="15000"/>
                  </a:schemeClr>
                </a:solidFill>
              </a:rPr>
              <a:t>to File)</a:t>
            </a:r>
            <a:endParaRPr lang="en-US" dirty="0">
              <a:solidFill>
                <a:schemeClr val="tx1">
                  <a:lumMod val="85000"/>
                  <a:lumOff val="15000"/>
                </a:schemeClr>
              </a:solidFill>
            </a:endParaRPr>
          </a:p>
          <a:p>
            <a:pPr marL="342900" marR="0" lvl="0" indent="-342900">
              <a:lnSpc>
                <a:spcPct val="90000"/>
              </a:lnSpc>
              <a:spcBef>
                <a:spcPct val="20000"/>
              </a:spcBef>
              <a:spcAft>
                <a:spcPts val="600"/>
              </a:spcAft>
              <a:buClr>
                <a:schemeClr val="accent1"/>
              </a:buClr>
              <a:buSzPct val="115000"/>
              <a:buFont typeface="Arial"/>
              <a:buChar char="•"/>
              <a:tabLst>
                <a:tab pos="457200" algn="l"/>
              </a:tabLst>
            </a:pPr>
            <a:r>
              <a:rPr lang="en-US" dirty="0">
                <a:solidFill>
                  <a:schemeClr val="tx1">
                    <a:lumMod val="85000"/>
                    <a:lumOff val="15000"/>
                  </a:schemeClr>
                </a:solidFill>
              </a:rPr>
              <a:t>Vietnamese Name Accents Form </a:t>
            </a:r>
            <a:r>
              <a:rPr lang="en-US" b="1" i="1" dirty="0">
                <a:solidFill>
                  <a:schemeClr val="tx1">
                    <a:lumMod val="85000"/>
                    <a:lumOff val="15000"/>
                  </a:schemeClr>
                </a:solidFill>
              </a:rPr>
              <a:t>(Optional to File)</a:t>
            </a:r>
            <a:endParaRPr lang="en-US" dirty="0">
              <a:solidFill>
                <a:schemeClr val="tx1">
                  <a:lumMod val="85000"/>
                  <a:lumOff val="15000"/>
                </a:schemeClr>
              </a:solidFill>
            </a:endParaRPr>
          </a:p>
          <a:p>
            <a:pPr marL="342900" marR="0" lvl="0" indent="-342900">
              <a:lnSpc>
                <a:spcPct val="90000"/>
              </a:lnSpc>
              <a:spcBef>
                <a:spcPct val="20000"/>
              </a:spcBef>
              <a:spcAft>
                <a:spcPts val="600"/>
              </a:spcAft>
              <a:buClr>
                <a:schemeClr val="accent1"/>
              </a:buClr>
              <a:buSzPct val="115000"/>
              <a:buFont typeface="Arial"/>
              <a:buChar char="•"/>
              <a:tabLst>
                <a:tab pos="457200" algn="l"/>
              </a:tabLst>
            </a:pPr>
            <a:r>
              <a:rPr lang="en-US" dirty="0">
                <a:solidFill>
                  <a:schemeClr val="tx1">
                    <a:lumMod val="85000"/>
                    <a:lumOff val="15000"/>
                  </a:schemeClr>
                </a:solidFill>
              </a:rPr>
              <a:t>Code of Fair Campaign Practices Form </a:t>
            </a:r>
            <a:r>
              <a:rPr lang="en-US" b="1" i="1" dirty="0">
                <a:solidFill>
                  <a:schemeClr val="tx1">
                    <a:lumMod val="85000"/>
                    <a:lumOff val="15000"/>
                  </a:schemeClr>
                </a:solidFill>
              </a:rPr>
              <a:t>(Optional to File)</a:t>
            </a:r>
            <a:endParaRPr lang="en-US" dirty="0">
              <a:solidFill>
                <a:schemeClr val="tx1">
                  <a:lumMod val="85000"/>
                  <a:lumOff val="15000"/>
                </a:schemeClr>
              </a:solidFill>
            </a:endParaRPr>
          </a:p>
          <a:p>
            <a:pPr marL="342900" indent="-342900">
              <a:lnSpc>
                <a:spcPct val="90000"/>
              </a:lnSpc>
              <a:spcBef>
                <a:spcPct val="20000"/>
              </a:spcBef>
              <a:spcAft>
                <a:spcPts val="600"/>
              </a:spcAft>
              <a:buClr>
                <a:schemeClr val="accent1"/>
              </a:buClr>
              <a:buSzPct val="115000"/>
              <a:buFont typeface="Arial"/>
              <a:buChar char="•"/>
              <a:tabLst>
                <a:tab pos="457200" algn="l"/>
              </a:tabLst>
            </a:pPr>
            <a:r>
              <a:rPr lang="en-US" dirty="0">
                <a:solidFill>
                  <a:schemeClr val="tx1">
                    <a:lumMod val="85000"/>
                    <a:lumOff val="15000"/>
                  </a:schemeClr>
                </a:solidFill>
              </a:rPr>
              <a:t>Department of Transportation – Statement of Responsibility Form </a:t>
            </a:r>
            <a:r>
              <a:rPr lang="en-US" b="1" i="1" dirty="0">
                <a:solidFill>
                  <a:schemeClr val="tx1">
                    <a:lumMod val="85000"/>
                    <a:lumOff val="15000"/>
                  </a:schemeClr>
                </a:solidFill>
              </a:rPr>
              <a:t>(submitted to the State by the Candidate)</a:t>
            </a:r>
            <a:endParaRPr lang="en-US" dirty="0">
              <a:solidFill>
                <a:schemeClr val="tx1">
                  <a:lumMod val="85000"/>
                  <a:lumOff val="15000"/>
                </a:schemeClr>
              </a:solidFill>
            </a:endParaRPr>
          </a:p>
          <a:p>
            <a:pPr marL="342900" marR="0" lvl="0" indent="-342900">
              <a:lnSpc>
                <a:spcPct val="90000"/>
              </a:lnSpc>
              <a:spcBef>
                <a:spcPct val="20000"/>
              </a:spcBef>
              <a:spcAft>
                <a:spcPts val="600"/>
              </a:spcAft>
              <a:buClr>
                <a:schemeClr val="accent1"/>
              </a:buClr>
              <a:buSzPct val="115000"/>
              <a:buFont typeface="Arial"/>
              <a:buChar char="•"/>
              <a:tabLst>
                <a:tab pos="457200" algn="l"/>
              </a:tabLst>
            </a:pPr>
            <a:r>
              <a:rPr lang="en-US" dirty="0">
                <a:solidFill>
                  <a:schemeClr val="tx1">
                    <a:lumMod val="85000"/>
                    <a:lumOff val="15000"/>
                  </a:schemeClr>
                </a:solidFill>
              </a:rPr>
              <a:t>FPPC Form 501 </a:t>
            </a:r>
            <a:r>
              <a:rPr lang="en-US" b="1" i="1" dirty="0">
                <a:solidFill>
                  <a:schemeClr val="tx1">
                    <a:lumMod val="85000"/>
                    <a:lumOff val="15000"/>
                  </a:schemeClr>
                </a:solidFill>
              </a:rPr>
              <a:t>(Required to File)</a:t>
            </a:r>
            <a:endParaRPr lang="en-US" dirty="0">
              <a:solidFill>
                <a:schemeClr val="tx1">
                  <a:lumMod val="85000"/>
                  <a:lumOff val="15000"/>
                </a:schemeClr>
              </a:solidFill>
            </a:endParaRPr>
          </a:p>
          <a:p>
            <a:pPr marL="342900" marR="0" lvl="0" indent="-342900">
              <a:lnSpc>
                <a:spcPct val="90000"/>
              </a:lnSpc>
              <a:spcBef>
                <a:spcPct val="20000"/>
              </a:spcBef>
              <a:spcAft>
                <a:spcPts val="600"/>
              </a:spcAft>
              <a:buClr>
                <a:schemeClr val="accent1"/>
              </a:buClr>
              <a:buSzPct val="115000"/>
              <a:buFont typeface="Arial"/>
              <a:buChar char="•"/>
              <a:tabLst>
                <a:tab pos="457200" algn="l"/>
              </a:tabLst>
            </a:pPr>
            <a:r>
              <a:rPr lang="en-US" dirty="0">
                <a:solidFill>
                  <a:schemeClr val="tx1">
                    <a:lumMod val="85000"/>
                    <a:lumOff val="15000"/>
                  </a:schemeClr>
                </a:solidFill>
              </a:rPr>
              <a:t>FPPC Form 700 </a:t>
            </a:r>
            <a:r>
              <a:rPr lang="en-US" b="1" i="1" dirty="0">
                <a:solidFill>
                  <a:schemeClr val="tx1">
                    <a:lumMod val="85000"/>
                    <a:lumOff val="15000"/>
                  </a:schemeClr>
                </a:solidFill>
              </a:rPr>
              <a:t>(Required to File)</a:t>
            </a:r>
            <a:endParaRPr lang="en-US" dirty="0">
              <a:solidFill>
                <a:schemeClr val="tx1">
                  <a:lumMod val="85000"/>
                  <a:lumOff val="15000"/>
                </a:schemeClr>
              </a:solidFill>
            </a:endParaRPr>
          </a:p>
        </p:txBody>
      </p:sp>
      <p:sp>
        <p:nvSpPr>
          <p:cNvPr id="28" name="Rectangle 27" descr="Check List">
            <a:extLst>
              <a:ext uri="{FF2B5EF4-FFF2-40B4-BE49-F238E27FC236}">
                <a16:creationId xmlns:a16="http://schemas.microsoft.com/office/drawing/2014/main" id="{BF8D382B-1E8E-42E4-9E05-58A2069A6598}"/>
              </a:ext>
            </a:extLst>
          </p:cNvPr>
          <p:cNvSpPr/>
          <p:nvPr/>
        </p:nvSpPr>
        <p:spPr>
          <a:xfrm>
            <a:off x="1081083" y="1806459"/>
            <a:ext cx="3062381" cy="308658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Tree>
    <p:extLst>
      <p:ext uri="{BB962C8B-B14F-4D97-AF65-F5344CB8AC3E}">
        <p14:creationId xmlns:p14="http://schemas.microsoft.com/office/powerpoint/2010/main" val="56481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9C9EA19C-D500-479D-B637-4419E1F632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67" name="Picture 66">
              <a:extLst>
                <a:ext uri="{FF2B5EF4-FFF2-40B4-BE49-F238E27FC236}">
                  <a16:creationId xmlns:a16="http://schemas.microsoft.com/office/drawing/2014/main" id="{7F260B64-3C4C-41B0-91BC-8FE9334F122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8" name="Rectangle 67">
              <a:extLst>
                <a:ext uri="{FF2B5EF4-FFF2-40B4-BE49-F238E27FC236}">
                  <a16:creationId xmlns:a16="http://schemas.microsoft.com/office/drawing/2014/main" id="{C908176D-69CA-4674-BEB7-8A2F00F7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69" name="Picture 68">
              <a:extLst>
                <a:ext uri="{FF2B5EF4-FFF2-40B4-BE49-F238E27FC236}">
                  <a16:creationId xmlns:a16="http://schemas.microsoft.com/office/drawing/2014/main" id="{4B3C6BE4-8300-4727-90EE-A599D9E5DE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70" name="Picture 69">
              <a:extLst>
                <a:ext uri="{FF2B5EF4-FFF2-40B4-BE49-F238E27FC236}">
                  <a16:creationId xmlns:a16="http://schemas.microsoft.com/office/drawing/2014/main" id="{949AF539-16E5-451F-8AFE-617AB2716AA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72" name="Straight Connector 71">
            <a:extLst>
              <a:ext uri="{FF2B5EF4-FFF2-40B4-BE49-F238E27FC236}">
                <a16:creationId xmlns:a16="http://schemas.microsoft.com/office/drawing/2014/main" id="{751A73A8-BE27-4EEE-A112-C8A01A3D6A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74" name="Group 73">
            <a:extLst>
              <a:ext uri="{FF2B5EF4-FFF2-40B4-BE49-F238E27FC236}">
                <a16:creationId xmlns:a16="http://schemas.microsoft.com/office/drawing/2014/main" id="{29A5E7C4-8620-4FE9-B24F-66FE4699CC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75" name="Rectangle 74">
              <a:extLst>
                <a:ext uri="{FF2B5EF4-FFF2-40B4-BE49-F238E27FC236}">
                  <a16:creationId xmlns:a16="http://schemas.microsoft.com/office/drawing/2014/main" id="{BC6085B7-8DFA-45EB-A09F-A154759AA5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C8EB0825-57DE-47B4-B0E7-351A2DF584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77" name="Picture 76">
                <a:extLst>
                  <a:ext uri="{FF2B5EF4-FFF2-40B4-BE49-F238E27FC236}">
                    <a16:creationId xmlns:a16="http://schemas.microsoft.com/office/drawing/2014/main" id="{6A3EEED5-8545-4190-9569-F2AADE8B4B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8" name="Rectangle 77">
                <a:extLst>
                  <a:ext uri="{FF2B5EF4-FFF2-40B4-BE49-F238E27FC236}">
                    <a16:creationId xmlns:a16="http://schemas.microsoft.com/office/drawing/2014/main" id="{E9C8724D-7693-4829-B1AB-EA5BAE4AF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9" name="Picture 78">
                <a:extLst>
                  <a:ext uri="{FF2B5EF4-FFF2-40B4-BE49-F238E27FC236}">
                    <a16:creationId xmlns:a16="http://schemas.microsoft.com/office/drawing/2014/main" id="{E4F4C2CF-9671-428C-8375-D872BDCFF3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80" name="Picture 79">
                <a:extLst>
                  <a:ext uri="{FF2B5EF4-FFF2-40B4-BE49-F238E27FC236}">
                    <a16:creationId xmlns:a16="http://schemas.microsoft.com/office/drawing/2014/main" id="{BF6AC41C-5C38-4C67-A5DC-F344F0C4E7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p:cNvSpPr>
            <a:spLocks noGrp="1"/>
          </p:cNvSpPr>
          <p:nvPr>
            <p:ph type="title"/>
          </p:nvPr>
        </p:nvSpPr>
        <p:spPr>
          <a:xfrm>
            <a:off x="1105394" y="4748853"/>
            <a:ext cx="9989677" cy="1054745"/>
          </a:xfrm>
        </p:spPr>
        <p:txBody>
          <a:bodyPr vert="horz" lIns="91440" tIns="45720" rIns="91440" bIns="45720" rtlCol="0" anchor="b" anchorCtr="1">
            <a:normAutofit fontScale="90000"/>
          </a:bodyPr>
          <a:lstStyle/>
          <a:p>
            <a:pPr>
              <a:lnSpc>
                <a:spcPct val="90000"/>
              </a:lnSpc>
            </a:pPr>
            <a:br>
              <a:rPr lang="en-US" sz="1400"/>
            </a:br>
            <a:br>
              <a:rPr lang="en-US" sz="1400"/>
            </a:br>
            <a:br>
              <a:rPr lang="en-US" sz="1400"/>
            </a:br>
            <a:br>
              <a:rPr lang="en-US" sz="1400"/>
            </a:br>
            <a:br>
              <a:rPr lang="en-US" sz="1400"/>
            </a:br>
            <a:br>
              <a:rPr lang="en-US" sz="3800"/>
            </a:br>
            <a:r>
              <a:rPr lang="en-US" sz="3800"/>
              <a:t>Candidate Information Request Form (CIRF)</a:t>
            </a:r>
            <a:br>
              <a:rPr lang="en-US" sz="3800"/>
            </a:br>
            <a:r>
              <a:rPr lang="en-US" sz="3800"/>
              <a:t>Preferred Transliteration Form</a:t>
            </a:r>
            <a:br>
              <a:rPr lang="en-US" sz="1400"/>
            </a:br>
            <a:endParaRPr lang="en-US" sz="1400"/>
          </a:p>
        </p:txBody>
      </p:sp>
      <p:sp>
        <p:nvSpPr>
          <p:cNvPr id="82" name="Rectangle 81">
            <a:extLst>
              <a:ext uri="{FF2B5EF4-FFF2-40B4-BE49-F238E27FC236}">
                <a16:creationId xmlns:a16="http://schemas.microsoft.com/office/drawing/2014/main" id="{49F9640F-2472-494A-ACFE-2FCE29AD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FCD42879-A540-4B96-9582-DB3ED3CA4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Text, letter&#10;&#10;Description automatically generated">
            <a:extLst>
              <a:ext uri="{FF2B5EF4-FFF2-40B4-BE49-F238E27FC236}">
                <a16:creationId xmlns:a16="http://schemas.microsoft.com/office/drawing/2014/main" id="{B95F3876-28BA-34E0-49A7-6C140FF46EE4}"/>
              </a:ext>
            </a:extLst>
          </p:cNvPr>
          <p:cNvPicPr>
            <a:picLocks noChangeAspect="1"/>
          </p:cNvPicPr>
          <p:nvPr/>
        </p:nvPicPr>
        <p:blipFill>
          <a:blip r:embed="rId8"/>
          <a:stretch>
            <a:fillRect/>
          </a:stretch>
        </p:blipFill>
        <p:spPr>
          <a:xfrm>
            <a:off x="2093615" y="1253513"/>
            <a:ext cx="2157351" cy="2791866"/>
          </a:xfrm>
          <a:prstGeom prst="rect">
            <a:avLst/>
          </a:prstGeom>
          <a:ln>
            <a:noFill/>
          </a:ln>
          <a:effectLst>
            <a:outerShdw blurRad="292100" dist="139700" dir="2700000" algn="tl" rotWithShape="0">
              <a:srgbClr val="333333">
                <a:alpha val="65000"/>
              </a:srgbClr>
            </a:outerShdw>
          </a:effectLst>
        </p:spPr>
      </p:pic>
      <p:pic>
        <p:nvPicPr>
          <p:cNvPr id="7" name="Picture 6" descr="Text, letter&#10;&#10;Description automatically generated">
            <a:extLst>
              <a:ext uri="{FF2B5EF4-FFF2-40B4-BE49-F238E27FC236}">
                <a16:creationId xmlns:a16="http://schemas.microsoft.com/office/drawing/2014/main" id="{EE7A16D3-4B2F-6490-7C29-C206CCA963C5}"/>
              </a:ext>
            </a:extLst>
          </p:cNvPr>
          <p:cNvPicPr>
            <a:picLocks noChangeAspect="1"/>
          </p:cNvPicPr>
          <p:nvPr/>
        </p:nvPicPr>
        <p:blipFill>
          <a:blip r:embed="rId9"/>
          <a:stretch>
            <a:fillRect/>
          </a:stretch>
        </p:blipFill>
        <p:spPr>
          <a:xfrm>
            <a:off x="5003472" y="1260703"/>
            <a:ext cx="2156944" cy="2791339"/>
          </a:xfrm>
          <a:prstGeom prst="rect">
            <a:avLst/>
          </a:prstGeom>
          <a:ln>
            <a:noFill/>
          </a:ln>
          <a:effectLst>
            <a:outerShdw blurRad="292100" dist="139700" dir="2700000" algn="tl" rotWithShape="0">
              <a:srgbClr val="333333">
                <a:alpha val="65000"/>
              </a:srgbClr>
            </a:outerShdw>
          </a:effectLst>
        </p:spPr>
      </p:pic>
      <p:pic>
        <p:nvPicPr>
          <p:cNvPr id="10" name="Picture 9" descr="Text, letter&#10;&#10;Description automatically generated">
            <a:extLst>
              <a:ext uri="{FF2B5EF4-FFF2-40B4-BE49-F238E27FC236}">
                <a16:creationId xmlns:a16="http://schemas.microsoft.com/office/drawing/2014/main" id="{19D40541-A072-D06F-FC46-A1401ADDE7F9}"/>
              </a:ext>
            </a:extLst>
          </p:cNvPr>
          <p:cNvPicPr>
            <a:picLocks noChangeAspect="1"/>
          </p:cNvPicPr>
          <p:nvPr/>
        </p:nvPicPr>
        <p:blipFill>
          <a:blip r:embed="rId10"/>
          <a:stretch>
            <a:fillRect/>
          </a:stretch>
        </p:blipFill>
        <p:spPr>
          <a:xfrm>
            <a:off x="7949907" y="1256172"/>
            <a:ext cx="2156944" cy="27913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3510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9C9EA19C-D500-479D-B637-4419E1F632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67" name="Picture 66">
              <a:extLst>
                <a:ext uri="{FF2B5EF4-FFF2-40B4-BE49-F238E27FC236}">
                  <a16:creationId xmlns:a16="http://schemas.microsoft.com/office/drawing/2014/main" id="{7F260B64-3C4C-41B0-91BC-8FE9334F122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8" name="Rectangle 67">
              <a:extLst>
                <a:ext uri="{FF2B5EF4-FFF2-40B4-BE49-F238E27FC236}">
                  <a16:creationId xmlns:a16="http://schemas.microsoft.com/office/drawing/2014/main" id="{C908176D-69CA-4674-BEB7-8A2F00F7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69" name="Picture 68">
              <a:extLst>
                <a:ext uri="{FF2B5EF4-FFF2-40B4-BE49-F238E27FC236}">
                  <a16:creationId xmlns:a16="http://schemas.microsoft.com/office/drawing/2014/main" id="{4B3C6BE4-8300-4727-90EE-A599D9E5DE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70" name="Picture 69">
              <a:extLst>
                <a:ext uri="{FF2B5EF4-FFF2-40B4-BE49-F238E27FC236}">
                  <a16:creationId xmlns:a16="http://schemas.microsoft.com/office/drawing/2014/main" id="{949AF539-16E5-451F-8AFE-617AB2716AA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72" name="Straight Connector 71">
            <a:extLst>
              <a:ext uri="{FF2B5EF4-FFF2-40B4-BE49-F238E27FC236}">
                <a16:creationId xmlns:a16="http://schemas.microsoft.com/office/drawing/2014/main" id="{751A73A8-BE27-4EEE-A112-C8A01A3D6A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74" name="Group 73">
            <a:extLst>
              <a:ext uri="{FF2B5EF4-FFF2-40B4-BE49-F238E27FC236}">
                <a16:creationId xmlns:a16="http://schemas.microsoft.com/office/drawing/2014/main" id="{29A5E7C4-8620-4FE9-B24F-66FE4699CC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75" name="Rectangle 74">
              <a:extLst>
                <a:ext uri="{FF2B5EF4-FFF2-40B4-BE49-F238E27FC236}">
                  <a16:creationId xmlns:a16="http://schemas.microsoft.com/office/drawing/2014/main" id="{BC6085B7-8DFA-45EB-A09F-A154759AA5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C8EB0825-57DE-47B4-B0E7-351A2DF584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77" name="Picture 76">
                <a:extLst>
                  <a:ext uri="{FF2B5EF4-FFF2-40B4-BE49-F238E27FC236}">
                    <a16:creationId xmlns:a16="http://schemas.microsoft.com/office/drawing/2014/main" id="{6A3EEED5-8545-4190-9569-F2AADE8B4B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8" name="Rectangle 77">
                <a:extLst>
                  <a:ext uri="{FF2B5EF4-FFF2-40B4-BE49-F238E27FC236}">
                    <a16:creationId xmlns:a16="http://schemas.microsoft.com/office/drawing/2014/main" id="{E9C8724D-7693-4829-B1AB-EA5BAE4AF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9" name="Picture 78">
                <a:extLst>
                  <a:ext uri="{FF2B5EF4-FFF2-40B4-BE49-F238E27FC236}">
                    <a16:creationId xmlns:a16="http://schemas.microsoft.com/office/drawing/2014/main" id="{E4F4C2CF-9671-428C-8375-D872BDCFF3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80" name="Picture 79">
                <a:extLst>
                  <a:ext uri="{FF2B5EF4-FFF2-40B4-BE49-F238E27FC236}">
                    <a16:creationId xmlns:a16="http://schemas.microsoft.com/office/drawing/2014/main" id="{BF6AC41C-5C38-4C67-A5DC-F344F0C4E7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p:cNvSpPr>
            <a:spLocks noGrp="1"/>
          </p:cNvSpPr>
          <p:nvPr>
            <p:ph type="title"/>
          </p:nvPr>
        </p:nvSpPr>
        <p:spPr>
          <a:xfrm>
            <a:off x="1084368" y="4931186"/>
            <a:ext cx="9989677" cy="1054745"/>
          </a:xfrm>
        </p:spPr>
        <p:txBody>
          <a:bodyPr vert="horz" lIns="91440" tIns="45720" rIns="91440" bIns="45720" rtlCol="0" anchor="b" anchorCtr="1">
            <a:normAutofit fontScale="90000"/>
          </a:bodyPr>
          <a:lstStyle/>
          <a:p>
            <a:pPr>
              <a:lnSpc>
                <a:spcPct val="90000"/>
              </a:lnSpc>
            </a:pPr>
            <a:br>
              <a:rPr lang="en-US" sz="1400"/>
            </a:br>
            <a:br>
              <a:rPr lang="en-US" sz="1400"/>
            </a:br>
            <a:br>
              <a:rPr lang="en-US" sz="1400"/>
            </a:br>
            <a:br>
              <a:rPr lang="en-US" sz="1400"/>
            </a:br>
            <a:br>
              <a:rPr lang="en-US" sz="1400"/>
            </a:br>
            <a:br>
              <a:rPr lang="en-US" sz="1400"/>
            </a:br>
            <a:r>
              <a:rPr lang="en-US" sz="3800"/>
              <a:t>Vietnamese Name Accent Form</a:t>
            </a:r>
            <a:br>
              <a:rPr lang="en-US" sz="3800"/>
            </a:br>
            <a:r>
              <a:rPr lang="en-US" sz="3800"/>
              <a:t>Code of Fair Campaign Practices Form</a:t>
            </a:r>
            <a:br>
              <a:rPr lang="en-US" sz="3800"/>
            </a:br>
            <a:br>
              <a:rPr lang="en-US" sz="1400"/>
            </a:br>
            <a:endParaRPr lang="en-US" sz="1400"/>
          </a:p>
        </p:txBody>
      </p:sp>
      <p:sp>
        <p:nvSpPr>
          <p:cNvPr id="82" name="Rectangle 81">
            <a:extLst>
              <a:ext uri="{FF2B5EF4-FFF2-40B4-BE49-F238E27FC236}">
                <a16:creationId xmlns:a16="http://schemas.microsoft.com/office/drawing/2014/main" id="{49F9640F-2472-494A-ACFE-2FCE29AD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FCD42879-A540-4B96-9582-DB3ED3CA4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Text, letter&#10;&#10;Description automatically generated">
            <a:extLst>
              <a:ext uri="{FF2B5EF4-FFF2-40B4-BE49-F238E27FC236}">
                <a16:creationId xmlns:a16="http://schemas.microsoft.com/office/drawing/2014/main" id="{430A9A9D-3073-4857-1E7E-17DB644CAA45}"/>
              </a:ext>
            </a:extLst>
          </p:cNvPr>
          <p:cNvPicPr>
            <a:picLocks noChangeAspect="1"/>
          </p:cNvPicPr>
          <p:nvPr/>
        </p:nvPicPr>
        <p:blipFill>
          <a:blip r:embed="rId8"/>
          <a:stretch>
            <a:fillRect/>
          </a:stretch>
        </p:blipFill>
        <p:spPr>
          <a:xfrm>
            <a:off x="2139464" y="1206686"/>
            <a:ext cx="2184706" cy="2826635"/>
          </a:xfrm>
          <a:prstGeom prst="rect">
            <a:avLst/>
          </a:prstGeom>
          <a:ln>
            <a:noFill/>
          </a:ln>
          <a:effectLst>
            <a:outerShdw blurRad="292100" dist="139700" dir="2700000" algn="tl" rotWithShape="0">
              <a:srgbClr val="333333">
                <a:alpha val="65000"/>
              </a:srgbClr>
            </a:outerShdw>
          </a:effectLst>
        </p:spPr>
      </p:pic>
      <p:pic>
        <p:nvPicPr>
          <p:cNvPr id="6" name="Picture 5" descr="Text, letter&#10;&#10;Description automatically generated">
            <a:extLst>
              <a:ext uri="{FF2B5EF4-FFF2-40B4-BE49-F238E27FC236}">
                <a16:creationId xmlns:a16="http://schemas.microsoft.com/office/drawing/2014/main" id="{A91C56EF-E277-8594-4118-7D3020651058}"/>
              </a:ext>
            </a:extLst>
          </p:cNvPr>
          <p:cNvPicPr>
            <a:picLocks noChangeAspect="1"/>
          </p:cNvPicPr>
          <p:nvPr/>
        </p:nvPicPr>
        <p:blipFill>
          <a:blip r:embed="rId9"/>
          <a:stretch>
            <a:fillRect/>
          </a:stretch>
        </p:blipFill>
        <p:spPr>
          <a:xfrm>
            <a:off x="4992794" y="1219172"/>
            <a:ext cx="2186304" cy="2829334"/>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shape&#10;&#10;Description automatically generated">
            <a:extLst>
              <a:ext uri="{FF2B5EF4-FFF2-40B4-BE49-F238E27FC236}">
                <a16:creationId xmlns:a16="http://schemas.microsoft.com/office/drawing/2014/main" id="{08112749-5305-D4AF-1DC6-4EE0DE3C2C8D}"/>
              </a:ext>
            </a:extLst>
          </p:cNvPr>
          <p:cNvPicPr>
            <a:picLocks noChangeAspect="1"/>
          </p:cNvPicPr>
          <p:nvPr/>
        </p:nvPicPr>
        <p:blipFill>
          <a:blip r:embed="rId10"/>
          <a:stretch>
            <a:fillRect/>
          </a:stretch>
        </p:blipFill>
        <p:spPr>
          <a:xfrm>
            <a:off x="7839718" y="1206686"/>
            <a:ext cx="2184706" cy="282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7847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A9E50-B76A-428A-92C9-9BAC41446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85E3F79-81BB-4454-A267-DDCA42824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1F375A4-17F0-4BA7-B751-68BFAAEC4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155539E-3610-4FBA-96B6-A96E71A61DEC}"/>
              </a:ext>
            </a:extLst>
          </p:cNvPr>
          <p:cNvSpPr>
            <a:spLocks noGrp="1"/>
          </p:cNvSpPr>
          <p:nvPr>
            <p:ph type="title"/>
          </p:nvPr>
        </p:nvSpPr>
        <p:spPr>
          <a:xfrm>
            <a:off x="1055599" y="1055077"/>
            <a:ext cx="2532909" cy="4794578"/>
          </a:xfrm>
        </p:spPr>
        <p:txBody>
          <a:bodyPr>
            <a:normAutofit/>
          </a:bodyPr>
          <a:lstStyle/>
          <a:p>
            <a:r>
              <a:rPr lang="en-US">
                <a:solidFill>
                  <a:srgbClr val="262626"/>
                </a:solidFill>
              </a:rPr>
              <a:t>Calendar of Dates</a:t>
            </a:r>
          </a:p>
        </p:txBody>
      </p:sp>
      <p:sp useBgFill="1">
        <p:nvSpPr>
          <p:cNvPr id="25" name="Rectangle 24">
            <a:extLst>
              <a:ext uri="{FF2B5EF4-FFF2-40B4-BE49-F238E27FC236}">
                <a16:creationId xmlns:a16="http://schemas.microsoft.com/office/drawing/2014/main" id="{5D2122D3-4056-4C50-B4AC-74BB2940E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565649BF-878B-4EB7-ADC6-3F49B07B9480}"/>
              </a:ext>
            </a:extLst>
          </p:cNvPr>
          <p:cNvGraphicFramePr>
            <a:graphicFrameLocks noGrp="1"/>
          </p:cNvGraphicFramePr>
          <p:nvPr>
            <p:ph idx="1"/>
            <p:extLst>
              <p:ext uri="{D42A27DB-BD31-4B8C-83A1-F6EECF244321}">
                <p14:modId xmlns:p14="http://schemas.microsoft.com/office/powerpoint/2010/main" val="1649740770"/>
              </p:ext>
            </p:extLst>
          </p:nvPr>
        </p:nvGraphicFramePr>
        <p:xfrm>
          <a:off x="5016138" y="378824"/>
          <a:ext cx="6689724" cy="6249938"/>
        </p:xfrm>
        <a:graphic>
          <a:graphicData uri="http://schemas.openxmlformats.org/drawingml/2006/table">
            <a:tbl>
              <a:tblPr firstRow="1" bandRow="1">
                <a:noFill/>
                <a:tableStyleId>{3B4B98B0-60AC-42C2-AFA5-B58CD77FA1E5}</a:tableStyleId>
              </a:tblPr>
              <a:tblGrid>
                <a:gridCol w="2998177">
                  <a:extLst>
                    <a:ext uri="{9D8B030D-6E8A-4147-A177-3AD203B41FA5}">
                      <a16:colId xmlns:a16="http://schemas.microsoft.com/office/drawing/2014/main" val="2957989746"/>
                    </a:ext>
                  </a:extLst>
                </a:gridCol>
                <a:gridCol w="3691547">
                  <a:extLst>
                    <a:ext uri="{9D8B030D-6E8A-4147-A177-3AD203B41FA5}">
                      <a16:colId xmlns:a16="http://schemas.microsoft.com/office/drawing/2014/main" val="1894292696"/>
                    </a:ext>
                  </a:extLst>
                </a:gridCol>
              </a:tblGrid>
              <a:tr h="725190">
                <a:tc gridSpan="2">
                  <a:txBody>
                    <a:bodyPr/>
                    <a:lstStyle/>
                    <a:p>
                      <a:r>
                        <a:rPr lang="en-US" sz="1400" b="0" cap="none" spc="0" dirty="0">
                          <a:solidFill>
                            <a:schemeClr val="tx1"/>
                          </a:solidFill>
                        </a:rPr>
                        <a:t>Important dates to remember…</a:t>
                      </a:r>
                    </a:p>
                    <a:p>
                      <a:endParaRPr lang="en-US" sz="1400" b="0" cap="none" spc="0" dirty="0">
                        <a:solidFill>
                          <a:schemeClr val="tx1"/>
                        </a:solidFill>
                      </a:endParaRPr>
                    </a:p>
                    <a:p>
                      <a:r>
                        <a:rPr lang="en-US" sz="1400" b="1" cap="none" spc="0" dirty="0">
                          <a:solidFill>
                            <a:srgbClr val="0070C0"/>
                          </a:solidFill>
                        </a:rPr>
                        <a:t>NOTE: </a:t>
                      </a:r>
                      <a:r>
                        <a:rPr lang="en-US" sz="1400" b="1" cap="none" spc="0" dirty="0">
                          <a:solidFill>
                            <a:schemeClr val="tx1"/>
                          </a:solidFill>
                        </a:rPr>
                        <a:t>November 7, 2023 Special Election activities occurring simultaneously…</a:t>
                      </a:r>
                    </a:p>
                  </a:txBody>
                  <a:tcPr marL="38972" marR="38972" marT="38972" marB="77943" anchor="b">
                    <a:lnL w="12700" cmpd="sng">
                      <a:noFill/>
                    </a:lnL>
                    <a:lnR w="12700" cmpd="sng">
                      <a:noFill/>
                    </a:lnR>
                    <a:lnT w="9525" cap="flat" cmpd="sng" algn="ctr">
                      <a:noFill/>
                      <a:prstDash val="solid"/>
                    </a:lnT>
                    <a:lnB w="38100" cmpd="sng">
                      <a:noFill/>
                    </a:lnB>
                    <a:noFill/>
                  </a:tcPr>
                </a:tc>
                <a:tc hMerge="1">
                  <a:txBody>
                    <a:bodyPr/>
                    <a:lstStyle/>
                    <a:p>
                      <a:endParaRPr lang="en-US"/>
                    </a:p>
                  </a:txBody>
                  <a:tcPr/>
                </a:tc>
                <a:extLst>
                  <a:ext uri="{0D108BD9-81ED-4DB2-BD59-A6C34878D82A}">
                    <a16:rowId xmlns:a16="http://schemas.microsoft.com/office/drawing/2014/main" val="2977495375"/>
                  </a:ext>
                </a:extLst>
              </a:tr>
              <a:tr h="568421">
                <a:tc>
                  <a:txBody>
                    <a:bodyPr/>
                    <a:lstStyle/>
                    <a:p>
                      <a:r>
                        <a:rPr lang="en-US" sz="1400" cap="none" spc="0">
                          <a:solidFill>
                            <a:schemeClr val="tx1"/>
                          </a:solidFill>
                        </a:rPr>
                        <a:t>Signature-in-Lieu (SIL) Period</a:t>
                      </a:r>
                    </a:p>
                  </a:txBody>
                  <a:tcPr marL="38972" marR="38972" marT="38972" marB="77943">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r>
                        <a:rPr lang="en-US" sz="1400" cap="none" spc="0">
                          <a:solidFill>
                            <a:schemeClr val="tx1"/>
                          </a:solidFill>
                        </a:rPr>
                        <a:t>September 14, 2023 – November 8, 2023 (optional period)</a:t>
                      </a:r>
                    </a:p>
                  </a:txBody>
                  <a:tcPr marL="38972" marR="38972" marT="38972" marB="77943">
                    <a:lnL w="12700" cmpd="sng">
                      <a:noFill/>
                      <a:prstDash val="solid"/>
                    </a:lnL>
                    <a:lnR w="12700" cmpd="sng">
                      <a:noFill/>
                      <a:prstDash val="solid"/>
                    </a:lnR>
                    <a:lnT w="38100" cmpd="sng">
                      <a:noFill/>
                    </a:lnT>
                    <a:lnB w="12700" cap="flat" cmpd="sng" algn="ctr">
                      <a:solidFill>
                        <a:schemeClr val="accent1"/>
                      </a:solidFill>
                      <a:prstDash val="solid"/>
                    </a:lnB>
                    <a:noFill/>
                  </a:tcPr>
                </a:tc>
                <a:extLst>
                  <a:ext uri="{0D108BD9-81ED-4DB2-BD59-A6C34878D82A}">
                    <a16:rowId xmlns:a16="http://schemas.microsoft.com/office/drawing/2014/main" val="1193120345"/>
                  </a:ext>
                </a:extLst>
              </a:tr>
              <a:tr h="375737">
                <a:tc>
                  <a:txBody>
                    <a:bodyPr/>
                    <a:lstStyle/>
                    <a:p>
                      <a:r>
                        <a:rPr lang="en-US" sz="1400" cap="none" spc="0">
                          <a:solidFill>
                            <a:schemeClr val="tx1"/>
                          </a:solidFill>
                        </a:rPr>
                        <a:t>Declaration of Intention (DOI) Period</a:t>
                      </a:r>
                    </a:p>
                  </a:txBody>
                  <a:tcPr marL="38972" marR="38972" marT="38972" marB="779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r>
                        <a:rPr lang="en-US" sz="1400" cap="none" spc="0">
                          <a:solidFill>
                            <a:schemeClr val="tx1"/>
                          </a:solidFill>
                        </a:rPr>
                        <a:t>October 30, 2023– November 8, 2023</a:t>
                      </a:r>
                    </a:p>
                  </a:txBody>
                  <a:tcPr marL="38972" marR="38972" marT="38972" marB="779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657123348"/>
                  </a:ext>
                </a:extLst>
              </a:tr>
              <a:tr h="568421">
                <a:tc>
                  <a:txBody>
                    <a:bodyPr/>
                    <a:lstStyle/>
                    <a:p>
                      <a:r>
                        <a:rPr lang="en-US" sz="1400" cap="none" spc="0">
                          <a:solidFill>
                            <a:schemeClr val="tx1"/>
                          </a:solidFill>
                        </a:rPr>
                        <a:t>Declaration of Intention (DOI) Extension Period</a:t>
                      </a:r>
                    </a:p>
                  </a:txBody>
                  <a:tcPr marL="38972" marR="38972" marT="38972" marB="7794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r>
                        <a:rPr lang="en-US" sz="1400" cap="none" spc="0">
                          <a:solidFill>
                            <a:schemeClr val="tx1"/>
                          </a:solidFill>
                        </a:rPr>
                        <a:t>November 9, 2023– November 13, 2023</a:t>
                      </a:r>
                    </a:p>
                  </a:txBody>
                  <a:tcPr marL="38972" marR="38972" marT="38972" marB="7794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649026932"/>
                  </a:ext>
                </a:extLst>
              </a:tr>
              <a:tr h="375737">
                <a:tc>
                  <a:txBody>
                    <a:bodyPr/>
                    <a:lstStyle/>
                    <a:p>
                      <a:r>
                        <a:rPr lang="en-US" sz="1400" cap="none" spc="0">
                          <a:solidFill>
                            <a:schemeClr val="tx1"/>
                          </a:solidFill>
                        </a:rPr>
                        <a:t>Nomination Period</a:t>
                      </a:r>
                    </a:p>
                  </a:txBody>
                  <a:tcPr marL="38972" marR="38972" marT="38972" marB="779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r>
                        <a:rPr lang="en-US" sz="1400" cap="none" spc="0">
                          <a:solidFill>
                            <a:schemeClr val="tx1"/>
                          </a:solidFill>
                        </a:rPr>
                        <a:t>November 13, 2023 – December 8, 2023</a:t>
                      </a:r>
                    </a:p>
                  </a:txBody>
                  <a:tcPr marL="38972" marR="38972" marT="38972" marB="779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719446634"/>
                  </a:ext>
                </a:extLst>
              </a:tr>
              <a:tr h="761108">
                <a:tc>
                  <a:txBody>
                    <a:bodyPr/>
                    <a:lstStyle/>
                    <a:p>
                      <a:r>
                        <a:rPr lang="en-US" sz="1400" cap="none" spc="0">
                          <a:solidFill>
                            <a:schemeClr val="tx1"/>
                          </a:solidFill>
                        </a:rPr>
                        <a:t>FPPC 1</a:t>
                      </a:r>
                      <a:r>
                        <a:rPr lang="en-US" sz="1400" cap="none" spc="0" baseline="30000">
                          <a:solidFill>
                            <a:schemeClr val="tx1"/>
                          </a:solidFill>
                        </a:rPr>
                        <a:t>st</a:t>
                      </a:r>
                      <a:r>
                        <a:rPr lang="en-US" sz="1400" cap="none" spc="0">
                          <a:solidFill>
                            <a:schemeClr val="tx1"/>
                          </a:solidFill>
                        </a:rPr>
                        <a:t> Pre-Election Statements Due</a:t>
                      </a:r>
                    </a:p>
                  </a:txBody>
                  <a:tcPr marL="38972" marR="38972" marT="38972" marB="7794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r>
                        <a:rPr lang="en-US" sz="1400" cap="none" spc="0">
                          <a:solidFill>
                            <a:schemeClr val="tx1"/>
                          </a:solidFill>
                        </a:rPr>
                        <a:t>January 25, 2024 for reporting period: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cap="none" spc="0">
                          <a:solidFill>
                            <a:schemeClr val="tx1"/>
                          </a:solidFill>
                        </a:rPr>
                        <a:t>January 1, 2024 to January 20, 2024 </a:t>
                      </a:r>
                      <a:r>
                        <a:rPr lang="en-US" sz="1400" kern="1200" cap="none" spc="0">
                          <a:solidFill>
                            <a:schemeClr val="tx1"/>
                          </a:solidFill>
                          <a:latin typeface="+mn-lt"/>
                          <a:ea typeface="+mn-ea"/>
                          <a:cs typeface="+mn-cs"/>
                        </a:rPr>
                        <a:t>or the day after the closing date of the last statement filed.</a:t>
                      </a:r>
                    </a:p>
                  </a:txBody>
                  <a:tcPr marL="38972" marR="38972" marT="38972" marB="7794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2565354510"/>
                  </a:ext>
                </a:extLst>
              </a:tr>
              <a:tr h="761108">
                <a:tc>
                  <a:txBody>
                    <a:bodyPr/>
                    <a:lstStyle/>
                    <a:p>
                      <a:r>
                        <a:rPr lang="en-US" sz="1400" cap="none" spc="0">
                          <a:solidFill>
                            <a:schemeClr val="tx1"/>
                          </a:solidFill>
                        </a:rPr>
                        <a:t>FPPC 2</a:t>
                      </a:r>
                      <a:r>
                        <a:rPr lang="en-US" sz="1400" cap="none" spc="0" baseline="30000">
                          <a:solidFill>
                            <a:schemeClr val="tx1"/>
                          </a:solidFill>
                        </a:rPr>
                        <a:t>nd</a:t>
                      </a:r>
                      <a:r>
                        <a:rPr lang="en-US" sz="1400" cap="none" spc="0">
                          <a:solidFill>
                            <a:schemeClr val="tx1"/>
                          </a:solidFill>
                        </a:rPr>
                        <a:t> Pre-Election Statements Due</a:t>
                      </a:r>
                    </a:p>
                  </a:txBody>
                  <a:tcPr marL="38972" marR="38972" marT="38972" marB="779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r>
                        <a:rPr lang="en-US" sz="1400" cap="none" spc="0">
                          <a:solidFill>
                            <a:schemeClr val="tx1"/>
                          </a:solidFill>
                        </a:rPr>
                        <a:t>February 22, 2024 for reporting period: </a:t>
                      </a:r>
                      <a:r>
                        <a:rPr lang="en-US" sz="1400" kern="1200" cap="none" spc="0">
                          <a:solidFill>
                            <a:schemeClr val="tx1"/>
                          </a:solidFill>
                          <a:latin typeface="+mn-lt"/>
                          <a:ea typeface="+mn-ea"/>
                          <a:cs typeface="+mn-cs"/>
                        </a:rPr>
                        <a:t>January 21, 2024 </a:t>
                      </a:r>
                      <a:r>
                        <a:rPr lang="en-US" sz="1400" cap="none" spc="0">
                          <a:solidFill>
                            <a:schemeClr val="tx1"/>
                          </a:solidFill>
                        </a:rPr>
                        <a:t>to February 17, 2024 </a:t>
                      </a:r>
                      <a:r>
                        <a:rPr lang="en-US" sz="1400" kern="1200" cap="none" spc="0">
                          <a:solidFill>
                            <a:schemeClr val="tx1"/>
                          </a:solidFill>
                          <a:latin typeface="+mn-lt"/>
                          <a:ea typeface="+mn-ea"/>
                          <a:cs typeface="+mn-cs"/>
                        </a:rPr>
                        <a:t>or the day after the closing date of the last statement filed.</a:t>
                      </a:r>
                    </a:p>
                  </a:txBody>
                  <a:tcPr marL="38972" marR="38972" marT="38972" marB="779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712387275"/>
                  </a:ext>
                </a:extLst>
              </a:tr>
              <a:tr h="520794">
                <a:tc>
                  <a:txBody>
                    <a:bodyPr/>
                    <a:lstStyle/>
                    <a:p>
                      <a:r>
                        <a:rPr lang="en-US" sz="1400" b="1" cap="none" spc="0">
                          <a:solidFill>
                            <a:schemeClr val="tx1"/>
                          </a:solidFill>
                        </a:rPr>
                        <a:t>Election Day</a:t>
                      </a:r>
                      <a:r>
                        <a:rPr lang="en-US" sz="1400" b="0" cap="none" spc="0">
                          <a:solidFill>
                            <a:schemeClr val="tx1"/>
                          </a:solidFill>
                        </a:rPr>
                        <a:t>-Presidential Primary Election</a:t>
                      </a:r>
                    </a:p>
                  </a:txBody>
                  <a:tcPr marL="38972" marR="38972" marT="38972" marB="7794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algn="l" defTabSz="457200" rtl="0" eaLnBrk="1" latinLnBrk="0" hangingPunct="1"/>
                      <a:r>
                        <a:rPr lang="en-US" sz="1400" kern="1200" cap="none" spc="0">
                          <a:solidFill>
                            <a:schemeClr val="tx1"/>
                          </a:solidFill>
                          <a:latin typeface="+mn-lt"/>
                          <a:ea typeface="+mn-ea"/>
                          <a:cs typeface="+mn-cs"/>
                        </a:rPr>
                        <a:t>March 5, 2024</a:t>
                      </a:r>
                    </a:p>
                  </a:txBody>
                  <a:tcPr marL="38972" marR="38972" marT="38972" marB="7794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4282816856"/>
                  </a:ext>
                </a:extLst>
              </a:tr>
              <a:tr h="568421">
                <a:tc>
                  <a:txBody>
                    <a:bodyPr/>
                    <a:lstStyle/>
                    <a:p>
                      <a:r>
                        <a:rPr lang="en-US" sz="1400" cap="none" spc="0">
                          <a:solidFill>
                            <a:schemeClr val="tx1"/>
                          </a:solidFill>
                        </a:rPr>
                        <a:t>Official Canvass of Vote / Certification of Election Results</a:t>
                      </a:r>
                    </a:p>
                  </a:txBody>
                  <a:tcPr marL="38972" marR="38972" marT="38972" marB="779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r>
                        <a:rPr lang="en-US" sz="1400" cap="none" spc="0" dirty="0">
                          <a:solidFill>
                            <a:schemeClr val="tx1"/>
                          </a:solidFill>
                        </a:rPr>
                        <a:t>April 4, 2024</a:t>
                      </a:r>
                    </a:p>
                  </a:txBody>
                  <a:tcPr marL="38972" marR="38972" marT="38972" marB="779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002578656"/>
                  </a:ext>
                </a:extLst>
              </a:tr>
              <a:tr h="953792">
                <a:tc>
                  <a:txBody>
                    <a:bodyPr/>
                    <a:lstStyle/>
                    <a:p>
                      <a:r>
                        <a:rPr lang="en-US" sz="1400" cap="none" spc="0">
                          <a:solidFill>
                            <a:schemeClr val="tx1"/>
                          </a:solidFill>
                        </a:rPr>
                        <a:t>FPPC Semi-Annual Statements Due</a:t>
                      </a:r>
                    </a:p>
                  </a:txBody>
                  <a:tcPr marL="38972" marR="38972" marT="38972" marB="77943">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dirty="0">
                          <a:solidFill>
                            <a:schemeClr val="tx1"/>
                          </a:solidFill>
                        </a:rPr>
                        <a:t>July 31, 2024 for reporting period:</a:t>
                      </a:r>
                    </a:p>
                    <a:p>
                      <a:pPr lvl="0"/>
                      <a:r>
                        <a:rPr lang="en-US" sz="1400" kern="1200" cap="none" spc="0" dirty="0">
                          <a:solidFill>
                            <a:schemeClr val="tx1"/>
                          </a:solidFill>
                          <a:latin typeface="+mn-lt"/>
                          <a:ea typeface="+mn-ea"/>
                          <a:cs typeface="+mn-cs"/>
                        </a:rPr>
                        <a:t>January 1, 2024 - June 30, 2024 or the day after the closing date of the last statement filed.</a:t>
                      </a:r>
                    </a:p>
                    <a:p>
                      <a:endParaRPr lang="en-US" sz="1400" cap="none" spc="0" dirty="0">
                        <a:solidFill>
                          <a:schemeClr val="tx1"/>
                        </a:solidFill>
                      </a:endParaRPr>
                    </a:p>
                  </a:txBody>
                  <a:tcPr marL="38972" marR="38972" marT="38972" marB="77943">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02770097"/>
                  </a:ext>
                </a:extLst>
              </a:tr>
            </a:tbl>
          </a:graphicData>
        </a:graphic>
      </p:graphicFrame>
    </p:spTree>
    <p:extLst>
      <p:ext uri="{BB962C8B-B14F-4D97-AF65-F5344CB8AC3E}">
        <p14:creationId xmlns:p14="http://schemas.microsoft.com/office/powerpoint/2010/main" val="41145323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C7406588-BC7B-4FE7-B4EE-2DD01A3E79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67" name="Picture 66">
              <a:extLst>
                <a:ext uri="{FF2B5EF4-FFF2-40B4-BE49-F238E27FC236}">
                  <a16:creationId xmlns:a16="http://schemas.microsoft.com/office/drawing/2014/main" id="{799DD94F-DE87-44CC-B7F7-6ABE0CA966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8" name="Rectangle 67">
              <a:extLst>
                <a:ext uri="{FF2B5EF4-FFF2-40B4-BE49-F238E27FC236}">
                  <a16:creationId xmlns:a16="http://schemas.microsoft.com/office/drawing/2014/main" id="{CE2BEDC1-C43B-40D8-ABF2-1A30667964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69" name="Picture 68">
              <a:extLst>
                <a:ext uri="{FF2B5EF4-FFF2-40B4-BE49-F238E27FC236}">
                  <a16:creationId xmlns:a16="http://schemas.microsoft.com/office/drawing/2014/main" id="{4F9A11F0-13A5-4573-98C5-7B5C0EA8247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70" name="Picture 69">
              <a:extLst>
                <a:ext uri="{FF2B5EF4-FFF2-40B4-BE49-F238E27FC236}">
                  <a16:creationId xmlns:a16="http://schemas.microsoft.com/office/drawing/2014/main" id="{82D87CCA-9D6A-4A68-972D-18700C8ED6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72" name="Straight Connector 71">
            <a:extLst>
              <a:ext uri="{FF2B5EF4-FFF2-40B4-BE49-F238E27FC236}">
                <a16:creationId xmlns:a16="http://schemas.microsoft.com/office/drawing/2014/main" id="{4DEFF4CF-58CC-42AF-A5D3-7683CCD8B5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74" name="Rectangle 73">
            <a:extLst>
              <a:ext uri="{FF2B5EF4-FFF2-40B4-BE49-F238E27FC236}">
                <a16:creationId xmlns:a16="http://schemas.microsoft.com/office/drawing/2014/main" id="{12A20CA8-F6E4-4266-825E-69C802EAF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DB273BA3-0F61-4CEB-9FF5-CEC7A7A74D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77" name="Picture 76">
              <a:extLst>
                <a:ext uri="{FF2B5EF4-FFF2-40B4-BE49-F238E27FC236}">
                  <a16:creationId xmlns:a16="http://schemas.microsoft.com/office/drawing/2014/main" id="{4589D185-F528-4E2C-8A35-D4E9DB56E2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8" name="Rectangle 77">
              <a:extLst>
                <a:ext uri="{FF2B5EF4-FFF2-40B4-BE49-F238E27FC236}">
                  <a16:creationId xmlns:a16="http://schemas.microsoft.com/office/drawing/2014/main" id="{BC0002A8-7430-4C10-B92C-AFF545AB9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9" name="Picture 78">
              <a:extLst>
                <a:ext uri="{FF2B5EF4-FFF2-40B4-BE49-F238E27FC236}">
                  <a16:creationId xmlns:a16="http://schemas.microsoft.com/office/drawing/2014/main" id="{FB0758DC-3317-4F5D-A616-5620812BBC9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80" name="Picture 79">
              <a:extLst>
                <a:ext uri="{FF2B5EF4-FFF2-40B4-BE49-F238E27FC236}">
                  <a16:creationId xmlns:a16="http://schemas.microsoft.com/office/drawing/2014/main" id="{1872CAC2-97F8-4307-9D66-3286FFACB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1"/>
          <p:cNvSpPr>
            <a:spLocks noGrp="1"/>
          </p:cNvSpPr>
          <p:nvPr>
            <p:ph type="title"/>
          </p:nvPr>
        </p:nvSpPr>
        <p:spPr>
          <a:xfrm>
            <a:off x="1087105" y="4735961"/>
            <a:ext cx="9989677" cy="1054745"/>
          </a:xfrm>
        </p:spPr>
        <p:txBody>
          <a:bodyPr vert="horz" lIns="91440" tIns="45720" rIns="91440" bIns="45720" rtlCol="0" anchor="b" anchorCtr="1">
            <a:normAutofit fontScale="90000"/>
          </a:bodyPr>
          <a:lstStyle/>
          <a:p>
            <a:pPr>
              <a:lnSpc>
                <a:spcPct val="90000"/>
              </a:lnSpc>
            </a:pPr>
            <a:br>
              <a:rPr lang="en-US" sz="1400"/>
            </a:br>
            <a:br>
              <a:rPr lang="en-US" sz="1400"/>
            </a:br>
            <a:br>
              <a:rPr lang="en-US" sz="1400"/>
            </a:br>
            <a:br>
              <a:rPr lang="en-US" sz="1400"/>
            </a:br>
            <a:r>
              <a:rPr lang="en-US" sz="3800"/>
              <a:t>Department of Transportation</a:t>
            </a:r>
            <a:br>
              <a:rPr lang="en-US" sz="3800"/>
            </a:br>
            <a:r>
              <a:rPr lang="en-US" sz="3800"/>
              <a:t>Statement of Responsibility Form</a:t>
            </a:r>
            <a:br>
              <a:rPr lang="en-US" sz="1400"/>
            </a:br>
            <a:endParaRPr lang="en-US" sz="1400"/>
          </a:p>
        </p:txBody>
      </p:sp>
      <p:sp>
        <p:nvSpPr>
          <p:cNvPr id="82" name="Rectangle 81">
            <a:extLst>
              <a:ext uri="{FF2B5EF4-FFF2-40B4-BE49-F238E27FC236}">
                <a16:creationId xmlns:a16="http://schemas.microsoft.com/office/drawing/2014/main" id="{470CE376-C35F-44D1-AF02-89FAD2F53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036F69E5-B6D6-47B2-9B33-458D082A9E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A picture containing text, screenshot, document&#10;&#10;Description automatically generated">
            <a:extLst>
              <a:ext uri="{FF2B5EF4-FFF2-40B4-BE49-F238E27FC236}">
                <a16:creationId xmlns:a16="http://schemas.microsoft.com/office/drawing/2014/main" id="{E180E465-622F-FA6A-CF19-CD1094EEE980}"/>
              </a:ext>
            </a:extLst>
          </p:cNvPr>
          <p:cNvPicPr>
            <a:picLocks noChangeAspect="1"/>
          </p:cNvPicPr>
          <p:nvPr/>
        </p:nvPicPr>
        <p:blipFill>
          <a:blip r:embed="rId8"/>
          <a:stretch>
            <a:fillRect/>
          </a:stretch>
        </p:blipFill>
        <p:spPr>
          <a:xfrm>
            <a:off x="3495917" y="1250489"/>
            <a:ext cx="2162141" cy="2798064"/>
          </a:xfrm>
          <a:prstGeom prst="rect">
            <a:avLst/>
          </a:prstGeom>
          <a:ln>
            <a:noFill/>
          </a:ln>
          <a:effectLst>
            <a:outerShdw blurRad="292100" dist="139700" dir="2700000" algn="tl" rotWithShape="0">
              <a:srgbClr val="333333">
                <a:alpha val="65000"/>
              </a:srgbClr>
            </a:outerShdw>
          </a:effectLst>
        </p:spPr>
      </p:pic>
      <p:pic>
        <p:nvPicPr>
          <p:cNvPr id="6" name="Picture 5" descr="Text, letter&#10;&#10;Description automatically generated">
            <a:extLst>
              <a:ext uri="{FF2B5EF4-FFF2-40B4-BE49-F238E27FC236}">
                <a16:creationId xmlns:a16="http://schemas.microsoft.com/office/drawing/2014/main" id="{4E32854D-D5A9-30C4-2F90-EAC6F25EE8E2}"/>
              </a:ext>
            </a:extLst>
          </p:cNvPr>
          <p:cNvPicPr>
            <a:picLocks noChangeAspect="1"/>
          </p:cNvPicPr>
          <p:nvPr/>
        </p:nvPicPr>
        <p:blipFill>
          <a:blip r:embed="rId9"/>
          <a:stretch>
            <a:fillRect/>
          </a:stretch>
        </p:blipFill>
        <p:spPr>
          <a:xfrm>
            <a:off x="6446891" y="1250491"/>
            <a:ext cx="2162140" cy="2798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5895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9C9EA19C-D500-479D-B637-4419E1F632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44" name="Picture 43">
              <a:extLst>
                <a:ext uri="{FF2B5EF4-FFF2-40B4-BE49-F238E27FC236}">
                  <a16:creationId xmlns:a16="http://schemas.microsoft.com/office/drawing/2014/main" id="{7F260B64-3C4C-41B0-91BC-8FE9334F122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 name="Rectangle 44">
              <a:extLst>
                <a:ext uri="{FF2B5EF4-FFF2-40B4-BE49-F238E27FC236}">
                  <a16:creationId xmlns:a16="http://schemas.microsoft.com/office/drawing/2014/main" id="{C908176D-69CA-4674-BEB7-8A2F00F7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46" name="Picture 45">
              <a:extLst>
                <a:ext uri="{FF2B5EF4-FFF2-40B4-BE49-F238E27FC236}">
                  <a16:creationId xmlns:a16="http://schemas.microsoft.com/office/drawing/2014/main" id="{4B3C6BE4-8300-4727-90EE-A599D9E5DE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47" name="Picture 46">
              <a:extLst>
                <a:ext uri="{FF2B5EF4-FFF2-40B4-BE49-F238E27FC236}">
                  <a16:creationId xmlns:a16="http://schemas.microsoft.com/office/drawing/2014/main" id="{949AF539-16E5-451F-8AFE-617AB2716AA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49" name="Straight Connector 48">
            <a:extLst>
              <a:ext uri="{FF2B5EF4-FFF2-40B4-BE49-F238E27FC236}">
                <a16:creationId xmlns:a16="http://schemas.microsoft.com/office/drawing/2014/main" id="{751A73A8-BE27-4EEE-A112-C8A01A3D6A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51" name="Group 50">
            <a:extLst>
              <a:ext uri="{FF2B5EF4-FFF2-40B4-BE49-F238E27FC236}">
                <a16:creationId xmlns:a16="http://schemas.microsoft.com/office/drawing/2014/main" id="{29A5E7C4-8620-4FE9-B24F-66FE4699CC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52" name="Rectangle 51">
              <a:extLst>
                <a:ext uri="{FF2B5EF4-FFF2-40B4-BE49-F238E27FC236}">
                  <a16:creationId xmlns:a16="http://schemas.microsoft.com/office/drawing/2014/main" id="{BC6085B7-8DFA-45EB-A09F-A154759AA5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C8EB0825-57DE-47B4-B0E7-351A2DF584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54" name="Picture 53">
                <a:extLst>
                  <a:ext uri="{FF2B5EF4-FFF2-40B4-BE49-F238E27FC236}">
                    <a16:creationId xmlns:a16="http://schemas.microsoft.com/office/drawing/2014/main" id="{6A3EEED5-8545-4190-9569-F2AADE8B4B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5" name="Rectangle 54">
                <a:extLst>
                  <a:ext uri="{FF2B5EF4-FFF2-40B4-BE49-F238E27FC236}">
                    <a16:creationId xmlns:a16="http://schemas.microsoft.com/office/drawing/2014/main" id="{E9C8724D-7693-4829-B1AB-EA5BAE4AF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6" name="Picture 55">
                <a:extLst>
                  <a:ext uri="{FF2B5EF4-FFF2-40B4-BE49-F238E27FC236}">
                    <a16:creationId xmlns:a16="http://schemas.microsoft.com/office/drawing/2014/main" id="{E4F4C2CF-9671-428C-8375-D872BDCFF3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57" name="Picture 56">
                <a:extLst>
                  <a:ext uri="{FF2B5EF4-FFF2-40B4-BE49-F238E27FC236}">
                    <a16:creationId xmlns:a16="http://schemas.microsoft.com/office/drawing/2014/main" id="{BF6AC41C-5C38-4C67-A5DC-F344F0C4E7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p:cNvSpPr>
            <a:spLocks noGrp="1"/>
          </p:cNvSpPr>
          <p:nvPr>
            <p:ph type="title"/>
          </p:nvPr>
        </p:nvSpPr>
        <p:spPr>
          <a:xfrm>
            <a:off x="1105394" y="4902421"/>
            <a:ext cx="9989677" cy="1054745"/>
          </a:xfrm>
        </p:spPr>
        <p:txBody>
          <a:bodyPr vert="horz" lIns="91440" tIns="45720" rIns="91440" bIns="45720" rtlCol="0" anchor="b" anchorCtr="1">
            <a:noAutofit/>
          </a:bodyPr>
          <a:lstStyle/>
          <a:p>
            <a:pPr>
              <a:lnSpc>
                <a:spcPct val="90000"/>
              </a:lnSpc>
            </a:pPr>
            <a:br>
              <a:rPr lang="en-US" sz="2500" dirty="0"/>
            </a:br>
            <a:br>
              <a:rPr lang="en-US" sz="2500" dirty="0"/>
            </a:br>
            <a:br>
              <a:rPr lang="en-US" sz="2500" dirty="0"/>
            </a:br>
            <a:br>
              <a:rPr lang="en-US" sz="2500" dirty="0"/>
            </a:br>
            <a:r>
              <a:rPr lang="en-US" sz="3400" dirty="0"/>
              <a:t>FPPC Form 501 – Candidate Intention Statement</a:t>
            </a:r>
            <a:br>
              <a:rPr lang="en-US" sz="3400" dirty="0"/>
            </a:br>
            <a:r>
              <a:rPr lang="en-US" sz="3400" dirty="0"/>
              <a:t>FPPC Form 700 – Statement of Economic Interests</a:t>
            </a:r>
            <a:br>
              <a:rPr lang="en-US" sz="2500" dirty="0"/>
            </a:br>
            <a:endParaRPr lang="en-US" sz="2500" dirty="0"/>
          </a:p>
        </p:txBody>
      </p:sp>
      <p:sp>
        <p:nvSpPr>
          <p:cNvPr id="59" name="Rectangle 58">
            <a:extLst>
              <a:ext uri="{FF2B5EF4-FFF2-40B4-BE49-F238E27FC236}">
                <a16:creationId xmlns:a16="http://schemas.microsoft.com/office/drawing/2014/main" id="{49F9640F-2472-494A-ACFE-2FCE29AD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FCD42879-A540-4B96-9582-DB3ED3CA4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descr="Table&#10;&#10;Description automatically generated with low confidence">
            <a:extLst>
              <a:ext uri="{FF2B5EF4-FFF2-40B4-BE49-F238E27FC236}">
                <a16:creationId xmlns:a16="http://schemas.microsoft.com/office/drawing/2014/main" id="{212BC6D5-FFCE-5139-A6FB-1751C09CEC4E}"/>
              </a:ext>
            </a:extLst>
          </p:cNvPr>
          <p:cNvPicPr>
            <a:picLocks noChangeAspect="1"/>
          </p:cNvPicPr>
          <p:nvPr/>
        </p:nvPicPr>
        <p:blipFill>
          <a:blip r:embed="rId8"/>
          <a:stretch>
            <a:fillRect/>
          </a:stretch>
        </p:blipFill>
        <p:spPr>
          <a:xfrm>
            <a:off x="2556467" y="1339161"/>
            <a:ext cx="3335399" cy="2577354"/>
          </a:xfrm>
          <a:prstGeom prst="rect">
            <a:avLst/>
          </a:prstGeom>
          <a:ln>
            <a:noFill/>
          </a:ln>
          <a:effectLst>
            <a:outerShdw blurRad="292100" dist="139700" dir="2700000" algn="tl" rotWithShape="0">
              <a:srgbClr val="333333">
                <a:alpha val="65000"/>
              </a:srgbClr>
            </a:outerShdw>
          </a:effectLst>
        </p:spPr>
      </p:pic>
      <p:pic>
        <p:nvPicPr>
          <p:cNvPr id="10" name="Picture 9" descr="Diagram&#10;&#10;Description automatically generated with medium confidence">
            <a:extLst>
              <a:ext uri="{FF2B5EF4-FFF2-40B4-BE49-F238E27FC236}">
                <a16:creationId xmlns:a16="http://schemas.microsoft.com/office/drawing/2014/main" id="{78A2F8FC-2279-3AFD-9316-B2F91B034A1B}"/>
              </a:ext>
            </a:extLst>
          </p:cNvPr>
          <p:cNvPicPr>
            <a:picLocks noChangeAspect="1"/>
          </p:cNvPicPr>
          <p:nvPr/>
        </p:nvPicPr>
        <p:blipFill>
          <a:blip r:embed="rId9"/>
          <a:stretch>
            <a:fillRect/>
          </a:stretch>
        </p:blipFill>
        <p:spPr>
          <a:xfrm>
            <a:off x="6593586" y="758954"/>
            <a:ext cx="2856183" cy="36962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5880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9" name="Rectangle 1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ext, whiteboard&#10;&#10;Description automatically generated">
            <a:extLst>
              <a:ext uri="{FF2B5EF4-FFF2-40B4-BE49-F238E27FC236}">
                <a16:creationId xmlns:a16="http://schemas.microsoft.com/office/drawing/2014/main" id="{C301392E-7861-4907-BEB0-5A8F1E47E371}"/>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b="14449"/>
          <a:stretch/>
        </p:blipFill>
        <p:spPr>
          <a:xfrm>
            <a:off x="20" y="10"/>
            <a:ext cx="12191980" cy="6857990"/>
          </a:xfrm>
          <a:prstGeom prst="rect">
            <a:avLst/>
          </a:prstGeom>
        </p:spPr>
      </p:pic>
      <p:sp>
        <p:nvSpPr>
          <p:cNvPr id="8" name="TextBox 7">
            <a:extLst>
              <a:ext uri="{FF2B5EF4-FFF2-40B4-BE49-F238E27FC236}">
                <a16:creationId xmlns:a16="http://schemas.microsoft.com/office/drawing/2014/main" id="{D56C7068-83A3-446E-86CA-46F9A55F469C}"/>
              </a:ext>
            </a:extLst>
          </p:cNvPr>
          <p:cNvSpPr txBox="1"/>
          <p:nvPr/>
        </p:nvSpPr>
        <p:spPr>
          <a:xfrm>
            <a:off x="9854501" y="6657945"/>
            <a:ext cx="233749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picpedia.org/chalkboard/q/question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035403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A9E50-B76A-428A-92C9-9BAC41446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85E3F79-81BB-4454-A267-DDCA42824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1F375A4-17F0-4BA7-B751-68BFAAEC4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5" name="Title 4"/>
          <p:cNvSpPr>
            <a:spLocks noGrp="1"/>
          </p:cNvSpPr>
          <p:nvPr>
            <p:ph type="title"/>
          </p:nvPr>
        </p:nvSpPr>
        <p:spPr>
          <a:xfrm>
            <a:off x="953608" y="1186765"/>
            <a:ext cx="2742031" cy="2720217"/>
          </a:xfrm>
        </p:spPr>
        <p:txBody>
          <a:bodyPr>
            <a:normAutofit fontScale="90000"/>
          </a:bodyPr>
          <a:lstStyle/>
          <a:p>
            <a:r>
              <a:rPr lang="en-US" sz="4000">
                <a:solidFill>
                  <a:srgbClr val="262626"/>
                </a:solidFill>
              </a:rPr>
              <a:t>ROV Contacts</a:t>
            </a:r>
            <a:br>
              <a:rPr lang="en-US" sz="4000"/>
            </a:br>
            <a:r>
              <a:rPr lang="en-US" sz="3000">
                <a:solidFill>
                  <a:srgbClr val="262626"/>
                </a:solidFill>
              </a:rPr>
              <a:t> (408) 299-8639</a:t>
            </a:r>
            <a:br>
              <a:rPr lang="en-US" sz="3000"/>
            </a:br>
            <a:r>
              <a:rPr lang="en-US" sz="3000">
                <a:solidFill>
                  <a:srgbClr val="262626"/>
                </a:solidFill>
              </a:rPr>
              <a:t>Preferred Email:</a:t>
            </a:r>
            <a:br>
              <a:rPr lang="en-US" sz="3000"/>
            </a:br>
            <a:r>
              <a:rPr lang="en-US" sz="3000">
                <a:ea typeface="+mj-lt"/>
                <a:cs typeface="+mj-lt"/>
                <a:hlinkClick r:id="rId4"/>
              </a:rPr>
              <a:t>candidateservices@rov.sccgov.org</a:t>
            </a:r>
            <a:endParaRPr lang="en-US" sz="3000">
              <a:solidFill>
                <a:srgbClr val="262626"/>
              </a:solidFill>
            </a:endParaRPr>
          </a:p>
        </p:txBody>
      </p:sp>
      <p:sp useBgFill="1">
        <p:nvSpPr>
          <p:cNvPr id="25" name="Rectangle 24">
            <a:extLst>
              <a:ext uri="{FF2B5EF4-FFF2-40B4-BE49-F238E27FC236}">
                <a16:creationId xmlns:a16="http://schemas.microsoft.com/office/drawing/2014/main" id="{5D2122D3-4056-4C50-B4AC-74BB2940E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6">
            <a:extLst>
              <a:ext uri="{FF2B5EF4-FFF2-40B4-BE49-F238E27FC236}">
                <a16:creationId xmlns:a16="http://schemas.microsoft.com/office/drawing/2014/main" id="{FB808CF0-C9B2-43B3-B685-4494448778E5}"/>
              </a:ext>
            </a:extLst>
          </p:cNvPr>
          <p:cNvGraphicFramePr>
            <a:graphicFrameLocks noGrp="1"/>
          </p:cNvGraphicFramePr>
          <p:nvPr>
            <p:ph idx="1"/>
            <p:extLst>
              <p:ext uri="{D42A27DB-BD31-4B8C-83A1-F6EECF244321}">
                <p14:modId xmlns:p14="http://schemas.microsoft.com/office/powerpoint/2010/main" val="3541816945"/>
              </p:ext>
            </p:extLst>
          </p:nvPr>
        </p:nvGraphicFramePr>
        <p:xfrm>
          <a:off x="5470072" y="414388"/>
          <a:ext cx="6235790" cy="60466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7" descr="Receiver">
            <a:extLst>
              <a:ext uri="{FF2B5EF4-FFF2-40B4-BE49-F238E27FC236}">
                <a16:creationId xmlns:a16="http://schemas.microsoft.com/office/drawing/2014/main" id="{0598687B-9176-475C-9B77-449F5B2DD97E}"/>
              </a:ext>
            </a:extLst>
          </p:cNvPr>
          <p:cNvSpPr/>
          <p:nvPr/>
        </p:nvSpPr>
        <p:spPr>
          <a:xfrm>
            <a:off x="1610028" y="4575784"/>
            <a:ext cx="1424050" cy="1435773"/>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16838073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C387-91C9-475C-8A32-65419CF3456F}"/>
              </a:ext>
            </a:extLst>
          </p:cNvPr>
          <p:cNvSpPr>
            <a:spLocks noGrp="1"/>
          </p:cNvSpPr>
          <p:nvPr>
            <p:ph type="title"/>
          </p:nvPr>
        </p:nvSpPr>
        <p:spPr/>
        <p:txBody>
          <a:bodyPr/>
          <a:lstStyle/>
          <a:p>
            <a:r>
              <a:rPr lang="en-US" dirty="0"/>
              <a:t>Useful Resources</a:t>
            </a:r>
          </a:p>
        </p:txBody>
      </p:sp>
      <p:sp>
        <p:nvSpPr>
          <p:cNvPr id="3" name="Content Placeholder 2">
            <a:extLst>
              <a:ext uri="{FF2B5EF4-FFF2-40B4-BE49-F238E27FC236}">
                <a16:creationId xmlns:a16="http://schemas.microsoft.com/office/drawing/2014/main" id="{A2D21524-13EB-4A9D-A719-0C32497B2B27}"/>
              </a:ext>
            </a:extLst>
          </p:cNvPr>
          <p:cNvSpPr>
            <a:spLocks noGrp="1"/>
          </p:cNvSpPr>
          <p:nvPr>
            <p:ph idx="1"/>
          </p:nvPr>
        </p:nvSpPr>
        <p:spPr>
          <a:xfrm>
            <a:off x="1295401" y="2960914"/>
            <a:ext cx="9601196" cy="2914954"/>
          </a:xfrm>
        </p:spPr>
        <p:txBody>
          <a:bodyPr>
            <a:normAutofit/>
          </a:bodyPr>
          <a:lstStyle/>
          <a:p>
            <a:r>
              <a:rPr lang="en-US" dirty="0">
                <a:hlinkClick r:id="rId3"/>
              </a:rPr>
              <a:t>March 5, 2024 Presidential Primary Election Resources Webpage</a:t>
            </a:r>
            <a:endParaRPr lang="en-US" dirty="0"/>
          </a:p>
          <a:p>
            <a:r>
              <a:rPr lang="en-US" dirty="0">
                <a:hlinkClick r:id="rId4"/>
              </a:rPr>
              <a:t>March 5, 2024 Presidential Primary Candidate Guide</a:t>
            </a:r>
            <a:endParaRPr lang="en-US" dirty="0"/>
          </a:p>
          <a:p>
            <a:r>
              <a:rPr lang="en-US" dirty="0">
                <a:hlinkClick r:id="rId5"/>
              </a:rPr>
              <a:t>Abbreviated Calendar</a:t>
            </a:r>
            <a:endParaRPr lang="en-US" dirty="0"/>
          </a:p>
          <a:p>
            <a:r>
              <a:rPr lang="en-US" dirty="0">
                <a:hlinkClick r:id="rId6"/>
              </a:rPr>
              <a:t>FPPC Campaign Manual 2</a:t>
            </a:r>
            <a:endParaRPr lang="en-US" dirty="0"/>
          </a:p>
          <a:p>
            <a:r>
              <a:rPr lang="en-US" dirty="0">
                <a:hlinkClick r:id="rId7"/>
              </a:rPr>
              <a:t>State of California Elections Codes</a:t>
            </a:r>
            <a:endParaRPr lang="en-US" dirty="0"/>
          </a:p>
          <a:p>
            <a:endParaRPr lang="en-US" dirty="0"/>
          </a:p>
          <a:p>
            <a:endParaRPr lang="en-US" dirty="0"/>
          </a:p>
        </p:txBody>
      </p:sp>
    </p:spTree>
    <p:extLst>
      <p:ext uri="{BB962C8B-B14F-4D97-AF65-F5344CB8AC3E}">
        <p14:creationId xmlns:p14="http://schemas.microsoft.com/office/powerpoint/2010/main" val="598977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whiteboard&#10;&#10;Description automatically generated">
            <a:extLst>
              <a:ext uri="{FF2B5EF4-FFF2-40B4-BE49-F238E27FC236}">
                <a16:creationId xmlns:a16="http://schemas.microsoft.com/office/drawing/2014/main" id="{C301392E-7861-4907-BEB0-5A8F1E47E3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14449"/>
          <a:stretch/>
        </p:blipFill>
        <p:spPr>
          <a:xfrm>
            <a:off x="20" y="10"/>
            <a:ext cx="12191980" cy="6857990"/>
          </a:xfrm>
          <a:prstGeom prst="rect">
            <a:avLst/>
          </a:prstGeom>
        </p:spPr>
      </p:pic>
      <p:sp>
        <p:nvSpPr>
          <p:cNvPr id="8" name="TextBox 7">
            <a:extLst>
              <a:ext uri="{FF2B5EF4-FFF2-40B4-BE49-F238E27FC236}">
                <a16:creationId xmlns:a16="http://schemas.microsoft.com/office/drawing/2014/main" id="{D56C7068-83A3-446E-86CA-46F9A55F469C}"/>
              </a:ext>
            </a:extLst>
          </p:cNvPr>
          <p:cNvSpPr txBox="1"/>
          <p:nvPr/>
        </p:nvSpPr>
        <p:spPr>
          <a:xfrm>
            <a:off x="9854501" y="6657945"/>
            <a:ext cx="233749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icpedia.org/chalkboard/q/question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898474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2BBE41-3095-49CE-89C1-7419C2AE74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1" name="Rectangle 10">
              <a:extLst>
                <a:ext uri="{FF2B5EF4-FFF2-40B4-BE49-F238E27FC236}">
                  <a16:creationId xmlns:a16="http://schemas.microsoft.com/office/drawing/2014/main" id="{993D86F2-481D-41A1-AC48-ECDDA6FE7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EB20293-0839-4D05-8EAC-A70AB511DE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 name="Picture 12">
                <a:extLst>
                  <a:ext uri="{FF2B5EF4-FFF2-40B4-BE49-F238E27FC236}">
                    <a16:creationId xmlns:a16="http://schemas.microsoft.com/office/drawing/2014/main" id="{9DB783BF-AAFA-4C30-9EBC-2C65607B1FC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F2179E01-03C0-4BC2-B367-033DE0277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C78A877D-DF93-425E-A672-8A326E4ACAC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6" name="Picture 15">
                <a:extLst>
                  <a:ext uri="{FF2B5EF4-FFF2-40B4-BE49-F238E27FC236}">
                    <a16:creationId xmlns:a16="http://schemas.microsoft.com/office/drawing/2014/main" id="{24B8C1B4-5CAB-40A2-A8D8-6819FAA2FF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D325C248-46D9-439A-98F8-00CB30CC1998}"/>
              </a:ext>
            </a:extLst>
          </p:cNvPr>
          <p:cNvSpPr>
            <a:spLocks noGrp="1"/>
          </p:cNvSpPr>
          <p:nvPr>
            <p:ph type="ctrTitle"/>
          </p:nvPr>
        </p:nvSpPr>
        <p:spPr>
          <a:xfrm>
            <a:off x="1072267" y="1041401"/>
            <a:ext cx="6528018" cy="2345264"/>
          </a:xfrm>
        </p:spPr>
        <p:txBody>
          <a:bodyPr>
            <a:normAutofit/>
          </a:bodyPr>
          <a:lstStyle/>
          <a:p>
            <a:r>
              <a:rPr lang="en-US"/>
              <a:t>Signature-in-Lieu Period</a:t>
            </a:r>
          </a:p>
        </p:txBody>
      </p:sp>
      <p:sp>
        <p:nvSpPr>
          <p:cNvPr id="3" name="Subtitle 2">
            <a:extLst>
              <a:ext uri="{FF2B5EF4-FFF2-40B4-BE49-F238E27FC236}">
                <a16:creationId xmlns:a16="http://schemas.microsoft.com/office/drawing/2014/main" id="{179EBBA7-B9CC-42CA-AD91-7EBA29F2D2BE}"/>
              </a:ext>
            </a:extLst>
          </p:cNvPr>
          <p:cNvSpPr>
            <a:spLocks noGrp="1"/>
          </p:cNvSpPr>
          <p:nvPr>
            <p:ph type="subTitle" idx="1"/>
          </p:nvPr>
        </p:nvSpPr>
        <p:spPr>
          <a:xfrm>
            <a:off x="1072267" y="3657597"/>
            <a:ext cx="6528018" cy="1320802"/>
          </a:xfrm>
        </p:spPr>
        <p:txBody>
          <a:bodyPr>
            <a:normAutofit/>
          </a:bodyPr>
          <a:lstStyle/>
          <a:p>
            <a:r>
              <a:rPr lang="en-US"/>
              <a:t>September 14, 2023 to November 8, 2023</a:t>
            </a:r>
          </a:p>
        </p:txBody>
      </p:sp>
      <p:cxnSp>
        <p:nvCxnSpPr>
          <p:cNvPr id="18" name="Straight Connector 17">
            <a:extLst>
              <a:ext uri="{FF2B5EF4-FFF2-40B4-BE49-F238E27FC236}">
                <a16:creationId xmlns:a16="http://schemas.microsoft.com/office/drawing/2014/main" id="{1C517F68-D05B-49EE-AC4A-4FA30812DE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8045" y="3541181"/>
            <a:ext cx="6492240"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6C4BC600-0AE0-41C9-BE5F-6001D8DA6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662"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Newspaper">
            <a:extLst>
              <a:ext uri="{FF2B5EF4-FFF2-40B4-BE49-F238E27FC236}">
                <a16:creationId xmlns:a16="http://schemas.microsoft.com/office/drawing/2014/main" id="{FFEC9B90-ABF0-4698-B65F-3124CEF58D8E}"/>
              </a:ext>
            </a:extLst>
          </p:cNvPr>
          <p:cNvSpPr/>
          <p:nvPr/>
        </p:nvSpPr>
        <p:spPr>
          <a:xfrm>
            <a:off x="8304069" y="2118360"/>
            <a:ext cx="2560392" cy="2462784"/>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809571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4D16-6445-41D6-AABA-5F4CECB066D1}"/>
              </a:ext>
            </a:extLst>
          </p:cNvPr>
          <p:cNvSpPr>
            <a:spLocks noGrp="1"/>
          </p:cNvSpPr>
          <p:nvPr>
            <p:ph type="title"/>
          </p:nvPr>
        </p:nvSpPr>
        <p:spPr/>
        <p:txBody>
          <a:bodyPr>
            <a:normAutofit/>
          </a:bodyPr>
          <a:lstStyle/>
          <a:p>
            <a:r>
              <a:rPr lang="en-US"/>
              <a:t>Signature-in-Lieu and Candidate Filing Fee</a:t>
            </a:r>
          </a:p>
        </p:txBody>
      </p:sp>
      <p:graphicFrame>
        <p:nvGraphicFramePr>
          <p:cNvPr id="4" name="Table 3">
            <a:extLst>
              <a:ext uri="{FF2B5EF4-FFF2-40B4-BE49-F238E27FC236}">
                <a16:creationId xmlns:a16="http://schemas.microsoft.com/office/drawing/2014/main" id="{EEB8DAA4-469E-49DB-AA3F-81013A44591B}"/>
              </a:ext>
            </a:extLst>
          </p:cNvPr>
          <p:cNvGraphicFramePr>
            <a:graphicFrameLocks noGrp="1"/>
          </p:cNvGraphicFramePr>
          <p:nvPr>
            <p:extLst>
              <p:ext uri="{D42A27DB-BD31-4B8C-83A1-F6EECF244321}">
                <p14:modId xmlns:p14="http://schemas.microsoft.com/office/powerpoint/2010/main" val="1621301380"/>
              </p:ext>
            </p:extLst>
          </p:nvPr>
        </p:nvGraphicFramePr>
        <p:xfrm>
          <a:off x="1163642" y="2096182"/>
          <a:ext cx="9864714" cy="1167455"/>
        </p:xfrm>
        <a:graphic>
          <a:graphicData uri="http://schemas.openxmlformats.org/drawingml/2006/table">
            <a:tbl>
              <a:tblPr firstRow="1" firstCol="1" bandRow="1">
                <a:tableStyleId>{5C22544A-7EE6-4342-B048-85BDC9FD1C3A}</a:tableStyleId>
              </a:tblPr>
              <a:tblGrid>
                <a:gridCol w="1297757">
                  <a:extLst>
                    <a:ext uri="{9D8B030D-6E8A-4147-A177-3AD203B41FA5}">
                      <a16:colId xmlns:a16="http://schemas.microsoft.com/office/drawing/2014/main" val="3794471885"/>
                    </a:ext>
                  </a:extLst>
                </a:gridCol>
                <a:gridCol w="1552979">
                  <a:extLst>
                    <a:ext uri="{9D8B030D-6E8A-4147-A177-3AD203B41FA5}">
                      <a16:colId xmlns:a16="http://schemas.microsoft.com/office/drawing/2014/main" val="1885101578"/>
                    </a:ext>
                  </a:extLst>
                </a:gridCol>
                <a:gridCol w="1745324">
                  <a:extLst>
                    <a:ext uri="{9D8B030D-6E8A-4147-A177-3AD203B41FA5}">
                      <a16:colId xmlns:a16="http://schemas.microsoft.com/office/drawing/2014/main" val="3690082336"/>
                    </a:ext>
                  </a:extLst>
                </a:gridCol>
                <a:gridCol w="1975573">
                  <a:extLst>
                    <a:ext uri="{9D8B030D-6E8A-4147-A177-3AD203B41FA5}">
                      <a16:colId xmlns:a16="http://schemas.microsoft.com/office/drawing/2014/main" val="3143883377"/>
                    </a:ext>
                  </a:extLst>
                </a:gridCol>
                <a:gridCol w="1782278">
                  <a:extLst>
                    <a:ext uri="{9D8B030D-6E8A-4147-A177-3AD203B41FA5}">
                      <a16:colId xmlns:a16="http://schemas.microsoft.com/office/drawing/2014/main" val="3374190191"/>
                    </a:ext>
                  </a:extLst>
                </a:gridCol>
                <a:gridCol w="1510803">
                  <a:extLst>
                    <a:ext uri="{9D8B030D-6E8A-4147-A177-3AD203B41FA5}">
                      <a16:colId xmlns:a16="http://schemas.microsoft.com/office/drawing/2014/main" val="301611763"/>
                    </a:ext>
                  </a:extLst>
                </a:gridCol>
              </a:tblGrid>
              <a:tr h="399784">
                <a:tc>
                  <a:txBody>
                    <a:bodyPr/>
                    <a:lstStyle/>
                    <a:p>
                      <a:pPr marL="0" marR="0">
                        <a:spcBef>
                          <a:spcPts val="0"/>
                        </a:spcBef>
                        <a:spcAft>
                          <a:spcPts val="0"/>
                        </a:spcAft>
                      </a:pPr>
                      <a:r>
                        <a:rPr lang="en-US" sz="2500">
                          <a:effectLst/>
                          <a:latin typeface="+mj-lt"/>
                        </a:rPr>
                        <a:t> </a:t>
                      </a:r>
                      <a:endParaRPr lang="en-US" sz="2500">
                        <a:solidFill>
                          <a:srgbClr val="000000"/>
                        </a:solidFill>
                        <a:effectLst/>
                        <a:latin typeface="+mj-lt"/>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latin typeface="+mj-lt"/>
                        </a:rPr>
                        <a:t>Salary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kern="1200">
                          <a:solidFill>
                            <a:schemeClr val="bg1"/>
                          </a:solidFill>
                          <a:effectLst/>
                          <a:latin typeface="+mn-lt"/>
                          <a:ea typeface="Calibri" panose="020F0502020204030204" pitchFamily="34" charset="0"/>
                          <a:cs typeface="+mn-cs"/>
                        </a:rPr>
                        <a:t>(as of 7/1/22)</a:t>
                      </a:r>
                    </a:p>
                  </a:txBody>
                  <a:tcPr marL="68580" marR="68580" marT="0" marB="0"/>
                </a:tc>
                <a:tc>
                  <a:txBody>
                    <a:bodyPr/>
                    <a:lstStyle/>
                    <a:p>
                      <a:pPr marL="0" marR="0" algn="ctr">
                        <a:spcBef>
                          <a:spcPts val="0"/>
                        </a:spcBef>
                        <a:spcAft>
                          <a:spcPts val="0"/>
                        </a:spcAft>
                      </a:pPr>
                      <a:r>
                        <a:rPr lang="en-US" sz="2000">
                          <a:effectLst/>
                          <a:latin typeface="+mj-lt"/>
                        </a:rPr>
                        <a:t>Filing Fee</a:t>
                      </a:r>
                    </a:p>
                    <a:p>
                      <a:pPr marL="0" marR="0" algn="ctr">
                        <a:spcBef>
                          <a:spcPts val="0"/>
                        </a:spcBef>
                        <a:spcAft>
                          <a:spcPts val="0"/>
                        </a:spcAft>
                      </a:pPr>
                      <a:r>
                        <a:rPr lang="en-US" sz="1600" b="0">
                          <a:solidFill>
                            <a:schemeClr val="bg1"/>
                          </a:solidFill>
                          <a:effectLst/>
                          <a:latin typeface="+mj-lt"/>
                          <a:ea typeface="Calibri" panose="020F0502020204030204" pitchFamily="34" charset="0"/>
                        </a:rPr>
                        <a:t>(1% of Salary)</a:t>
                      </a:r>
                    </a:p>
                  </a:txBody>
                  <a:tcPr marL="68580" marR="68580" marT="0" marB="0"/>
                </a:tc>
                <a:tc>
                  <a:txBody>
                    <a:bodyPr/>
                    <a:lstStyle/>
                    <a:p>
                      <a:pPr marL="0" marR="0" algn="ctr">
                        <a:spcBef>
                          <a:spcPts val="0"/>
                        </a:spcBef>
                        <a:spcAft>
                          <a:spcPts val="0"/>
                        </a:spcAft>
                      </a:pPr>
                      <a:r>
                        <a:rPr lang="en-US" sz="2000">
                          <a:effectLst/>
                          <a:latin typeface="+mj-lt"/>
                        </a:rPr>
                        <a:t>SILs to Collect</a:t>
                      </a:r>
                      <a:endParaRPr lang="en-US" sz="2000">
                        <a:solidFill>
                          <a:srgbClr val="000000"/>
                        </a:solidFill>
                        <a:effectLst/>
                        <a:latin typeface="+mj-lt"/>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latin typeface="+mj-lt"/>
                        </a:rPr>
                        <a:t>SIL Value</a:t>
                      </a:r>
                      <a:endParaRPr lang="en-US" sz="2000">
                        <a:solidFill>
                          <a:srgbClr val="000000"/>
                        </a:solidFill>
                        <a:effectLst/>
                        <a:latin typeface="+mj-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solidFill>
                            <a:schemeClr val="bg1"/>
                          </a:solidFill>
                          <a:effectLst/>
                          <a:latin typeface="+mj-lt"/>
                          <a:ea typeface="Calibri" panose="020F0502020204030204" pitchFamily="34" charset="0"/>
                        </a:rPr>
                        <a:t>Nomination Signature Requirement</a:t>
                      </a:r>
                    </a:p>
                  </a:txBody>
                  <a:tcPr marL="68580" marR="68580" marT="0" marB="0"/>
                </a:tc>
                <a:extLst>
                  <a:ext uri="{0D108BD9-81ED-4DB2-BD59-A6C34878D82A}">
                    <a16:rowId xmlns:a16="http://schemas.microsoft.com/office/drawing/2014/main" val="1070309273"/>
                  </a:ext>
                </a:extLst>
              </a:tr>
              <a:tr h="344495">
                <a:tc>
                  <a:txBody>
                    <a:bodyPr/>
                    <a:lstStyle/>
                    <a:p>
                      <a:pPr marL="0" marR="0">
                        <a:spcBef>
                          <a:spcPts val="0"/>
                        </a:spcBef>
                        <a:spcAft>
                          <a:spcPts val="0"/>
                        </a:spcAft>
                      </a:pPr>
                      <a:r>
                        <a:rPr lang="en-US" sz="1800">
                          <a:solidFill>
                            <a:schemeClr val="bg1"/>
                          </a:solidFill>
                          <a:effectLst/>
                          <a:latin typeface="+mj-lt"/>
                          <a:ea typeface="Calibri" panose="020F0502020204030204" pitchFamily="34" charset="0"/>
                        </a:rPr>
                        <a:t>56-day SIL</a:t>
                      </a:r>
                    </a:p>
                  </a:txBody>
                  <a:tcPr marL="68580" marR="68580" marT="0" marB="0"/>
                </a:tc>
                <a:tc>
                  <a:txBody>
                    <a:bodyPr/>
                    <a:lstStyle/>
                    <a:p>
                      <a:pPr marL="0" marR="0" algn="ctr">
                        <a:spcBef>
                          <a:spcPts val="0"/>
                        </a:spcBef>
                        <a:spcAft>
                          <a:spcPts val="0"/>
                        </a:spcAft>
                      </a:pPr>
                      <a:r>
                        <a:rPr lang="en-US" sz="1800" i="0" dirty="0">
                          <a:effectLst/>
                          <a:latin typeface="+mj-lt"/>
                        </a:rPr>
                        <a:t>$</a:t>
                      </a:r>
                      <a:r>
                        <a:rPr lang="en-US" sz="1800" i="0" dirty="0">
                          <a:solidFill>
                            <a:srgbClr val="212121"/>
                          </a:solidFill>
                          <a:latin typeface="+mj-lt"/>
                        </a:rPr>
                        <a:t>232,399.00</a:t>
                      </a:r>
                      <a:endParaRPr lang="en-US" sz="1800" i="0" dirty="0">
                        <a:solidFill>
                          <a:srgbClr val="000000"/>
                        </a:solidFill>
                        <a:effectLst/>
                        <a:latin typeface="+mj-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latin typeface="+mj-lt"/>
                        </a:rPr>
                        <a:t>$2,323.99</a:t>
                      </a:r>
                      <a:endParaRPr lang="en-US" sz="1800" dirty="0">
                        <a:solidFill>
                          <a:srgbClr val="000000"/>
                        </a:solidFill>
                        <a:effectLst/>
                        <a:latin typeface="+mj-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b="1" dirty="0">
                          <a:solidFill>
                            <a:srgbClr val="000000"/>
                          </a:solidFill>
                          <a:effectLst/>
                          <a:latin typeface="+mj-lt"/>
                          <a:ea typeface="Calibri" panose="020F0502020204030204" pitchFamily="34" charset="0"/>
                        </a:rPr>
                        <a:t>6,972</a:t>
                      </a:r>
                    </a:p>
                  </a:txBody>
                  <a:tcPr marL="68580" marR="68580" marT="0" marB="0"/>
                </a:tc>
                <a:tc>
                  <a:txBody>
                    <a:bodyPr/>
                    <a:lstStyle/>
                    <a:p>
                      <a:pPr marL="0" marR="0" algn="ctr">
                        <a:spcBef>
                          <a:spcPts val="0"/>
                        </a:spcBef>
                        <a:spcAft>
                          <a:spcPts val="0"/>
                        </a:spcAft>
                      </a:pPr>
                      <a:r>
                        <a:rPr lang="en-US" sz="1800" b="1">
                          <a:solidFill>
                            <a:srgbClr val="000000"/>
                          </a:solidFill>
                          <a:effectLst/>
                          <a:latin typeface="+mj-lt"/>
                          <a:ea typeface="Calibri" panose="020F0502020204030204" pitchFamily="34" charset="0"/>
                        </a:rPr>
                        <a:t>$0.33333</a:t>
                      </a:r>
                    </a:p>
                  </a:txBody>
                  <a:tcPr marL="68580" marR="68580" marT="0" marB="0"/>
                </a:tc>
                <a:tc>
                  <a:txBody>
                    <a:bodyPr/>
                    <a:lstStyle/>
                    <a:p>
                      <a:pPr marL="0" marR="0" algn="ctr">
                        <a:spcBef>
                          <a:spcPts val="0"/>
                        </a:spcBef>
                        <a:spcAft>
                          <a:spcPts val="0"/>
                        </a:spcAft>
                      </a:pPr>
                      <a:r>
                        <a:rPr lang="en-US" sz="1800" b="1" dirty="0">
                          <a:solidFill>
                            <a:srgbClr val="000000"/>
                          </a:solidFill>
                          <a:effectLst/>
                          <a:latin typeface="+mj-lt"/>
                          <a:ea typeface="Calibri" panose="020F0502020204030204" pitchFamily="34" charset="0"/>
                        </a:rPr>
                        <a:t>20 (40)</a:t>
                      </a:r>
                    </a:p>
                  </a:txBody>
                  <a:tcPr marL="68580" marR="68580" marT="0" marB="0"/>
                </a:tc>
                <a:extLst>
                  <a:ext uri="{0D108BD9-81ED-4DB2-BD59-A6C34878D82A}">
                    <a16:rowId xmlns:a16="http://schemas.microsoft.com/office/drawing/2014/main" val="1520543676"/>
                  </a:ext>
                </a:extLst>
              </a:tr>
            </a:tbl>
          </a:graphicData>
        </a:graphic>
      </p:graphicFrame>
      <p:sp>
        <p:nvSpPr>
          <p:cNvPr id="6" name="TextBox 5">
            <a:extLst>
              <a:ext uri="{FF2B5EF4-FFF2-40B4-BE49-F238E27FC236}">
                <a16:creationId xmlns:a16="http://schemas.microsoft.com/office/drawing/2014/main" id="{A9050C92-31E9-5DAD-F0FA-D69DADA82950}"/>
              </a:ext>
            </a:extLst>
          </p:cNvPr>
          <p:cNvSpPr txBox="1"/>
          <p:nvPr/>
        </p:nvSpPr>
        <p:spPr>
          <a:xfrm>
            <a:off x="1047262" y="3594364"/>
            <a:ext cx="10081846" cy="2031325"/>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212121"/>
                </a:solidFill>
              </a:rPr>
              <a:t>Signatures collected during the Signature-in-Lieu period can be used towards offsetting the filing fee of </a:t>
            </a:r>
            <a:r>
              <a:rPr lang="en-US" sz="1800" b="1" dirty="0">
                <a:solidFill>
                  <a:srgbClr val="212121"/>
                </a:solidFill>
              </a:rPr>
              <a:t>$2,323.99 </a:t>
            </a:r>
            <a:r>
              <a:rPr lang="en-US" sz="1800" i="1" dirty="0">
                <a:solidFill>
                  <a:srgbClr val="212121"/>
                </a:solidFill>
              </a:rPr>
              <a:t>(calculated at 1% of the $232,299.00 salary effective on 7/1/23 thru 6/30/24)</a:t>
            </a:r>
          </a:p>
          <a:p>
            <a:pPr marL="285750" indent="-285750">
              <a:buFont typeface="Arial" panose="020B0604020202020204" pitchFamily="34" charset="0"/>
              <a:buChar char="•"/>
            </a:pPr>
            <a:r>
              <a:rPr lang="en-US" sz="1800" dirty="0">
                <a:solidFill>
                  <a:srgbClr val="212121"/>
                </a:solidFill>
              </a:rPr>
              <a:t>Signature value: </a:t>
            </a:r>
            <a:r>
              <a:rPr lang="en-US" sz="1800" b="1" dirty="0">
                <a:solidFill>
                  <a:srgbClr val="212121"/>
                </a:solidFill>
              </a:rPr>
              <a:t>$0.33333 </a:t>
            </a:r>
            <a:r>
              <a:rPr lang="en-US" sz="1800" dirty="0">
                <a:solidFill>
                  <a:srgbClr val="212121"/>
                </a:solidFill>
              </a:rPr>
              <a:t>(per signature)</a:t>
            </a:r>
          </a:p>
          <a:p>
            <a:pPr marL="285750" indent="-285750">
              <a:buFont typeface="Arial" panose="020B0604020202020204" pitchFamily="34" charset="0"/>
              <a:buChar char="•"/>
            </a:pPr>
            <a:r>
              <a:rPr lang="en-US" sz="1800" b="1" dirty="0">
                <a:solidFill>
                  <a:srgbClr val="212121"/>
                </a:solidFill>
              </a:rPr>
              <a:t>6,972</a:t>
            </a:r>
            <a:r>
              <a:rPr lang="en-US" sz="1800" dirty="0">
                <a:solidFill>
                  <a:srgbClr val="212121"/>
                </a:solidFill>
              </a:rPr>
              <a:t> number of signatures is needed to offset the entire filing fee</a:t>
            </a:r>
          </a:p>
          <a:p>
            <a:pPr marL="285750" indent="-285750">
              <a:buFont typeface="Arial" panose="020B0604020202020204" pitchFamily="34" charset="0"/>
              <a:buChar char="•"/>
            </a:pPr>
            <a:r>
              <a:rPr lang="en-US" sz="1800" dirty="0">
                <a:solidFill>
                  <a:srgbClr val="212121"/>
                </a:solidFill>
              </a:rPr>
              <a:t>SIL signatures shall also be applied towards the required </a:t>
            </a:r>
            <a:r>
              <a:rPr lang="en-US" sz="1800" b="1" u="sng" dirty="0">
                <a:solidFill>
                  <a:srgbClr val="212121"/>
                </a:solidFill>
              </a:rPr>
              <a:t>20</a:t>
            </a:r>
            <a:r>
              <a:rPr lang="en-US" sz="1800" dirty="0">
                <a:solidFill>
                  <a:srgbClr val="212121"/>
                </a:solidFill>
              </a:rPr>
              <a:t> nomination signatures</a:t>
            </a:r>
          </a:p>
          <a:p>
            <a:pPr marL="285750" indent="-285750">
              <a:buFont typeface="Arial" panose="020B0604020202020204" pitchFamily="34" charset="0"/>
              <a:buChar char="•"/>
            </a:pPr>
            <a:r>
              <a:rPr lang="en-US" sz="1800" dirty="0">
                <a:solidFill>
                  <a:srgbClr val="212121"/>
                </a:solidFill>
              </a:rPr>
              <a:t>SIL signatures do not have to be filed at one time but is recommended</a:t>
            </a:r>
            <a:br>
              <a:rPr lang="en-US" sz="1800" dirty="0">
                <a:solidFill>
                  <a:srgbClr val="212121"/>
                </a:solidFill>
              </a:rPr>
            </a:br>
            <a:endParaRPr lang="en-US" sz="1800" dirty="0">
              <a:solidFill>
                <a:srgbClr val="212121"/>
              </a:solidFill>
            </a:endParaRPr>
          </a:p>
        </p:txBody>
      </p:sp>
    </p:spTree>
    <p:extLst>
      <p:ext uri="{BB962C8B-B14F-4D97-AF65-F5344CB8AC3E}">
        <p14:creationId xmlns:p14="http://schemas.microsoft.com/office/powerpoint/2010/main" val="138742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18489FC1-E945-47E8-827B-A000B6DCF4A6}"/>
              </a:ext>
            </a:extLst>
          </p:cNvPr>
          <p:cNvSpPr txBox="1">
            <a:spLocks/>
          </p:cNvSpPr>
          <p:nvPr/>
        </p:nvSpPr>
        <p:spPr>
          <a:xfrm>
            <a:off x="611187" y="649986"/>
            <a:ext cx="7381893" cy="659973"/>
          </a:xfrm>
          <a:prstGeom prst="rect">
            <a:avLst/>
          </a:prstGeom>
          <a:effectLst/>
        </p:spPr>
        <p:txBody>
          <a:bodyPr vert="horz" lIns="91440" tIns="45720" rIns="91440" bIns="45720" rtlCol="0" anchor="b" anchorCtr="1">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1800" b="1">
                <a:solidFill>
                  <a:srgbClr val="212121"/>
                </a:solidFill>
              </a:rPr>
              <a:t>Signature-in-Lieu (SIL) Period:  09.14.23 – 11.08.23 (optional)</a:t>
            </a:r>
            <a:br>
              <a:rPr lang="en-US" sz="1800" b="1">
                <a:solidFill>
                  <a:srgbClr val="212121"/>
                </a:solidFill>
              </a:rPr>
            </a:br>
            <a:endParaRPr lang="en-US" sz="1800"/>
          </a:p>
        </p:txBody>
      </p:sp>
      <p:sp>
        <p:nvSpPr>
          <p:cNvPr id="31" name="Rectangle 30">
            <a:extLst>
              <a:ext uri="{FF2B5EF4-FFF2-40B4-BE49-F238E27FC236}">
                <a16:creationId xmlns:a16="http://schemas.microsoft.com/office/drawing/2014/main" id="{DEB31CFD-F293-49A8-96AF-DFF2C68CA04D}"/>
              </a:ext>
            </a:extLst>
          </p:cNvPr>
          <p:cNvSpPr/>
          <p:nvPr/>
        </p:nvSpPr>
        <p:spPr>
          <a:xfrm>
            <a:off x="7677416" y="649987"/>
            <a:ext cx="3849931" cy="5586054"/>
          </a:xfrm>
          <a:prstGeom prst="rect">
            <a:avLst/>
          </a:prstGeom>
          <a:solidFill>
            <a:schemeClr val="bg1"/>
          </a:solidFill>
          <a:ln w="76200" cmpd="dbl">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 b="1">
              <a:solidFill>
                <a:schemeClr val="tx1"/>
              </a:solidFill>
            </a:endParaRPr>
          </a:p>
        </p:txBody>
      </p:sp>
      <p:sp>
        <p:nvSpPr>
          <p:cNvPr id="4" name="TextBox 3">
            <a:extLst>
              <a:ext uri="{FF2B5EF4-FFF2-40B4-BE49-F238E27FC236}">
                <a16:creationId xmlns:a16="http://schemas.microsoft.com/office/drawing/2014/main" id="{D97C3AC2-1B6D-0866-4398-9A9659D10A98}"/>
              </a:ext>
            </a:extLst>
          </p:cNvPr>
          <p:cNvSpPr txBox="1"/>
          <p:nvPr/>
        </p:nvSpPr>
        <p:spPr>
          <a:xfrm>
            <a:off x="7900509" y="648201"/>
            <a:ext cx="3237713" cy="707886"/>
          </a:xfrm>
          <a:prstGeom prst="rect">
            <a:avLst/>
          </a:prstGeom>
          <a:noFill/>
        </p:spPr>
        <p:txBody>
          <a:bodyPr wrap="square">
            <a:spAutoFit/>
          </a:bodyPr>
          <a:lstStyle/>
          <a:p>
            <a:pPr algn="ctr"/>
            <a:r>
              <a:rPr lang="en-US" sz="2000" b="1" dirty="0"/>
              <a:t>Facts About Petition Circulation</a:t>
            </a:r>
          </a:p>
        </p:txBody>
      </p:sp>
      <p:sp>
        <p:nvSpPr>
          <p:cNvPr id="5" name="TextBox 4">
            <a:extLst>
              <a:ext uri="{FF2B5EF4-FFF2-40B4-BE49-F238E27FC236}">
                <a16:creationId xmlns:a16="http://schemas.microsoft.com/office/drawing/2014/main" id="{35545D78-C8EB-526F-6574-B3C3ADDCE42B}"/>
              </a:ext>
            </a:extLst>
          </p:cNvPr>
          <p:cNvSpPr txBox="1"/>
          <p:nvPr/>
        </p:nvSpPr>
        <p:spPr>
          <a:xfrm>
            <a:off x="7813947" y="1247398"/>
            <a:ext cx="3746557" cy="4985980"/>
          </a:xfrm>
          <a:prstGeom prst="rect">
            <a:avLst/>
          </a:prstGeom>
          <a:noFill/>
        </p:spPr>
        <p:txBody>
          <a:bodyPr wrap="square" rtlCol="0">
            <a:spAutoFit/>
          </a:bodyPr>
          <a:lstStyle/>
          <a:p>
            <a:pPr>
              <a:spcBef>
                <a:spcPts val="0"/>
              </a:spcBef>
              <a:spcAft>
                <a:spcPts val="0"/>
              </a:spcAft>
            </a:pPr>
            <a:r>
              <a:rPr lang="en-US" sz="1600" dirty="0"/>
              <a:t>Circulator must sign in own hand and include the following information on a declaration attached to the petition:</a:t>
            </a:r>
          </a:p>
          <a:p>
            <a:pPr marL="285750" indent="-285750">
              <a:spcBef>
                <a:spcPts val="0"/>
              </a:spcBef>
              <a:spcAft>
                <a:spcPts val="0"/>
              </a:spcAft>
              <a:buFont typeface="Wingdings" panose="05000000000000000000" pitchFamily="2" charset="2"/>
              <a:buChar char="ü"/>
            </a:pPr>
            <a:r>
              <a:rPr lang="en-US" sz="1300" dirty="0"/>
              <a:t>Printed Name</a:t>
            </a:r>
          </a:p>
          <a:p>
            <a:pPr marL="285750" indent="-285750">
              <a:spcBef>
                <a:spcPts val="0"/>
              </a:spcBef>
              <a:spcAft>
                <a:spcPts val="0"/>
              </a:spcAft>
              <a:buFont typeface="Wingdings" panose="05000000000000000000" pitchFamily="2" charset="2"/>
              <a:buChar char="ü"/>
            </a:pPr>
            <a:r>
              <a:rPr lang="en-US" sz="1300" dirty="0"/>
              <a:t>Residence Address</a:t>
            </a:r>
          </a:p>
          <a:p>
            <a:pPr marL="285750" indent="-285750">
              <a:spcBef>
                <a:spcPts val="0"/>
              </a:spcBef>
              <a:spcAft>
                <a:spcPts val="0"/>
              </a:spcAft>
              <a:buFont typeface="Wingdings" panose="05000000000000000000" pitchFamily="2" charset="2"/>
              <a:buChar char="ü"/>
            </a:pPr>
            <a:r>
              <a:rPr lang="en-US" sz="1300" dirty="0"/>
              <a:t>Dates Between Which Collection of Signatures Were Obtained</a:t>
            </a:r>
          </a:p>
          <a:p>
            <a:pPr marL="285750" indent="-285750">
              <a:spcBef>
                <a:spcPts val="0"/>
              </a:spcBef>
              <a:spcAft>
                <a:spcPts val="0"/>
              </a:spcAft>
              <a:buFont typeface="Arial" panose="020B0604020202020204" pitchFamily="34" charset="0"/>
              <a:buChar char="•"/>
            </a:pPr>
            <a:endParaRPr lang="en-US" sz="1200" dirty="0"/>
          </a:p>
          <a:p>
            <a:pPr>
              <a:spcBef>
                <a:spcPts val="0"/>
              </a:spcBef>
              <a:spcAft>
                <a:spcPts val="0"/>
              </a:spcAft>
            </a:pPr>
            <a:r>
              <a:rPr lang="en-US" sz="1600" dirty="0"/>
              <a:t>Declaration must also include:</a:t>
            </a:r>
          </a:p>
          <a:p>
            <a:pPr marL="285750" indent="-285750">
              <a:spcBef>
                <a:spcPts val="0"/>
              </a:spcBef>
              <a:spcAft>
                <a:spcPts val="0"/>
              </a:spcAft>
              <a:buFont typeface="Wingdings" panose="05000000000000000000" pitchFamily="2" charset="2"/>
              <a:buChar char="ü"/>
            </a:pPr>
            <a:r>
              <a:rPr lang="en-US" sz="1300" dirty="0"/>
              <a:t>That a circulator circulated the petition section and witnessed the appending of signatures</a:t>
            </a:r>
          </a:p>
          <a:p>
            <a:pPr marL="285750" indent="-285750">
              <a:spcBef>
                <a:spcPts val="0"/>
              </a:spcBef>
              <a:spcAft>
                <a:spcPts val="0"/>
              </a:spcAft>
              <a:buFont typeface="Wingdings" panose="05000000000000000000" pitchFamily="2" charset="2"/>
              <a:buChar char="ü"/>
            </a:pPr>
            <a:r>
              <a:rPr lang="en-US" sz="1300" dirty="0"/>
              <a:t>That the circulator believes each signature is genuine of the person whose name it purports to be</a:t>
            </a:r>
          </a:p>
          <a:p>
            <a:pPr marL="285750" indent="-285750">
              <a:spcBef>
                <a:spcPts val="0"/>
              </a:spcBef>
              <a:spcAft>
                <a:spcPts val="0"/>
              </a:spcAft>
              <a:buFont typeface="Wingdings" panose="05000000000000000000" pitchFamily="2" charset="2"/>
              <a:buChar char="ü"/>
            </a:pPr>
            <a:r>
              <a:rPr lang="en-US" sz="1300" dirty="0"/>
              <a:t>Circulator is 18 years of age or older</a:t>
            </a:r>
          </a:p>
          <a:p>
            <a:pPr marL="285750" indent="-285750">
              <a:spcBef>
                <a:spcPts val="0"/>
              </a:spcBef>
              <a:spcAft>
                <a:spcPts val="0"/>
              </a:spcAft>
              <a:buFont typeface="Arial" panose="020B0604020202020204" pitchFamily="34" charset="0"/>
              <a:buChar char="•"/>
            </a:pPr>
            <a:endParaRPr lang="en-US" sz="1300" dirty="0"/>
          </a:p>
          <a:p>
            <a:pPr>
              <a:spcBef>
                <a:spcPts val="0"/>
              </a:spcBef>
              <a:spcAft>
                <a:spcPts val="0"/>
              </a:spcAft>
            </a:pPr>
            <a:r>
              <a:rPr lang="en-US" sz="1600" dirty="0"/>
              <a:t>Circulator shall certify content of the declaration as to its truth and correctness, under penalty of perjury as follows:</a:t>
            </a:r>
          </a:p>
          <a:p>
            <a:pPr marL="285750" indent="-285750">
              <a:spcBef>
                <a:spcPts val="0"/>
              </a:spcBef>
              <a:spcAft>
                <a:spcPts val="0"/>
              </a:spcAft>
              <a:buFont typeface="Wingdings" panose="05000000000000000000" pitchFamily="2" charset="2"/>
              <a:buChar char="ü"/>
            </a:pPr>
            <a:r>
              <a:rPr lang="en-US" sz="1300" dirty="0"/>
              <a:t>By signing the declaration</a:t>
            </a:r>
          </a:p>
          <a:p>
            <a:pPr marL="285750" indent="-285750">
              <a:spcBef>
                <a:spcPts val="0"/>
              </a:spcBef>
              <a:spcAft>
                <a:spcPts val="0"/>
              </a:spcAft>
              <a:buFont typeface="Wingdings" panose="05000000000000000000" pitchFamily="2" charset="2"/>
              <a:buChar char="ü"/>
            </a:pPr>
            <a:r>
              <a:rPr lang="en-US" sz="1300" dirty="0"/>
              <a:t>By stating the date and place of execution on the declaration preceding signature</a:t>
            </a:r>
          </a:p>
          <a:p>
            <a:pPr lvl="1">
              <a:spcBef>
                <a:spcPts val="0"/>
              </a:spcBef>
              <a:spcAft>
                <a:spcPts val="0"/>
              </a:spcAft>
            </a:pPr>
            <a:endParaRPr lang="en-US" sz="1200" dirty="0"/>
          </a:p>
        </p:txBody>
      </p:sp>
      <p:pic>
        <p:nvPicPr>
          <p:cNvPr id="11" name="Picture 10" descr="Table&#10;&#10;Description automatically generated with low confidence">
            <a:extLst>
              <a:ext uri="{FF2B5EF4-FFF2-40B4-BE49-F238E27FC236}">
                <a16:creationId xmlns:a16="http://schemas.microsoft.com/office/drawing/2014/main" id="{1EDAB4C1-4288-1523-3209-72EDA5B26715}"/>
              </a:ext>
            </a:extLst>
          </p:cNvPr>
          <p:cNvPicPr>
            <a:picLocks noChangeAspect="1"/>
          </p:cNvPicPr>
          <p:nvPr/>
        </p:nvPicPr>
        <p:blipFill>
          <a:blip r:embed="rId3"/>
          <a:stretch>
            <a:fillRect/>
          </a:stretch>
        </p:blipFill>
        <p:spPr>
          <a:xfrm>
            <a:off x="815037" y="1247398"/>
            <a:ext cx="3217718" cy="4164106"/>
          </a:xfrm>
          <a:prstGeom prst="rect">
            <a:avLst/>
          </a:prstGeom>
          <a:ln>
            <a:noFill/>
          </a:ln>
          <a:effectLst>
            <a:outerShdw blurRad="292100" dist="139700" dir="2700000" algn="tl" rotWithShape="0">
              <a:srgbClr val="333333">
                <a:alpha val="65000"/>
              </a:srgbClr>
            </a:outerShdw>
          </a:effectLst>
        </p:spPr>
      </p:pic>
      <p:pic>
        <p:nvPicPr>
          <p:cNvPr id="13" name="Picture 12" descr="Graphical user interface&#10;&#10;Description automatically generated with medium confidence">
            <a:extLst>
              <a:ext uri="{FF2B5EF4-FFF2-40B4-BE49-F238E27FC236}">
                <a16:creationId xmlns:a16="http://schemas.microsoft.com/office/drawing/2014/main" id="{9F8483C9-86A0-7520-F024-37B4A5E2DF60}"/>
              </a:ext>
            </a:extLst>
          </p:cNvPr>
          <p:cNvPicPr>
            <a:picLocks noChangeAspect="1"/>
          </p:cNvPicPr>
          <p:nvPr/>
        </p:nvPicPr>
        <p:blipFill>
          <a:blip r:embed="rId4"/>
          <a:stretch>
            <a:fillRect/>
          </a:stretch>
        </p:blipFill>
        <p:spPr>
          <a:xfrm>
            <a:off x="4237476" y="1843143"/>
            <a:ext cx="3217718" cy="4164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2566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2BBE41-3095-49CE-89C1-7419C2AE74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1" name="Rectangle 10">
              <a:extLst>
                <a:ext uri="{FF2B5EF4-FFF2-40B4-BE49-F238E27FC236}">
                  <a16:creationId xmlns:a16="http://schemas.microsoft.com/office/drawing/2014/main" id="{993D86F2-481D-41A1-AC48-ECDDA6FE7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EB20293-0839-4D05-8EAC-A70AB511DE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 name="Picture 12">
                <a:extLst>
                  <a:ext uri="{FF2B5EF4-FFF2-40B4-BE49-F238E27FC236}">
                    <a16:creationId xmlns:a16="http://schemas.microsoft.com/office/drawing/2014/main" id="{9DB783BF-AAFA-4C30-9EBC-2C65607B1FC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F2179E01-03C0-4BC2-B367-033DE0277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C78A877D-DF93-425E-A672-8A326E4ACAC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6" name="Picture 15">
                <a:extLst>
                  <a:ext uri="{FF2B5EF4-FFF2-40B4-BE49-F238E27FC236}">
                    <a16:creationId xmlns:a16="http://schemas.microsoft.com/office/drawing/2014/main" id="{24B8C1B4-5CAB-40A2-A8D8-6819FAA2FF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D325C248-46D9-439A-98F8-00CB30CC1998}"/>
              </a:ext>
            </a:extLst>
          </p:cNvPr>
          <p:cNvSpPr>
            <a:spLocks noGrp="1"/>
          </p:cNvSpPr>
          <p:nvPr>
            <p:ph type="ctrTitle"/>
          </p:nvPr>
        </p:nvSpPr>
        <p:spPr>
          <a:xfrm>
            <a:off x="1072267" y="1041401"/>
            <a:ext cx="6528018" cy="2345264"/>
          </a:xfrm>
        </p:spPr>
        <p:txBody>
          <a:bodyPr>
            <a:normAutofit/>
          </a:bodyPr>
          <a:lstStyle/>
          <a:p>
            <a:r>
              <a:rPr lang="en-US"/>
              <a:t>Declaration of Intention Period</a:t>
            </a:r>
          </a:p>
        </p:txBody>
      </p:sp>
      <p:sp>
        <p:nvSpPr>
          <p:cNvPr id="3" name="Subtitle 2">
            <a:extLst>
              <a:ext uri="{FF2B5EF4-FFF2-40B4-BE49-F238E27FC236}">
                <a16:creationId xmlns:a16="http://schemas.microsoft.com/office/drawing/2014/main" id="{179EBBA7-B9CC-42CA-AD91-7EBA29F2D2BE}"/>
              </a:ext>
            </a:extLst>
          </p:cNvPr>
          <p:cNvSpPr>
            <a:spLocks noGrp="1"/>
          </p:cNvSpPr>
          <p:nvPr>
            <p:ph type="subTitle" idx="1"/>
          </p:nvPr>
        </p:nvSpPr>
        <p:spPr>
          <a:xfrm>
            <a:off x="1072267" y="3657597"/>
            <a:ext cx="6528018" cy="1320802"/>
          </a:xfrm>
        </p:spPr>
        <p:txBody>
          <a:bodyPr>
            <a:normAutofit/>
          </a:bodyPr>
          <a:lstStyle/>
          <a:p>
            <a:r>
              <a:rPr lang="en-US"/>
              <a:t>October 30, 2023 to November 8, 2023</a:t>
            </a:r>
          </a:p>
        </p:txBody>
      </p:sp>
      <p:cxnSp>
        <p:nvCxnSpPr>
          <p:cNvPr id="18" name="Straight Connector 17">
            <a:extLst>
              <a:ext uri="{FF2B5EF4-FFF2-40B4-BE49-F238E27FC236}">
                <a16:creationId xmlns:a16="http://schemas.microsoft.com/office/drawing/2014/main" id="{1C517F68-D05B-49EE-AC4A-4FA30812DE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8045" y="3541181"/>
            <a:ext cx="6492240"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6C4BC600-0AE0-41C9-BE5F-6001D8DA6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662"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descr="Checkmark">
            <a:extLst>
              <a:ext uri="{FF2B5EF4-FFF2-40B4-BE49-F238E27FC236}">
                <a16:creationId xmlns:a16="http://schemas.microsoft.com/office/drawing/2014/main" id="{D2B4C57C-55A4-4B05-951D-721DEDD2B29A}"/>
              </a:ext>
            </a:extLst>
          </p:cNvPr>
          <p:cNvSpPr/>
          <p:nvPr/>
        </p:nvSpPr>
        <p:spPr>
          <a:xfrm>
            <a:off x="8458668" y="2101545"/>
            <a:ext cx="2263760" cy="2216453"/>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Tree>
    <p:extLst>
      <p:ext uri="{BB962C8B-B14F-4D97-AF65-F5344CB8AC3E}">
        <p14:creationId xmlns:p14="http://schemas.microsoft.com/office/powerpoint/2010/main" val="2659206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1F251E6F3B7D46AE229DEA07477946" ma:contentTypeVersion="5" ma:contentTypeDescription="Create a new document." ma:contentTypeScope="" ma:versionID="ab9b94b505b81c4218d21a353e9e8454">
  <xsd:schema xmlns:xsd="http://www.w3.org/2001/XMLSchema" xmlns:xs="http://www.w3.org/2001/XMLSchema" xmlns:p="http://schemas.microsoft.com/office/2006/metadata/properties" xmlns:ns2="5f998fc2-ca63-4759-b110-591c6a2904f4" xmlns:ns3="6c51e5de-b7d1-4f20-bb09-efe4f922a25b" targetNamespace="http://schemas.microsoft.com/office/2006/metadata/properties" ma:root="true" ma:fieldsID="d9ba74c8705ed1981f6ea484c9428fcf" ns2:_="" ns3:_="">
    <xsd:import namespace="5f998fc2-ca63-4759-b110-591c6a2904f4"/>
    <xsd:import namespace="6c51e5de-b7d1-4f20-bb09-efe4f922a2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998fc2-ca63-4759-b110-591c6a2904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51e5de-b7d1-4f20-bb09-efe4f922a2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3722DC-9167-4A22-8EFD-B646F4E60883}">
  <ds:schemaRefs>
    <ds:schemaRef ds:uri="http://schemas.microsoft.com/sharepoint/v3/contenttype/forms"/>
  </ds:schemaRefs>
</ds:datastoreItem>
</file>

<file path=customXml/itemProps2.xml><?xml version="1.0" encoding="utf-8"?>
<ds:datastoreItem xmlns:ds="http://schemas.openxmlformats.org/officeDocument/2006/customXml" ds:itemID="{5FA11657-9665-40D0-89D9-D59DC1F2CA61}">
  <ds:schemaRefs>
    <ds:schemaRef ds:uri="5f998fc2-ca63-4759-b110-591c6a2904f4"/>
    <ds:schemaRef ds:uri="6c51e5de-b7d1-4f20-bb09-efe4f922a2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2729EFF-2CEE-4BB2-90E1-D57A4E076D73}">
  <ds:schemaRefs>
    <ds:schemaRef ds:uri="http://www.w3.org/XML/1998/namespace"/>
    <ds:schemaRef ds:uri="http://schemas.microsoft.com/office/2006/documentManagement/types"/>
    <ds:schemaRef ds:uri="http://purl.org/dc/terms/"/>
    <ds:schemaRef ds:uri="5f998fc2-ca63-4759-b110-591c6a2904f4"/>
    <ds:schemaRef ds:uri="http://purl.org/dc/dcmitype/"/>
    <ds:schemaRef ds:uri="http://purl.org/dc/elements/1.1/"/>
    <ds:schemaRef ds:uri="http://schemas.microsoft.com/office/infopath/2007/PartnerControls"/>
    <ds:schemaRef ds:uri="http://schemas.openxmlformats.org/package/2006/metadata/core-properties"/>
    <ds:schemaRef ds:uri="6c51e5de-b7d1-4f20-bb09-efe4f922a25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Organic</Template>
  <TotalTime>8740</TotalTime>
  <Words>8305</Words>
  <Application>Microsoft Office PowerPoint</Application>
  <PresentationFormat>Widescreen</PresentationFormat>
  <Paragraphs>576</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Franklin Gothic Book</vt:lpstr>
      <vt:lpstr>Garamond</vt:lpstr>
      <vt:lpstr>Verdana</vt:lpstr>
      <vt:lpstr>Wingdings</vt:lpstr>
      <vt:lpstr>Organic</vt:lpstr>
      <vt:lpstr>Judicial Seminar</vt:lpstr>
      <vt:lpstr>Agenda</vt:lpstr>
      <vt:lpstr>Calendar of Dates</vt:lpstr>
      <vt:lpstr>Useful Resources</vt:lpstr>
      <vt:lpstr>PowerPoint Presentation</vt:lpstr>
      <vt:lpstr>Signature-in-Lieu Period</vt:lpstr>
      <vt:lpstr>Signature-in-Lieu and Candidate Filing Fee</vt:lpstr>
      <vt:lpstr>PowerPoint Presentation</vt:lpstr>
      <vt:lpstr>Declaration of Intention Period</vt:lpstr>
      <vt:lpstr>PowerPoint Presentation</vt:lpstr>
      <vt:lpstr>PowerPoint Presentation</vt:lpstr>
      <vt:lpstr>Nomination Period</vt:lpstr>
      <vt:lpstr>Nomination Period </vt:lpstr>
      <vt:lpstr>PowerPoint Presentation</vt:lpstr>
      <vt:lpstr>PowerPoint Presentation</vt:lpstr>
      <vt:lpstr>PowerPoint Presentation</vt:lpstr>
      <vt:lpstr>PowerPoint Presentation</vt:lpstr>
      <vt:lpstr>Ballot Designation Worksheet </vt:lpstr>
      <vt:lpstr>Ballot Designation Worksheet (continued) </vt:lpstr>
      <vt:lpstr>Ballot Designation Worksheet (continued) </vt:lpstr>
      <vt:lpstr>Ballot Designation Worksheet (continued) </vt:lpstr>
      <vt:lpstr>PowerPoint Presentation</vt:lpstr>
      <vt:lpstr>Petition for  Write-in Campaign (Primary Election)</vt:lpstr>
      <vt:lpstr>Petition for  Write-in Campaign (General Election)</vt:lpstr>
      <vt:lpstr>PowerPoint Presentation</vt:lpstr>
      <vt:lpstr>PowerPoint Presentation</vt:lpstr>
      <vt:lpstr>Other Nomination Documents:</vt:lpstr>
      <vt:lpstr>      Candidate Information Request Form (CIRF) Preferred Transliteration Form </vt:lpstr>
      <vt:lpstr>      Vietnamese Name Accent Form Code of Fair Campaign Practices Form  </vt:lpstr>
      <vt:lpstr>    Department of Transportation Statement of Responsibility Form </vt:lpstr>
      <vt:lpstr>    FPPC Form 501 – Candidate Intention Statement FPPC Form 700 – Statement of Economic Interests </vt:lpstr>
      <vt:lpstr>PowerPoint Presentation</vt:lpstr>
      <vt:lpstr>ROV Contacts  (408) 299-8639 Preferred Email: candidateservices@rov.sccgov.org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Judicial Seminar</dc:title>
  <dc:creator>Lehr, Bren</dc:creator>
  <cp:lastModifiedBy>Lehr, Bren</cp:lastModifiedBy>
  <cp:revision>183</cp:revision>
  <cp:lastPrinted>2023-08-16T19:02:58Z</cp:lastPrinted>
  <dcterms:created xsi:type="dcterms:W3CDTF">2021-10-19T19:05:25Z</dcterms:created>
  <dcterms:modified xsi:type="dcterms:W3CDTF">2023-08-16T19:53:33Z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0x010100581F251E6F3B7D46AE229DEA07477946</vt:lpwstr>
  </property>
</Properties>
</file>