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21"/>
  </p:notesMasterIdLst>
  <p:sldIdLst>
    <p:sldId id="256" r:id="rId84"/>
    <p:sldId id="257" r:id="rId85"/>
    <p:sldId id="258" r:id="rId86"/>
    <p:sldId id="259" r:id="rId87"/>
    <p:sldId id="260" r:id="rId88"/>
    <p:sldId id="261" r:id="rId89"/>
    <p:sldId id="262" r:id="rId90"/>
    <p:sldId id="263" r:id="rId91"/>
    <p:sldId id="264" r:id="rId92"/>
    <p:sldId id="265" r:id="rId93"/>
    <p:sldId id="266" r:id="rId94"/>
    <p:sldId id="267" r:id="rId95"/>
    <p:sldId id="268" r:id="rId96"/>
    <p:sldId id="269" r:id="rId97"/>
    <p:sldId id="270" r:id="rId98"/>
    <p:sldId id="271" r:id="rId99"/>
    <p:sldId id="272" r:id="rId100"/>
    <p:sldId id="273" r:id="rId101"/>
    <p:sldId id="274" r:id="rId102"/>
    <p:sldId id="275" r:id="rId103"/>
    <p:sldId id="276" r:id="rId104"/>
    <p:sldId id="277" r:id="rId105"/>
    <p:sldId id="278" r:id="rId106"/>
    <p:sldId id="279" r:id="rId107"/>
    <p:sldId id="280" r:id="rId108"/>
    <p:sldId id="281" r:id="rId109"/>
    <p:sldId id="282" r:id="rId110"/>
    <p:sldId id="283" r:id="rId111"/>
    <p:sldId id="284" r:id="rId112"/>
    <p:sldId id="285" r:id="rId113"/>
    <p:sldId id="286" r:id="rId114"/>
    <p:sldId id="287" r:id="rId115"/>
    <p:sldId id="288" r:id="rId116"/>
    <p:sldId id="289" r:id="rId117"/>
    <p:sldId id="290" r:id="rId118"/>
    <p:sldId id="291" r:id="rId119"/>
    <p:sldId id="292" r:id="rId12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TT Hoves" charset="1" panose="02000003020000060003"/>
      <p:regular r:id="rId10"/>
    </p:embeddedFont>
    <p:embeddedFont>
      <p:font typeface="TT Hoves Bold" charset="1" panose="02000003020000060003"/>
      <p:regular r:id="rId11"/>
    </p:embeddedFont>
    <p:embeddedFont>
      <p:font typeface="TT Hoves Italics" charset="1" panose="02000003020000060003"/>
      <p:regular r:id="rId12"/>
    </p:embeddedFont>
    <p:embeddedFont>
      <p:font typeface="TT Hoves Bold Italics" charset="1" panose="02000003020000060003"/>
      <p:regular r:id="rId13"/>
    </p:embeddedFont>
    <p:embeddedFont>
      <p:font typeface="Raleway 2" charset="1" panose="020B0503030101060003"/>
      <p:regular r:id="rId14"/>
    </p:embeddedFont>
    <p:embeddedFont>
      <p:font typeface="Raleway 2 Bold" charset="1" panose="020B0803030101060003"/>
      <p:regular r:id="rId15"/>
    </p:embeddedFont>
    <p:embeddedFont>
      <p:font typeface="Raleway 2 Thin" charset="1" panose="020B0203030101060003"/>
      <p:regular r:id="rId16"/>
    </p:embeddedFont>
    <p:embeddedFont>
      <p:font typeface="Raleway 2 Heavy" charset="1" panose="020B0003030101060003"/>
      <p:regular r:id="rId17"/>
    </p:embeddedFont>
    <p:embeddedFont>
      <p:font typeface="Raleway 1" charset="1" panose="00000000000000000000"/>
      <p:regular r:id="rId18"/>
    </p:embeddedFont>
    <p:embeddedFont>
      <p:font typeface="Raleway 1 Bold" charset="1" panose="00000000000000000000"/>
      <p:regular r:id="rId19"/>
    </p:embeddedFont>
    <p:embeddedFont>
      <p:font typeface="Raleway 1 Italics" charset="1" panose="00000000000000000000"/>
      <p:regular r:id="rId20"/>
    </p:embeddedFont>
    <p:embeddedFont>
      <p:font typeface="Raleway 1 Bold Italics" charset="1" panose="00000000000000000000"/>
      <p:regular r:id="rId21"/>
    </p:embeddedFont>
    <p:embeddedFont>
      <p:font typeface="Raleway 1 Thin" charset="1" panose="00000000000000000000"/>
      <p:regular r:id="rId22"/>
    </p:embeddedFont>
    <p:embeddedFont>
      <p:font typeface="Raleway 1 Thin Italics" charset="1" panose="00000000000000000000"/>
      <p:regular r:id="rId23"/>
    </p:embeddedFont>
    <p:embeddedFont>
      <p:font typeface="Raleway 1 Extra-Light" charset="1" panose="00000000000000000000"/>
      <p:regular r:id="rId24"/>
    </p:embeddedFont>
    <p:embeddedFont>
      <p:font typeface="Raleway 1 Extra-Light Italics" charset="1" panose="00000000000000000000"/>
      <p:regular r:id="rId25"/>
    </p:embeddedFont>
    <p:embeddedFont>
      <p:font typeface="Raleway 1 Light" charset="1" panose="00000000000000000000"/>
      <p:regular r:id="rId26"/>
    </p:embeddedFont>
    <p:embeddedFont>
      <p:font typeface="Raleway 1 Light Italics" charset="1" panose="00000000000000000000"/>
      <p:regular r:id="rId27"/>
    </p:embeddedFont>
    <p:embeddedFont>
      <p:font typeface="Raleway 1 Medium" charset="1" panose="00000000000000000000"/>
      <p:regular r:id="rId28"/>
    </p:embeddedFont>
    <p:embeddedFont>
      <p:font typeface="Raleway 1 Medium Italics" charset="1" panose="00000000000000000000"/>
      <p:regular r:id="rId29"/>
    </p:embeddedFont>
    <p:embeddedFont>
      <p:font typeface="Raleway 1 Semi-Bold" charset="1" panose="00000000000000000000"/>
      <p:regular r:id="rId30"/>
    </p:embeddedFont>
    <p:embeddedFont>
      <p:font typeface="Raleway 1 Semi-Bold Italics" charset="1" panose="00000000000000000000"/>
      <p:regular r:id="rId31"/>
    </p:embeddedFont>
    <p:embeddedFont>
      <p:font typeface="Raleway 1 Ultra-Bold" charset="1" panose="00000000000000000000"/>
      <p:regular r:id="rId32"/>
    </p:embeddedFont>
    <p:embeddedFont>
      <p:font typeface="Raleway 1 Ultra-Bold Italics" charset="1" panose="00000000000000000000"/>
      <p:regular r:id="rId33"/>
    </p:embeddedFont>
    <p:embeddedFont>
      <p:font typeface="Raleway 1 Heavy" charset="1" panose="00000000000000000000"/>
      <p:regular r:id="rId34"/>
    </p:embeddedFont>
    <p:embeddedFont>
      <p:font typeface="Raleway 1 Heavy Italics" charset="1" panose="00000000000000000000"/>
      <p:regular r:id="rId35"/>
    </p:embeddedFont>
    <p:embeddedFont>
      <p:font typeface="Canva Sans" charset="1" panose="020B0503030501040103"/>
      <p:regular r:id="rId36"/>
    </p:embeddedFont>
    <p:embeddedFont>
      <p:font typeface="Canva Sans Bold" charset="1" panose="020B0803030501040103"/>
      <p:regular r:id="rId37"/>
    </p:embeddedFont>
    <p:embeddedFont>
      <p:font typeface="Canva Sans Italics" charset="1" panose="020B0503030501040103"/>
      <p:regular r:id="rId38"/>
    </p:embeddedFont>
    <p:embeddedFont>
      <p:font typeface="Canva Sans Bold Italics" charset="1" panose="020B0803030501040103"/>
      <p:regular r:id="rId39"/>
    </p:embeddedFont>
    <p:embeddedFont>
      <p:font typeface="Canva Sans Medium" charset="1" panose="020B0603030501040103"/>
      <p:regular r:id="rId40"/>
    </p:embeddedFont>
    <p:embeddedFont>
      <p:font typeface="Canva Sans Medium Italics" charset="1" panose="020B0603030501040103"/>
      <p:regular r:id="rId41"/>
    </p:embeddedFont>
    <p:embeddedFont>
      <p:font typeface="Poppins" charset="1" panose="00000500000000000000"/>
      <p:regular r:id="rId42"/>
    </p:embeddedFont>
    <p:embeddedFont>
      <p:font typeface="Poppins Bold" charset="1" panose="00000800000000000000"/>
      <p:regular r:id="rId43"/>
    </p:embeddedFont>
    <p:embeddedFont>
      <p:font typeface="Poppins Italics" charset="1" panose="00000500000000000000"/>
      <p:regular r:id="rId44"/>
    </p:embeddedFont>
    <p:embeddedFont>
      <p:font typeface="Poppins Bold Italics" charset="1" panose="00000800000000000000"/>
      <p:regular r:id="rId45"/>
    </p:embeddedFont>
    <p:embeddedFont>
      <p:font typeface="Poppins Thin" charset="1" panose="00000300000000000000"/>
      <p:regular r:id="rId46"/>
    </p:embeddedFont>
    <p:embeddedFont>
      <p:font typeface="Poppins Thin Italics" charset="1" panose="00000300000000000000"/>
      <p:regular r:id="rId47"/>
    </p:embeddedFont>
    <p:embeddedFont>
      <p:font typeface="Poppins Extra-Light" charset="1" panose="00000300000000000000"/>
      <p:regular r:id="rId48"/>
    </p:embeddedFont>
    <p:embeddedFont>
      <p:font typeface="Poppins Extra-Light Italics" charset="1" panose="00000300000000000000"/>
      <p:regular r:id="rId49"/>
    </p:embeddedFont>
    <p:embeddedFont>
      <p:font typeface="Poppins Light" charset="1" panose="00000400000000000000"/>
      <p:regular r:id="rId50"/>
    </p:embeddedFont>
    <p:embeddedFont>
      <p:font typeface="Poppins Light Italics" charset="1" panose="00000400000000000000"/>
      <p:regular r:id="rId51"/>
    </p:embeddedFont>
    <p:embeddedFont>
      <p:font typeface="Poppins Medium" charset="1" panose="00000600000000000000"/>
      <p:regular r:id="rId52"/>
    </p:embeddedFont>
    <p:embeddedFont>
      <p:font typeface="Poppins Medium Italics" charset="1" panose="00000600000000000000"/>
      <p:regular r:id="rId53"/>
    </p:embeddedFont>
    <p:embeddedFont>
      <p:font typeface="Poppins Semi-Bold" charset="1" panose="00000700000000000000"/>
      <p:regular r:id="rId54"/>
    </p:embeddedFont>
    <p:embeddedFont>
      <p:font typeface="Poppins Semi-Bold Italics" charset="1" panose="00000700000000000000"/>
      <p:regular r:id="rId55"/>
    </p:embeddedFont>
    <p:embeddedFont>
      <p:font typeface="Poppins Ultra-Bold" charset="1" panose="00000900000000000000"/>
      <p:regular r:id="rId56"/>
    </p:embeddedFont>
    <p:embeddedFont>
      <p:font typeface="Poppins Ultra-Bold Italics" charset="1" panose="00000900000000000000"/>
      <p:regular r:id="rId57"/>
    </p:embeddedFont>
    <p:embeddedFont>
      <p:font typeface="Poppins Heavy" charset="1" panose="00000A00000000000000"/>
      <p:regular r:id="rId58"/>
    </p:embeddedFont>
    <p:embeddedFont>
      <p:font typeface="Poppins Heavy Italics" charset="1" panose="00000A00000000000000"/>
      <p:regular r:id="rId59"/>
    </p:embeddedFont>
    <p:embeddedFont>
      <p:font typeface="Roca One" charset="1" panose="00000500000000000000"/>
      <p:regular r:id="rId60"/>
    </p:embeddedFont>
    <p:embeddedFont>
      <p:font typeface="Roca One Bold" charset="1" panose="00000800000000000000"/>
      <p:regular r:id="rId61"/>
    </p:embeddedFont>
    <p:embeddedFont>
      <p:font typeface="Roca One Italics" charset="1" panose="00000500000000000000"/>
      <p:regular r:id="rId62"/>
    </p:embeddedFont>
    <p:embeddedFont>
      <p:font typeface="Roca One Bold Italics" charset="1" panose="00000800000000000000"/>
      <p:regular r:id="rId63"/>
    </p:embeddedFont>
    <p:embeddedFont>
      <p:font typeface="Roca One Thin" charset="1" panose="00000200000000000000"/>
      <p:regular r:id="rId64"/>
    </p:embeddedFont>
    <p:embeddedFont>
      <p:font typeface="Roca One Thin Italics" charset="1" panose="00000200000000000000"/>
      <p:regular r:id="rId65"/>
    </p:embeddedFont>
    <p:embeddedFont>
      <p:font typeface="Roca One Light" charset="1" panose="00000400000000000000"/>
      <p:regular r:id="rId66"/>
    </p:embeddedFont>
    <p:embeddedFont>
      <p:font typeface="Roca One Light Italics" charset="1" panose="00000400000000000000"/>
      <p:regular r:id="rId67"/>
    </p:embeddedFont>
    <p:embeddedFont>
      <p:font typeface="Roca One Ultra-Bold" charset="1" panose="00000A00000000000000"/>
      <p:regular r:id="rId68"/>
    </p:embeddedFont>
    <p:embeddedFont>
      <p:font typeface="Roca One Ultra-Bold Italics" charset="1" panose="00000A00000000000000"/>
      <p:regular r:id="rId69"/>
    </p:embeddedFont>
    <p:embeddedFont>
      <p:font typeface="Roca One Heavy" charset="1" panose="00000A00000000000000"/>
      <p:regular r:id="rId70"/>
    </p:embeddedFont>
    <p:embeddedFont>
      <p:font typeface="Roca One Heavy Italics" charset="1" panose="00000A00000000000000"/>
      <p:regular r:id="rId71"/>
    </p:embeddedFont>
    <p:embeddedFont>
      <p:font typeface="Open Sauce" charset="1" panose="00000500000000000000"/>
      <p:regular r:id="rId72"/>
    </p:embeddedFont>
    <p:embeddedFont>
      <p:font typeface="Open Sauce Bold" charset="1" panose="00000800000000000000"/>
      <p:regular r:id="rId73"/>
    </p:embeddedFont>
    <p:embeddedFont>
      <p:font typeface="Open Sauce Italics" charset="1" panose="00000500000000000000"/>
      <p:regular r:id="rId74"/>
    </p:embeddedFont>
    <p:embeddedFont>
      <p:font typeface="Open Sauce Bold Italics" charset="1" panose="00000800000000000000"/>
      <p:regular r:id="rId75"/>
    </p:embeddedFont>
    <p:embeddedFont>
      <p:font typeface="Open Sauce Light" charset="1" panose="00000400000000000000"/>
      <p:regular r:id="rId76"/>
    </p:embeddedFont>
    <p:embeddedFont>
      <p:font typeface="Open Sauce Light Italics" charset="1" panose="00000400000000000000"/>
      <p:regular r:id="rId77"/>
    </p:embeddedFont>
    <p:embeddedFont>
      <p:font typeface="Open Sauce Medium" charset="1" panose="00000600000000000000"/>
      <p:regular r:id="rId78"/>
    </p:embeddedFont>
    <p:embeddedFont>
      <p:font typeface="Open Sauce Medium Italics" charset="1" panose="00000600000000000000"/>
      <p:regular r:id="rId79"/>
    </p:embeddedFont>
    <p:embeddedFont>
      <p:font typeface="Open Sauce Semi-Bold" charset="1" panose="00000700000000000000"/>
      <p:regular r:id="rId80"/>
    </p:embeddedFont>
    <p:embeddedFont>
      <p:font typeface="Open Sauce Semi-Bold Italics" charset="1" panose="00000700000000000000"/>
      <p:regular r:id="rId81"/>
    </p:embeddedFont>
    <p:embeddedFont>
      <p:font typeface="Open Sauce Heavy" charset="1" panose="00000A00000000000000"/>
      <p:regular r:id="rId82"/>
    </p:embeddedFont>
    <p:embeddedFont>
      <p:font typeface="Open Sauce Heavy Italics" charset="1" panose="00000A0000000000000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17.xml" Type="http://schemas.openxmlformats.org/officeDocument/2006/relationships/slide"/><Relationship Id="rId101" Target="slides/slide18.xml" Type="http://schemas.openxmlformats.org/officeDocument/2006/relationships/slide"/><Relationship Id="rId102" Target="slides/slide19.xml" Type="http://schemas.openxmlformats.org/officeDocument/2006/relationships/slide"/><Relationship Id="rId103" Target="slides/slide20.xml" Type="http://schemas.openxmlformats.org/officeDocument/2006/relationships/slide"/><Relationship Id="rId104" Target="slides/slide21.xml" Type="http://schemas.openxmlformats.org/officeDocument/2006/relationships/slide"/><Relationship Id="rId105" Target="slides/slide22.xml" Type="http://schemas.openxmlformats.org/officeDocument/2006/relationships/slide"/><Relationship Id="rId106" Target="slides/slide23.xml" Type="http://schemas.openxmlformats.org/officeDocument/2006/relationships/slide"/><Relationship Id="rId107" Target="slides/slide24.xml" Type="http://schemas.openxmlformats.org/officeDocument/2006/relationships/slide"/><Relationship Id="rId108" Target="slides/slide25.xml" Type="http://schemas.openxmlformats.org/officeDocument/2006/relationships/slide"/><Relationship Id="rId109" Target="slides/slide26.xml" Type="http://schemas.openxmlformats.org/officeDocument/2006/relationships/slide"/><Relationship Id="rId11" Target="fonts/font11.fntdata" Type="http://schemas.openxmlformats.org/officeDocument/2006/relationships/font"/><Relationship Id="rId110" Target="slides/slide27.xml" Type="http://schemas.openxmlformats.org/officeDocument/2006/relationships/slide"/><Relationship Id="rId111" Target="slides/slide28.xml" Type="http://schemas.openxmlformats.org/officeDocument/2006/relationships/slide"/><Relationship Id="rId112" Target="slides/slide29.xml" Type="http://schemas.openxmlformats.org/officeDocument/2006/relationships/slide"/><Relationship Id="rId113" Target="slides/slide30.xml" Type="http://schemas.openxmlformats.org/officeDocument/2006/relationships/slide"/><Relationship Id="rId114" Target="slides/slide31.xml" Type="http://schemas.openxmlformats.org/officeDocument/2006/relationships/slide"/><Relationship Id="rId115" Target="slides/slide32.xml" Type="http://schemas.openxmlformats.org/officeDocument/2006/relationships/slide"/><Relationship Id="rId116" Target="slides/slide33.xml" Type="http://schemas.openxmlformats.org/officeDocument/2006/relationships/slide"/><Relationship Id="rId117" Target="slides/slide34.xml" Type="http://schemas.openxmlformats.org/officeDocument/2006/relationships/slide"/><Relationship Id="rId118" Target="slides/slide35.xml" Type="http://schemas.openxmlformats.org/officeDocument/2006/relationships/slide"/><Relationship Id="rId119" Target="slides/slide36.xml" Type="http://schemas.openxmlformats.org/officeDocument/2006/relationships/slide"/><Relationship Id="rId12" Target="fonts/font12.fntdata" Type="http://schemas.openxmlformats.org/officeDocument/2006/relationships/font"/><Relationship Id="rId120" Target="slides/slide37.xml" Type="http://schemas.openxmlformats.org/officeDocument/2006/relationships/slide"/><Relationship Id="rId121" Target="notesMasters/notesMaster1.xml" Type="http://schemas.openxmlformats.org/officeDocument/2006/relationships/notesMaster"/><Relationship Id="rId122" Target="theme/theme2.xml" Type="http://schemas.openxmlformats.org/officeDocument/2006/relationships/theme"/><Relationship Id="rId123" Target="notesSlides/notesSlide1.xml" Type="http://schemas.openxmlformats.org/officeDocument/2006/relationships/notesSlide"/><Relationship Id="rId124" Target="notesSlides/notesSlide2.xml" Type="http://schemas.openxmlformats.org/officeDocument/2006/relationships/notesSlide"/><Relationship Id="rId125" Target="notesSlides/notesSlide3.xml" Type="http://schemas.openxmlformats.org/officeDocument/2006/relationships/notesSlide"/><Relationship Id="rId126" Target="notesSlides/notesSlide4.xml" Type="http://schemas.openxmlformats.org/officeDocument/2006/relationships/note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slides/slide1.xml" Type="http://schemas.openxmlformats.org/officeDocument/2006/relationships/slide"/><Relationship Id="rId85" Target="slides/slide2.xml" Type="http://schemas.openxmlformats.org/officeDocument/2006/relationships/slide"/><Relationship Id="rId86" Target="slides/slide3.xml" Type="http://schemas.openxmlformats.org/officeDocument/2006/relationships/slide"/><Relationship Id="rId87" Target="slides/slide4.xml" Type="http://schemas.openxmlformats.org/officeDocument/2006/relationships/slide"/><Relationship Id="rId88" Target="slides/slide5.xml" Type="http://schemas.openxmlformats.org/officeDocument/2006/relationships/slide"/><Relationship Id="rId89" Target="slides/slide6.xml" Type="http://schemas.openxmlformats.org/officeDocument/2006/relationships/slide"/><Relationship Id="rId9" Target="fonts/font9.fntdata" Type="http://schemas.openxmlformats.org/officeDocument/2006/relationships/font"/><Relationship Id="rId90" Target="slides/slide7.xml" Type="http://schemas.openxmlformats.org/officeDocument/2006/relationships/slide"/><Relationship Id="rId91" Target="slides/slide8.xml" Type="http://schemas.openxmlformats.org/officeDocument/2006/relationships/slide"/><Relationship Id="rId92" Target="slides/slide9.xml" Type="http://schemas.openxmlformats.org/officeDocument/2006/relationships/slide"/><Relationship Id="rId93" Target="slides/slide10.xml" Type="http://schemas.openxmlformats.org/officeDocument/2006/relationships/slide"/><Relationship Id="rId94" Target="slides/slide11.xml" Type="http://schemas.openxmlformats.org/officeDocument/2006/relationships/slide"/><Relationship Id="rId95" Target="slides/slide12.xml" Type="http://schemas.openxmlformats.org/officeDocument/2006/relationships/slide"/><Relationship Id="rId96" Target="slides/slide13.xml" Type="http://schemas.openxmlformats.org/officeDocument/2006/relationships/slide"/><Relationship Id="rId97" Target="slides/slide14.xml" Type="http://schemas.openxmlformats.org/officeDocument/2006/relationships/slide"/><Relationship Id="rId98" Target="slides/slide15.xml" Type="http://schemas.openxmlformats.org/officeDocument/2006/relationships/slide"/><Relationship Id="rId99" Target="slides/slide16.xml" Type="http://schemas.openxmlformats.org/officeDocument/2006/relationship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year's program was developed and executed in close partnership with Mosaic America.  Founded by Indian immigrant women, Mosaic's mission is to foster a sense of belonging to place and strengthen social cohesion.  </a:t>
            </a:r>
          </a:p>
          <a:p>
            <a:r>
              <a:rPr lang="en-US"/>
              <a:t/>
            </a:r>
          </a:p>
          <a:p>
            <a:r>
              <a:rPr lang="en-US"/>
              <a:t>Mosaic's framework for understanding  and mapping the cultural complexity of Silicon Valley and model for leveraging assets within cultural communities to advance equity for all is unique and groundbreaking.   </a:t>
            </a:r>
          </a:p>
          <a:p>
            <a:r>
              <a:rPr lang="en-US"/>
              <a:t/>
            </a:r>
          </a:p>
          <a:p>
            <a:r>
              <a:rPr lang="en-US"/>
              <a:t>To tell us more about Mosaic America and the work they have done with the Fellows this year, I'd like to introduce Usha Srinivasan - co-founder and president.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4.png" Type="http://schemas.openxmlformats.org/officeDocument/2006/relationships/image"/><Relationship Id="rId6" Target="../media/image21.png" Type="http://schemas.openxmlformats.org/officeDocument/2006/relationships/image"/><Relationship Id="rId7" Target="../media/image6.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png" Type="http://schemas.openxmlformats.org/officeDocument/2006/relationships/image"/><Relationship Id="rId2" Target="../notesSlides/notesSlide4.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6.pn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3.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jpe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 Id="rId7" Target="../media/image40.jpeg" Type="http://schemas.openxmlformats.org/officeDocument/2006/relationships/image"/><Relationship Id="rId8" Target="../media/image41.png" Type="http://schemas.openxmlformats.org/officeDocument/2006/relationships/image"/><Relationship Id="rId9" Target="../media/image42.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11" Target="../media/image48.jpeg" Type="http://schemas.openxmlformats.org/officeDocument/2006/relationships/image"/><Relationship Id="rId2" Target="../media/image31.png" Type="http://schemas.openxmlformats.org/officeDocument/2006/relationships/image"/><Relationship Id="rId3" Target="../media/image32.svg" Type="http://schemas.openxmlformats.org/officeDocument/2006/relationships/image"/><Relationship Id="rId4" Target="../media/image39.jpe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46.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49.jpe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50.jpeg" Type="http://schemas.openxmlformats.org/officeDocument/2006/relationships/image"/><Relationship Id="rId7" Target="../media/image51.png" Type="http://schemas.openxmlformats.org/officeDocument/2006/relationships/image"/><Relationship Id="rId8" Target="../media/image52.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5.jpe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56.pn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2" Target="../media/image57.png" Type="http://schemas.openxmlformats.org/officeDocument/2006/relationships/image"/><Relationship Id="rId3" Target="../media/image58.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59.png" Type="http://schemas.openxmlformats.org/officeDocument/2006/relationships/image"/><Relationship Id="rId7" Target="../media/image60.png" Type="http://schemas.openxmlformats.org/officeDocument/2006/relationships/image"/><Relationship Id="rId8" Target="../media/image61.jpeg" Type="http://schemas.openxmlformats.org/officeDocument/2006/relationships/image"/><Relationship Id="rId9" Target="../media/image44.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svg" Type="http://schemas.openxmlformats.org/officeDocument/2006/relationships/image"/><Relationship Id="rId2" Target="../media/image62.jpeg" Type="http://schemas.openxmlformats.org/officeDocument/2006/relationships/image"/><Relationship Id="rId3" Target="../media/image63.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64.png" Type="http://schemas.openxmlformats.org/officeDocument/2006/relationships/image"/><Relationship Id="rId9" Target="../media/image65.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66.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67.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69.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https://storymaps.arcgis.com/stories/f701e53e86174f69b97b75aafc23c4f0" TargetMode="External" Type="http://schemas.openxmlformats.org/officeDocument/2006/relationships/hyperlink"/></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73.svg" Type="http://schemas.openxmlformats.org/officeDocument/2006/relationships/image"/><Relationship Id="rId4" Target="../media/image74.png" Type="http://schemas.openxmlformats.org/officeDocument/2006/relationships/image"/><Relationship Id="rId5" Target="../media/image75.svg" Type="http://schemas.openxmlformats.org/officeDocument/2006/relationships/image"/><Relationship Id="rId6" Target="../media/image76.png" Type="http://schemas.openxmlformats.org/officeDocument/2006/relationships/image"/><Relationship Id="rId7" Target="../media/image77.svg" Type="http://schemas.openxmlformats.org/officeDocument/2006/relationships/image"/><Relationship Id="rId8" Target="../media/image78.png" Type="http://schemas.openxmlformats.org/officeDocument/2006/relationships/image"/><Relationship Id="rId9" Target="../media/image79.sv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6.png" Type="http://schemas.openxmlformats.org/officeDocument/2006/relationships/image"/><Relationship Id="rId11" Target="../media/image87.svg" Type="http://schemas.openxmlformats.org/officeDocument/2006/relationships/image"/><Relationship Id="rId2" Target="../media/image72.png" Type="http://schemas.openxmlformats.org/officeDocument/2006/relationships/image"/><Relationship Id="rId3" Target="../media/image73.svg" Type="http://schemas.openxmlformats.org/officeDocument/2006/relationships/image"/><Relationship Id="rId4" Target="../media/image80.png" Type="http://schemas.openxmlformats.org/officeDocument/2006/relationships/image"/><Relationship Id="rId5" Target="../media/image81.svg" Type="http://schemas.openxmlformats.org/officeDocument/2006/relationships/image"/><Relationship Id="rId6" Target="../media/image82.png" Type="http://schemas.openxmlformats.org/officeDocument/2006/relationships/image"/><Relationship Id="rId7" Target="../media/image83.svg" Type="http://schemas.openxmlformats.org/officeDocument/2006/relationships/image"/><Relationship Id="rId8" Target="../media/image84.png" Type="http://schemas.openxmlformats.org/officeDocument/2006/relationships/image"/><Relationship Id="rId9" Target="../media/image85.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73.svg" Type="http://schemas.openxmlformats.org/officeDocument/2006/relationships/image"/><Relationship Id="rId4" Target="../media/image74.png" Type="http://schemas.openxmlformats.org/officeDocument/2006/relationships/image"/><Relationship Id="rId5" Target="../media/image75.svg" Type="http://schemas.openxmlformats.org/officeDocument/2006/relationships/image"/><Relationship Id="rId6" Target="../media/image76.png" Type="http://schemas.openxmlformats.org/officeDocument/2006/relationships/image"/><Relationship Id="rId7" Target="../media/image77.svg" Type="http://schemas.openxmlformats.org/officeDocument/2006/relationships/image"/><Relationship Id="rId8" Target="../media/image78.png" Type="http://schemas.openxmlformats.org/officeDocument/2006/relationships/image"/><Relationship Id="rId9" Target="../media/image79.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73.sv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 Id="rId8" Target="../media/image82.png" Type="http://schemas.openxmlformats.org/officeDocument/2006/relationships/image"/><Relationship Id="rId9" Target="../media/image83.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74.png" Type="http://schemas.openxmlformats.org/officeDocument/2006/relationships/image"/><Relationship Id="rId5" Target="../media/image75.svg" Type="http://schemas.openxmlformats.org/officeDocument/2006/relationships/image"/><Relationship Id="rId6" Target="../media/image76.png" Type="http://schemas.openxmlformats.org/officeDocument/2006/relationships/image"/><Relationship Id="rId7" Target="../media/image77.sv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0.png" Type="http://schemas.openxmlformats.org/officeDocument/2006/relationships/image"/><Relationship Id="rId3" Target="../media/image91.png" Type="http://schemas.openxmlformats.org/officeDocument/2006/relationships/image"/><Relationship Id="rId4" Target="../media/image92.sv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4.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6.png" Type="http://schemas.openxmlformats.org/officeDocument/2006/relationships/image"/><Relationship Id="rId5" Target="../media/image6.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png" Type="http://schemas.openxmlformats.org/officeDocument/2006/relationships/image"/><Relationship Id="rId4" Target="../media/image6.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6.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227215" y="-628442"/>
            <a:ext cx="6863919" cy="11317185"/>
          </a:xfrm>
          <a:custGeom>
            <a:avLst/>
            <a:gdLst/>
            <a:ahLst/>
            <a:cxnLst/>
            <a:rect r="r" b="b" t="t" l="l"/>
            <a:pathLst>
              <a:path h="11317185" w="6863919">
                <a:moveTo>
                  <a:pt x="0" y="0"/>
                </a:moveTo>
                <a:lnTo>
                  <a:pt x="6863919" y="0"/>
                </a:lnTo>
                <a:lnTo>
                  <a:pt x="6863919" y="11317185"/>
                </a:lnTo>
                <a:lnTo>
                  <a:pt x="0" y="113171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364953" y="-758189"/>
            <a:ext cx="7648793" cy="11045189"/>
          </a:xfrm>
          <a:custGeom>
            <a:avLst/>
            <a:gdLst/>
            <a:ahLst/>
            <a:cxnLst/>
            <a:rect r="r" b="b" t="t" l="l"/>
            <a:pathLst>
              <a:path h="11045189" w="7648793">
                <a:moveTo>
                  <a:pt x="0" y="0"/>
                </a:moveTo>
                <a:lnTo>
                  <a:pt x="7648794" y="0"/>
                </a:lnTo>
                <a:lnTo>
                  <a:pt x="7648794" y="11045189"/>
                </a:lnTo>
                <a:lnTo>
                  <a:pt x="0" y="110451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28700" y="2468578"/>
            <a:ext cx="8115300" cy="800100"/>
          </a:xfrm>
          <a:prstGeom prst="rect">
            <a:avLst/>
          </a:prstGeom>
        </p:spPr>
        <p:txBody>
          <a:bodyPr anchor="t" rtlCol="false" tIns="0" lIns="0" bIns="0" rIns="0">
            <a:spAutoFit/>
          </a:bodyPr>
          <a:lstStyle/>
          <a:p>
            <a:pPr algn="just" marL="0" indent="0" lvl="0">
              <a:lnSpc>
                <a:spcPts val="6360"/>
              </a:lnSpc>
              <a:spcBef>
                <a:spcPct val="0"/>
              </a:spcBef>
            </a:pPr>
            <a:r>
              <a:rPr lang="en-US" sz="5300">
                <a:solidFill>
                  <a:srgbClr val="3C7F72"/>
                </a:solidFill>
                <a:latin typeface="Roca One Ultra-Bold"/>
              </a:rPr>
              <a:t>Under the Same Dream:</a:t>
            </a:r>
          </a:p>
        </p:txBody>
      </p:sp>
      <p:sp>
        <p:nvSpPr>
          <p:cNvPr name="TextBox 5" id="5"/>
          <p:cNvSpPr txBox="true"/>
          <p:nvPr/>
        </p:nvSpPr>
        <p:spPr>
          <a:xfrm rot="0">
            <a:off x="1028700" y="3449653"/>
            <a:ext cx="8336253" cy="1452907"/>
          </a:xfrm>
          <a:prstGeom prst="rect">
            <a:avLst/>
          </a:prstGeom>
        </p:spPr>
        <p:txBody>
          <a:bodyPr anchor="t" rtlCol="false" tIns="0" lIns="0" bIns="0" rIns="0">
            <a:spAutoFit/>
          </a:bodyPr>
          <a:lstStyle/>
          <a:p>
            <a:pPr>
              <a:lnSpc>
                <a:spcPts val="3680"/>
              </a:lnSpc>
            </a:pPr>
            <a:r>
              <a:rPr lang="en-US" sz="4600">
                <a:solidFill>
                  <a:srgbClr val="D34A24"/>
                </a:solidFill>
                <a:latin typeface="Roca One"/>
              </a:rPr>
              <a:t>Unearthing Immigrant Narratives in Santa Clara County</a:t>
            </a:r>
            <a:r>
              <a:rPr lang="en-US" sz="4600">
                <a:solidFill>
                  <a:srgbClr val="D34A24"/>
                </a:solidFill>
                <a:latin typeface="Roca One"/>
              </a:rPr>
              <a:t> </a:t>
            </a:r>
          </a:p>
        </p:txBody>
      </p:sp>
      <p:sp>
        <p:nvSpPr>
          <p:cNvPr name="TextBox 6" id="6"/>
          <p:cNvSpPr txBox="true"/>
          <p:nvPr/>
        </p:nvSpPr>
        <p:spPr>
          <a:xfrm rot="0">
            <a:off x="1028700" y="5165608"/>
            <a:ext cx="8610382" cy="490855"/>
          </a:xfrm>
          <a:prstGeom prst="rect">
            <a:avLst/>
          </a:prstGeom>
        </p:spPr>
        <p:txBody>
          <a:bodyPr anchor="t" rtlCol="false" tIns="0" lIns="0" bIns="0" rIns="0">
            <a:spAutoFit/>
          </a:bodyPr>
          <a:lstStyle/>
          <a:p>
            <a:pPr>
              <a:lnSpc>
                <a:spcPts val="3919"/>
              </a:lnSpc>
            </a:pPr>
            <a:r>
              <a:rPr lang="en-US" sz="2799">
                <a:solidFill>
                  <a:srgbClr val="000000"/>
                </a:solidFill>
                <a:latin typeface="Open Sauce Italics"/>
              </a:rPr>
              <a:t>New American Fellowship 2023</a:t>
            </a:r>
          </a:p>
        </p:txBody>
      </p:sp>
      <p:sp>
        <p:nvSpPr>
          <p:cNvPr name="TextBox 7" id="7"/>
          <p:cNvSpPr txBox="true"/>
          <p:nvPr/>
        </p:nvSpPr>
        <p:spPr>
          <a:xfrm rot="0">
            <a:off x="1028700" y="6523338"/>
            <a:ext cx="6396470" cy="1737888"/>
          </a:xfrm>
          <a:prstGeom prst="rect">
            <a:avLst/>
          </a:prstGeom>
        </p:spPr>
        <p:txBody>
          <a:bodyPr anchor="t" rtlCol="false" tIns="0" lIns="0" bIns="0" rIns="0">
            <a:spAutoFit/>
          </a:bodyPr>
          <a:lstStyle/>
          <a:p>
            <a:pPr>
              <a:lnSpc>
                <a:spcPts val="2935"/>
              </a:lnSpc>
            </a:pPr>
            <a:r>
              <a:rPr lang="en-US" sz="2258">
                <a:solidFill>
                  <a:srgbClr val="000000"/>
                </a:solidFill>
                <a:latin typeface="Open Sauce"/>
              </a:rPr>
              <a:t>Collaborative project between</a:t>
            </a:r>
            <a:r>
              <a:rPr lang="en-US" sz="2258">
                <a:solidFill>
                  <a:srgbClr val="000000"/>
                </a:solidFill>
                <a:latin typeface="Open Sauce"/>
              </a:rPr>
              <a:t> </a:t>
            </a:r>
          </a:p>
          <a:p>
            <a:pPr>
              <a:lnSpc>
                <a:spcPts val="2935"/>
              </a:lnSpc>
            </a:pPr>
            <a:r>
              <a:rPr lang="en-US" sz="2258">
                <a:solidFill>
                  <a:srgbClr val="000000"/>
                </a:solidFill>
                <a:latin typeface="Open Sauce"/>
              </a:rPr>
              <a:t>Santa Clara County Office of Immigrant Relations </a:t>
            </a:r>
          </a:p>
          <a:p>
            <a:pPr>
              <a:lnSpc>
                <a:spcPts val="2935"/>
              </a:lnSpc>
            </a:pPr>
            <a:r>
              <a:rPr lang="en-US" sz="2258">
                <a:solidFill>
                  <a:srgbClr val="000000"/>
                </a:solidFill>
                <a:latin typeface="Open Sauce"/>
              </a:rPr>
              <a:t>and Mosaic America </a:t>
            </a:r>
          </a:p>
          <a:p>
            <a:pPr algn="l" marL="0" indent="0" lvl="0">
              <a:lnSpc>
                <a:spcPts val="2025"/>
              </a:lnSpc>
              <a:spcBef>
                <a:spcPct val="0"/>
              </a:spcBef>
            </a:pPr>
          </a:p>
        </p:txBody>
      </p:sp>
      <p:sp>
        <p:nvSpPr>
          <p:cNvPr name="Freeform 8" id="8"/>
          <p:cNvSpPr/>
          <p:nvPr/>
        </p:nvSpPr>
        <p:spPr>
          <a:xfrm flipH="false" flipV="false" rot="0">
            <a:off x="7063803" y="6018413"/>
            <a:ext cx="4602301" cy="4090934"/>
          </a:xfrm>
          <a:custGeom>
            <a:avLst/>
            <a:gdLst/>
            <a:ahLst/>
            <a:cxnLst/>
            <a:rect r="r" b="b" t="t" l="l"/>
            <a:pathLst>
              <a:path h="4090934" w="4602301">
                <a:moveTo>
                  <a:pt x="0" y="0"/>
                </a:moveTo>
                <a:lnTo>
                  <a:pt x="4602300" y="0"/>
                </a:lnTo>
                <a:lnTo>
                  <a:pt x="4602300" y="4090934"/>
                </a:lnTo>
                <a:lnTo>
                  <a:pt x="0" y="4090934"/>
                </a:lnTo>
                <a:lnTo>
                  <a:pt x="0" y="0"/>
                </a:lnTo>
                <a:close/>
              </a:path>
            </a:pathLst>
          </a:custGeom>
          <a:blipFill>
            <a:blip r:embed="rId6"/>
            <a:stretch>
              <a:fillRect l="0" t="0" r="0" b="0"/>
            </a:stretch>
          </a:blipFill>
        </p:spPr>
      </p:sp>
      <p:sp>
        <p:nvSpPr>
          <p:cNvPr name="Freeform 9" id="9"/>
          <p:cNvSpPr/>
          <p:nvPr/>
        </p:nvSpPr>
        <p:spPr>
          <a:xfrm flipH="false" flipV="false" rot="0">
            <a:off x="1028700" y="8525300"/>
            <a:ext cx="5170732" cy="1427901"/>
          </a:xfrm>
          <a:custGeom>
            <a:avLst/>
            <a:gdLst/>
            <a:ahLst/>
            <a:cxnLst/>
            <a:rect r="r" b="b" t="t" l="l"/>
            <a:pathLst>
              <a:path h="1427901" w="5170732">
                <a:moveTo>
                  <a:pt x="0" y="0"/>
                </a:moveTo>
                <a:lnTo>
                  <a:pt x="5170732" y="0"/>
                </a:lnTo>
                <a:lnTo>
                  <a:pt x="5170732" y="1427900"/>
                </a:lnTo>
                <a:lnTo>
                  <a:pt x="0" y="1427900"/>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60152"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4403702" y="313471"/>
            <a:ext cx="2060192" cy="206019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748884" y="2055528"/>
            <a:ext cx="11430019" cy="6884637"/>
          </a:xfrm>
          <a:custGeom>
            <a:avLst/>
            <a:gdLst/>
            <a:ahLst/>
            <a:cxnLst/>
            <a:rect r="r" b="b" t="t" l="l"/>
            <a:pathLst>
              <a:path h="6884637" w="11430019">
                <a:moveTo>
                  <a:pt x="0" y="0"/>
                </a:moveTo>
                <a:lnTo>
                  <a:pt x="11430019" y="0"/>
                </a:lnTo>
                <a:lnTo>
                  <a:pt x="11430019" y="6884637"/>
                </a:lnTo>
                <a:lnTo>
                  <a:pt x="0" y="6884637"/>
                </a:lnTo>
                <a:lnTo>
                  <a:pt x="0" y="0"/>
                </a:lnTo>
                <a:close/>
              </a:path>
            </a:pathLst>
          </a:custGeom>
          <a:blipFill>
            <a:blip r:embed="rId5"/>
            <a:stretch>
              <a:fillRect l="0" t="0" r="0" b="0"/>
            </a:stretch>
          </a:blipFill>
        </p:spPr>
      </p:sp>
      <p:sp>
        <p:nvSpPr>
          <p:cNvPr name="Freeform 10" id="10"/>
          <p:cNvSpPr/>
          <p:nvPr/>
        </p:nvSpPr>
        <p:spPr>
          <a:xfrm flipH="false" flipV="false" rot="0">
            <a:off x="7172232" y="2934940"/>
            <a:ext cx="863275" cy="640530"/>
          </a:xfrm>
          <a:custGeom>
            <a:avLst/>
            <a:gdLst/>
            <a:ahLst/>
            <a:cxnLst/>
            <a:rect r="r" b="b" t="t" l="l"/>
            <a:pathLst>
              <a:path h="640530" w="863275">
                <a:moveTo>
                  <a:pt x="0" y="0"/>
                </a:moveTo>
                <a:lnTo>
                  <a:pt x="863275" y="0"/>
                </a:lnTo>
                <a:lnTo>
                  <a:pt x="863275" y="640530"/>
                </a:lnTo>
                <a:lnTo>
                  <a:pt x="0" y="640530"/>
                </a:lnTo>
                <a:lnTo>
                  <a:pt x="0" y="0"/>
                </a:lnTo>
                <a:close/>
              </a:path>
            </a:pathLst>
          </a:custGeom>
          <a:blipFill>
            <a:blip r:embed="rId6"/>
            <a:stretch>
              <a:fillRect l="0" t="-5010" r="0" b="-5010"/>
            </a:stretch>
          </a:blipFill>
        </p:spPr>
      </p:sp>
      <p:sp>
        <p:nvSpPr>
          <p:cNvPr name="TextBox 11" id="11"/>
          <p:cNvSpPr txBox="true"/>
          <p:nvPr/>
        </p:nvSpPr>
        <p:spPr>
          <a:xfrm rot="0">
            <a:off x="1028700" y="988761"/>
            <a:ext cx="14427313" cy="1066767"/>
          </a:xfrm>
          <a:prstGeom prst="rect">
            <a:avLst/>
          </a:prstGeom>
        </p:spPr>
        <p:txBody>
          <a:bodyPr anchor="t" rtlCol="false" tIns="0" lIns="0" bIns="0" rIns="0">
            <a:spAutoFit/>
          </a:bodyPr>
          <a:lstStyle/>
          <a:p>
            <a:pPr algn="just" marL="0" indent="0" lvl="0">
              <a:lnSpc>
                <a:spcPts val="8400"/>
              </a:lnSpc>
              <a:spcBef>
                <a:spcPct val="0"/>
              </a:spcBef>
            </a:pPr>
            <a:r>
              <a:rPr lang="en-US" sz="7000">
                <a:solidFill>
                  <a:srgbClr val="3C7F72"/>
                </a:solidFill>
                <a:latin typeface="Roca One Ultra-Bold"/>
              </a:rPr>
              <a:t> NAF 2023 </a:t>
            </a:r>
          </a:p>
        </p:txBody>
      </p:sp>
      <p:sp>
        <p:nvSpPr>
          <p:cNvPr name="TextBox 12" id="12"/>
          <p:cNvSpPr txBox="true"/>
          <p:nvPr/>
        </p:nvSpPr>
        <p:spPr>
          <a:xfrm rot="2570800">
            <a:off x="4796212" y="432030"/>
            <a:ext cx="1758860" cy="1086289"/>
          </a:xfrm>
          <a:prstGeom prst="rect">
            <a:avLst/>
          </a:prstGeom>
        </p:spPr>
        <p:txBody>
          <a:bodyPr anchor="t" rtlCol="false" tIns="0" lIns="0" bIns="0" rIns="0">
            <a:spAutoFit/>
          </a:bodyPr>
          <a:lstStyle/>
          <a:p>
            <a:pPr algn="l" marL="0" indent="0" lvl="0">
              <a:lnSpc>
                <a:spcPts val="3080"/>
              </a:lnSpc>
              <a:spcBef>
                <a:spcPct val="0"/>
              </a:spcBef>
            </a:pPr>
            <a:r>
              <a:rPr lang="en-US" sz="2200" spc="250">
                <a:solidFill>
                  <a:srgbClr val="FFFFFF"/>
                </a:solidFill>
                <a:latin typeface="Open Sauce Bold"/>
              </a:rPr>
              <a:t>HOW WE DID IT</a:t>
            </a:r>
          </a:p>
        </p:txBody>
      </p:sp>
      <p:sp>
        <p:nvSpPr>
          <p:cNvPr name="Freeform 13" id="13"/>
          <p:cNvSpPr/>
          <p:nvPr/>
        </p:nvSpPr>
        <p:spPr>
          <a:xfrm flipH="false" flipV="false" rot="0">
            <a:off x="10739873" y="2934940"/>
            <a:ext cx="835006" cy="681637"/>
          </a:xfrm>
          <a:custGeom>
            <a:avLst/>
            <a:gdLst/>
            <a:ahLst/>
            <a:cxnLst/>
            <a:rect r="r" b="b" t="t" l="l"/>
            <a:pathLst>
              <a:path h="681637" w="835006">
                <a:moveTo>
                  <a:pt x="0" y="0"/>
                </a:moveTo>
                <a:lnTo>
                  <a:pt x="835006" y="0"/>
                </a:lnTo>
                <a:lnTo>
                  <a:pt x="835006" y="681637"/>
                </a:lnTo>
                <a:lnTo>
                  <a:pt x="0" y="681637"/>
                </a:lnTo>
                <a:lnTo>
                  <a:pt x="0" y="0"/>
                </a:lnTo>
                <a:close/>
              </a:path>
            </a:pathLst>
          </a:custGeom>
          <a:blipFill>
            <a:blip r:embed="rId6"/>
            <a:stretch>
              <a:fillRect l="0" t="0" r="0" b="0"/>
            </a:stretch>
          </a:blipFill>
        </p:spPr>
      </p:sp>
      <p:sp>
        <p:nvSpPr>
          <p:cNvPr name="Freeform 14" id="14"/>
          <p:cNvSpPr/>
          <p:nvPr/>
        </p:nvSpPr>
        <p:spPr>
          <a:xfrm flipH="false" flipV="false" rot="0">
            <a:off x="3709552" y="2887143"/>
            <a:ext cx="952109" cy="777232"/>
          </a:xfrm>
          <a:custGeom>
            <a:avLst/>
            <a:gdLst/>
            <a:ahLst/>
            <a:cxnLst/>
            <a:rect r="r" b="b" t="t" l="l"/>
            <a:pathLst>
              <a:path h="777232" w="952109">
                <a:moveTo>
                  <a:pt x="0" y="0"/>
                </a:moveTo>
                <a:lnTo>
                  <a:pt x="952109" y="0"/>
                </a:lnTo>
                <a:lnTo>
                  <a:pt x="952109" y="777232"/>
                </a:lnTo>
                <a:lnTo>
                  <a:pt x="0" y="777232"/>
                </a:lnTo>
                <a:lnTo>
                  <a:pt x="0" y="0"/>
                </a:lnTo>
                <a:close/>
              </a:path>
            </a:pathLst>
          </a:custGeom>
          <a:blipFill>
            <a:blip r:embed="rId6"/>
            <a:stretch>
              <a:fillRect l="0" t="0" r="0" b="0"/>
            </a:stretch>
          </a:blipFill>
        </p:spPr>
      </p:sp>
      <p:sp>
        <p:nvSpPr>
          <p:cNvPr name="TextBox 15" id="15"/>
          <p:cNvSpPr txBox="true"/>
          <p:nvPr/>
        </p:nvSpPr>
        <p:spPr>
          <a:xfrm rot="0">
            <a:off x="12634627" y="3218609"/>
            <a:ext cx="4925525" cy="3909500"/>
          </a:xfrm>
          <a:prstGeom prst="rect">
            <a:avLst/>
          </a:prstGeom>
        </p:spPr>
        <p:txBody>
          <a:bodyPr anchor="t" rtlCol="false" tIns="0" lIns="0" bIns="0" rIns="0">
            <a:spAutoFit/>
          </a:bodyPr>
          <a:lstStyle/>
          <a:p>
            <a:pPr marL="688601" indent="-344300" lvl="1">
              <a:lnSpc>
                <a:spcPts val="4465"/>
              </a:lnSpc>
              <a:buFont typeface="Arial"/>
              <a:buChar char="•"/>
            </a:pPr>
            <a:r>
              <a:rPr lang="en-US" sz="3189">
                <a:solidFill>
                  <a:srgbClr val="343F56"/>
                </a:solidFill>
                <a:latin typeface="Roca One"/>
              </a:rPr>
              <a:t>Cultural Equity lens</a:t>
            </a:r>
          </a:p>
          <a:p>
            <a:pPr marL="688601" indent="-344300" lvl="1">
              <a:lnSpc>
                <a:spcPts val="4465"/>
              </a:lnSpc>
              <a:buFont typeface="Arial"/>
              <a:buChar char="•"/>
            </a:pPr>
            <a:r>
              <a:rPr lang="en-US" sz="3189">
                <a:solidFill>
                  <a:srgbClr val="343F56"/>
                </a:solidFill>
                <a:latin typeface="Roca One"/>
              </a:rPr>
              <a:t> Asset Mapping</a:t>
            </a:r>
          </a:p>
          <a:p>
            <a:pPr marL="688601" indent="-344300" lvl="1">
              <a:lnSpc>
                <a:spcPts val="4465"/>
              </a:lnSpc>
              <a:buFont typeface="Arial"/>
              <a:buChar char="•"/>
            </a:pPr>
            <a:r>
              <a:rPr lang="en-US" sz="3189">
                <a:solidFill>
                  <a:srgbClr val="343F56"/>
                </a:solidFill>
                <a:latin typeface="Roca One"/>
              </a:rPr>
              <a:t>Narrative StoryMaps </a:t>
            </a:r>
          </a:p>
          <a:p>
            <a:pPr marL="688601" indent="-344300" lvl="1">
              <a:lnSpc>
                <a:spcPts val="4465"/>
              </a:lnSpc>
              <a:buFont typeface="Arial"/>
              <a:buChar char="•"/>
            </a:pPr>
            <a:r>
              <a:rPr lang="en-US" sz="3189">
                <a:solidFill>
                  <a:srgbClr val="343F56"/>
                </a:solidFill>
                <a:latin typeface="Roca One"/>
              </a:rPr>
              <a:t>Social Sciences Research Methods</a:t>
            </a:r>
          </a:p>
          <a:p>
            <a:pPr marL="688601" indent="-344300" lvl="1">
              <a:lnSpc>
                <a:spcPts val="4465"/>
              </a:lnSpc>
              <a:buFont typeface="Arial"/>
              <a:buChar char="•"/>
            </a:pPr>
            <a:r>
              <a:rPr lang="en-US" sz="3189">
                <a:solidFill>
                  <a:srgbClr val="343F56"/>
                </a:solidFill>
                <a:latin typeface="Roca One"/>
              </a:rPr>
              <a:t>Connections with cultural communities</a:t>
            </a:r>
          </a:p>
        </p:txBody>
      </p:sp>
      <p:sp>
        <p:nvSpPr>
          <p:cNvPr name="Freeform 16" id="16"/>
          <p:cNvSpPr/>
          <p:nvPr/>
        </p:nvSpPr>
        <p:spPr>
          <a:xfrm flipH="false" flipV="false" rot="0">
            <a:off x="12353794" y="988761"/>
            <a:ext cx="4465150" cy="1233054"/>
          </a:xfrm>
          <a:custGeom>
            <a:avLst/>
            <a:gdLst/>
            <a:ahLst/>
            <a:cxnLst/>
            <a:rect r="r" b="b" t="t" l="l"/>
            <a:pathLst>
              <a:path h="1233054" w="4465150">
                <a:moveTo>
                  <a:pt x="0" y="0"/>
                </a:moveTo>
                <a:lnTo>
                  <a:pt x="4465149" y="0"/>
                </a:lnTo>
                <a:lnTo>
                  <a:pt x="4465149" y="1233053"/>
                </a:lnTo>
                <a:lnTo>
                  <a:pt x="0" y="1233053"/>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60152"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98954" y="680278"/>
            <a:ext cx="5091784" cy="1406099"/>
          </a:xfrm>
          <a:custGeom>
            <a:avLst/>
            <a:gdLst/>
            <a:ahLst/>
            <a:cxnLst/>
            <a:rect r="r" b="b" t="t" l="l"/>
            <a:pathLst>
              <a:path h="1406099" w="5091784">
                <a:moveTo>
                  <a:pt x="0" y="0"/>
                </a:moveTo>
                <a:lnTo>
                  <a:pt x="5091784" y="0"/>
                </a:lnTo>
                <a:lnTo>
                  <a:pt x="5091784" y="1406099"/>
                </a:lnTo>
                <a:lnTo>
                  <a:pt x="0" y="1406099"/>
                </a:lnTo>
                <a:lnTo>
                  <a:pt x="0" y="0"/>
                </a:lnTo>
                <a:close/>
              </a:path>
            </a:pathLst>
          </a:custGeom>
          <a:blipFill>
            <a:blip r:embed="rId5"/>
            <a:stretch>
              <a:fillRect l="0" t="0" r="0" b="0"/>
            </a:stretch>
          </a:blipFill>
        </p:spPr>
      </p:sp>
      <p:grpSp>
        <p:nvGrpSpPr>
          <p:cNvPr name="Group 7" id="7"/>
          <p:cNvGrpSpPr>
            <a:grpSpLocks noChangeAspect="true"/>
          </p:cNvGrpSpPr>
          <p:nvPr/>
        </p:nvGrpSpPr>
        <p:grpSpPr>
          <a:xfrm rot="0">
            <a:off x="790425" y="4150266"/>
            <a:ext cx="3986784" cy="3986768"/>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7289" r="0" b="-2150"/>
              </a:stretch>
            </a:blipFill>
          </p:spPr>
        </p:sp>
      </p:grpSp>
      <p:grpSp>
        <p:nvGrpSpPr>
          <p:cNvPr name="Group 9" id="9"/>
          <p:cNvGrpSpPr>
            <a:grpSpLocks noChangeAspect="true"/>
          </p:cNvGrpSpPr>
          <p:nvPr/>
        </p:nvGrpSpPr>
        <p:grpSpPr>
          <a:xfrm rot="0">
            <a:off x="5084351" y="2269267"/>
            <a:ext cx="3762013" cy="3761998"/>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8205" r="0" b="-8205"/>
              </a:stretch>
            </a:blipFill>
          </p:spPr>
        </p:sp>
      </p:grpSp>
      <p:sp>
        <p:nvSpPr>
          <p:cNvPr name="Freeform 11" id="11"/>
          <p:cNvSpPr/>
          <p:nvPr/>
        </p:nvSpPr>
        <p:spPr>
          <a:xfrm flipH="false" flipV="false" rot="-5400000">
            <a:off x="11937968" y="-1307991"/>
            <a:ext cx="9424796" cy="5478486"/>
          </a:xfrm>
          <a:custGeom>
            <a:avLst/>
            <a:gdLst/>
            <a:ahLst/>
            <a:cxnLst/>
            <a:rect r="r" b="b" t="t" l="l"/>
            <a:pathLst>
              <a:path h="5478486" w="9424796">
                <a:moveTo>
                  <a:pt x="0" y="0"/>
                </a:moveTo>
                <a:lnTo>
                  <a:pt x="9424796" y="0"/>
                </a:lnTo>
                <a:lnTo>
                  <a:pt x="9424796" y="5478486"/>
                </a:lnTo>
                <a:lnTo>
                  <a:pt x="0" y="5478486"/>
                </a:lnTo>
                <a:lnTo>
                  <a:pt x="0" y="0"/>
                </a:lnTo>
                <a:close/>
              </a:path>
            </a:pathLst>
          </a:custGeom>
          <a:blipFill>
            <a:blip r:embed="rId8">
              <a:extLst>
                <a:ext uri="{96DAC541-7B7A-43D3-8B79-37D633B846F1}">
                  <asvg:svgBlip xmlns:asvg="http://schemas.microsoft.com/office/drawing/2016/SVG/main" r:embed="rId9"/>
                </a:ext>
              </a:extLst>
            </a:blip>
            <a:stretch>
              <a:fillRect l="0" t="0" r="0" b="-72660"/>
            </a:stretch>
          </a:blipFill>
        </p:spPr>
      </p:sp>
      <p:grpSp>
        <p:nvGrpSpPr>
          <p:cNvPr name="Group 12" id="12"/>
          <p:cNvGrpSpPr>
            <a:grpSpLocks noChangeAspect="true"/>
          </p:cNvGrpSpPr>
          <p:nvPr/>
        </p:nvGrpSpPr>
        <p:grpSpPr>
          <a:xfrm rot="0">
            <a:off x="9513147" y="4589345"/>
            <a:ext cx="3844720" cy="3844705"/>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grpSp>
        <p:nvGrpSpPr>
          <p:cNvPr name="Group 14" id="14"/>
          <p:cNvGrpSpPr>
            <a:grpSpLocks noChangeAspect="true"/>
          </p:cNvGrpSpPr>
          <p:nvPr/>
        </p:nvGrpSpPr>
        <p:grpSpPr>
          <a:xfrm rot="0">
            <a:off x="13649321" y="2678101"/>
            <a:ext cx="3946122" cy="3946106"/>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0" t="-10460" r="0" b="-10460"/>
              </a:stretch>
            </a:blipFill>
          </p:spPr>
        </p:sp>
      </p:grpSp>
      <p:sp>
        <p:nvSpPr>
          <p:cNvPr name="TextBox 16" id="16"/>
          <p:cNvSpPr txBox="true"/>
          <p:nvPr/>
        </p:nvSpPr>
        <p:spPr>
          <a:xfrm rot="0">
            <a:off x="6343723" y="959498"/>
            <a:ext cx="10183569" cy="847659"/>
          </a:xfrm>
          <a:prstGeom prst="rect">
            <a:avLst/>
          </a:prstGeom>
        </p:spPr>
        <p:txBody>
          <a:bodyPr anchor="t" rtlCol="false" tIns="0" lIns="0" bIns="0" rIns="0">
            <a:spAutoFit/>
          </a:bodyPr>
          <a:lstStyle/>
          <a:p>
            <a:pPr algn="l" marL="0" indent="0" lvl="0">
              <a:lnSpc>
                <a:spcPts val="6720"/>
              </a:lnSpc>
              <a:spcBef>
                <a:spcPct val="0"/>
              </a:spcBef>
            </a:pPr>
            <a:r>
              <a:rPr lang="en-US" sz="5600">
                <a:solidFill>
                  <a:srgbClr val="D34A24"/>
                </a:solidFill>
                <a:latin typeface="Roca One"/>
              </a:rPr>
              <a:t>NAF 2023 Team </a:t>
            </a:r>
          </a:p>
        </p:txBody>
      </p:sp>
      <p:sp>
        <p:nvSpPr>
          <p:cNvPr name="TextBox 17" id="17"/>
          <p:cNvSpPr txBox="true"/>
          <p:nvPr/>
        </p:nvSpPr>
        <p:spPr>
          <a:xfrm rot="0">
            <a:off x="1028700" y="8434050"/>
            <a:ext cx="3875540" cy="819051"/>
          </a:xfrm>
          <a:prstGeom prst="rect">
            <a:avLst/>
          </a:prstGeom>
        </p:spPr>
        <p:txBody>
          <a:bodyPr anchor="t" rtlCol="false" tIns="0" lIns="0" bIns="0" rIns="0">
            <a:spAutoFit/>
          </a:bodyPr>
          <a:lstStyle/>
          <a:p>
            <a:pPr algn="ctr">
              <a:lnSpc>
                <a:spcPts val="3228"/>
              </a:lnSpc>
            </a:pPr>
            <a:r>
              <a:rPr lang="en-US" sz="2690">
                <a:solidFill>
                  <a:srgbClr val="3477BA"/>
                </a:solidFill>
                <a:latin typeface="Roca One"/>
              </a:rPr>
              <a:t>Mallika Srinivasan</a:t>
            </a:r>
          </a:p>
          <a:p>
            <a:pPr algn="ctr" marL="0" indent="0" lvl="0">
              <a:lnSpc>
                <a:spcPts val="3228"/>
              </a:lnSpc>
              <a:spcBef>
                <a:spcPct val="0"/>
              </a:spcBef>
            </a:pPr>
            <a:r>
              <a:rPr lang="en-US" sz="2690">
                <a:solidFill>
                  <a:srgbClr val="3477BA"/>
                </a:solidFill>
                <a:latin typeface="Roca One"/>
              </a:rPr>
              <a:t>Project Manager</a:t>
            </a:r>
          </a:p>
        </p:txBody>
      </p:sp>
      <p:sp>
        <p:nvSpPr>
          <p:cNvPr name="TextBox 18" id="18"/>
          <p:cNvSpPr txBox="true"/>
          <p:nvPr/>
        </p:nvSpPr>
        <p:spPr>
          <a:xfrm rot="0">
            <a:off x="5084351" y="6214682"/>
            <a:ext cx="3875540" cy="819051"/>
          </a:xfrm>
          <a:prstGeom prst="rect">
            <a:avLst/>
          </a:prstGeom>
        </p:spPr>
        <p:txBody>
          <a:bodyPr anchor="t" rtlCol="false" tIns="0" lIns="0" bIns="0" rIns="0">
            <a:spAutoFit/>
          </a:bodyPr>
          <a:lstStyle/>
          <a:p>
            <a:pPr algn="ctr">
              <a:lnSpc>
                <a:spcPts val="3228"/>
              </a:lnSpc>
            </a:pPr>
            <a:r>
              <a:rPr lang="en-US" sz="2690">
                <a:solidFill>
                  <a:srgbClr val="3477BA"/>
                </a:solidFill>
                <a:latin typeface="Roca One"/>
              </a:rPr>
              <a:t>Alexandra Garcia</a:t>
            </a:r>
          </a:p>
          <a:p>
            <a:pPr algn="ctr" marL="0" indent="0" lvl="0">
              <a:lnSpc>
                <a:spcPts val="3228"/>
              </a:lnSpc>
              <a:spcBef>
                <a:spcPct val="0"/>
              </a:spcBef>
            </a:pPr>
            <a:r>
              <a:rPr lang="en-US" sz="2690">
                <a:solidFill>
                  <a:srgbClr val="3477BA"/>
                </a:solidFill>
                <a:latin typeface="Roca One"/>
              </a:rPr>
              <a:t> Researcher / Instructor</a:t>
            </a:r>
          </a:p>
        </p:txBody>
      </p:sp>
      <p:sp>
        <p:nvSpPr>
          <p:cNvPr name="TextBox 19" id="19"/>
          <p:cNvSpPr txBox="true"/>
          <p:nvPr/>
        </p:nvSpPr>
        <p:spPr>
          <a:xfrm rot="0">
            <a:off x="9809073" y="8676706"/>
            <a:ext cx="3875540" cy="819051"/>
          </a:xfrm>
          <a:prstGeom prst="rect">
            <a:avLst/>
          </a:prstGeom>
        </p:spPr>
        <p:txBody>
          <a:bodyPr anchor="t" rtlCol="false" tIns="0" lIns="0" bIns="0" rIns="0">
            <a:spAutoFit/>
          </a:bodyPr>
          <a:lstStyle/>
          <a:p>
            <a:pPr algn="ctr">
              <a:lnSpc>
                <a:spcPts val="3228"/>
              </a:lnSpc>
            </a:pPr>
            <a:r>
              <a:rPr lang="en-US" sz="2690">
                <a:solidFill>
                  <a:srgbClr val="3477BA"/>
                </a:solidFill>
                <a:latin typeface="Roca One"/>
              </a:rPr>
              <a:t>Brenda Jiang</a:t>
            </a:r>
          </a:p>
          <a:p>
            <a:pPr algn="ctr" marL="0" indent="0" lvl="0">
              <a:lnSpc>
                <a:spcPts val="3228"/>
              </a:lnSpc>
              <a:spcBef>
                <a:spcPct val="0"/>
              </a:spcBef>
            </a:pPr>
            <a:r>
              <a:rPr lang="en-US" sz="2690">
                <a:solidFill>
                  <a:srgbClr val="3477BA"/>
                </a:solidFill>
                <a:latin typeface="Roca One"/>
              </a:rPr>
              <a:t>Researcher / Instructor</a:t>
            </a:r>
          </a:p>
        </p:txBody>
      </p:sp>
      <p:sp>
        <p:nvSpPr>
          <p:cNvPr name="TextBox 20" id="20"/>
          <p:cNvSpPr txBox="true"/>
          <p:nvPr/>
        </p:nvSpPr>
        <p:spPr>
          <a:xfrm rot="0">
            <a:off x="13684612" y="7033732"/>
            <a:ext cx="3875540" cy="819051"/>
          </a:xfrm>
          <a:prstGeom prst="rect">
            <a:avLst/>
          </a:prstGeom>
        </p:spPr>
        <p:txBody>
          <a:bodyPr anchor="t" rtlCol="false" tIns="0" lIns="0" bIns="0" rIns="0">
            <a:spAutoFit/>
          </a:bodyPr>
          <a:lstStyle/>
          <a:p>
            <a:pPr algn="ctr">
              <a:lnSpc>
                <a:spcPts val="3228"/>
              </a:lnSpc>
            </a:pPr>
            <a:r>
              <a:rPr lang="en-US" sz="2690">
                <a:solidFill>
                  <a:srgbClr val="3477BA"/>
                </a:solidFill>
                <a:latin typeface="Roca One"/>
              </a:rPr>
              <a:t>Usha Srinivasan</a:t>
            </a:r>
          </a:p>
          <a:p>
            <a:pPr algn="ctr" marL="0" indent="0" lvl="0">
              <a:lnSpc>
                <a:spcPts val="3228"/>
              </a:lnSpc>
              <a:spcBef>
                <a:spcPct val="0"/>
              </a:spcBef>
            </a:pPr>
            <a:r>
              <a:rPr lang="en-US" sz="2690">
                <a:solidFill>
                  <a:srgbClr val="3477BA"/>
                </a:solidFill>
                <a:latin typeface="Roca One"/>
              </a:rPr>
              <a:t>Advisor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92800"/>
        </a:solidFill>
      </p:bgPr>
    </p:bg>
    <p:spTree>
      <p:nvGrpSpPr>
        <p:cNvPr id="1" name=""/>
        <p:cNvGrpSpPr/>
        <p:nvPr/>
      </p:nvGrpSpPr>
      <p:grpSpPr>
        <a:xfrm>
          <a:off x="0" y="0"/>
          <a:ext cx="0" cy="0"/>
          <a:chOff x="0" y="0"/>
          <a:chExt cx="0" cy="0"/>
        </a:xfrm>
      </p:grpSpPr>
      <p:grpSp>
        <p:nvGrpSpPr>
          <p:cNvPr name="Group 2" id="2"/>
          <p:cNvGrpSpPr/>
          <p:nvPr/>
        </p:nvGrpSpPr>
        <p:grpSpPr>
          <a:xfrm rot="0">
            <a:off x="4700960" y="-807585"/>
            <a:ext cx="14022379" cy="11331378"/>
            <a:chOff x="0" y="0"/>
            <a:chExt cx="3693137" cy="2984396"/>
          </a:xfrm>
        </p:grpSpPr>
        <p:sp>
          <p:nvSpPr>
            <p:cNvPr name="Freeform 3" id="3"/>
            <p:cNvSpPr/>
            <p:nvPr/>
          </p:nvSpPr>
          <p:spPr>
            <a:xfrm flipH="false" flipV="false" rot="0">
              <a:off x="0" y="0"/>
              <a:ext cx="3693137" cy="2984396"/>
            </a:xfrm>
            <a:custGeom>
              <a:avLst/>
              <a:gdLst/>
              <a:ahLst/>
              <a:cxnLst/>
              <a:rect r="r" b="b" t="t" l="l"/>
              <a:pathLst>
                <a:path h="2984396" w="3693137">
                  <a:moveTo>
                    <a:pt x="0" y="0"/>
                  </a:moveTo>
                  <a:lnTo>
                    <a:pt x="3693137" y="0"/>
                  </a:lnTo>
                  <a:lnTo>
                    <a:pt x="3693137" y="2984396"/>
                  </a:lnTo>
                  <a:lnTo>
                    <a:pt x="0" y="2984396"/>
                  </a:lnTo>
                  <a:close/>
                </a:path>
              </a:pathLst>
            </a:custGeom>
            <a:solidFill>
              <a:srgbClr val="FFFBED"/>
            </a:solidFill>
          </p:spPr>
        </p:sp>
        <p:sp>
          <p:nvSpPr>
            <p:cNvPr name="TextBox 4" id="4"/>
            <p:cNvSpPr txBox="true"/>
            <p:nvPr/>
          </p:nvSpPr>
          <p:spPr>
            <a:xfrm>
              <a:off x="0" y="-76200"/>
              <a:ext cx="3693137" cy="3060596"/>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0">
            <a:off x="15499960" y="410380"/>
            <a:ext cx="2060192" cy="206019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6165891" y="5379566"/>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6165891" y="2594084"/>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6165891" y="3748874"/>
            <a:ext cx="293279" cy="293279"/>
          </a:xfrm>
          <a:custGeom>
            <a:avLst/>
            <a:gdLst/>
            <a:ahLst/>
            <a:cxnLst/>
            <a:rect r="r" b="b" t="t" l="l"/>
            <a:pathLst>
              <a:path h="293279" w="293279">
                <a:moveTo>
                  <a:pt x="0" y="0"/>
                </a:moveTo>
                <a:lnTo>
                  <a:pt x="293279" y="0"/>
                </a:lnTo>
                <a:lnTo>
                  <a:pt x="293279" y="293278"/>
                </a:lnTo>
                <a:lnTo>
                  <a:pt x="0" y="2932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150501" y="1807092"/>
            <a:ext cx="5478658" cy="7304877"/>
          </a:xfrm>
          <a:custGeom>
            <a:avLst/>
            <a:gdLst/>
            <a:ahLst/>
            <a:cxnLst/>
            <a:rect r="r" b="b" t="t" l="l"/>
            <a:pathLst>
              <a:path h="7304877" w="5478658">
                <a:moveTo>
                  <a:pt x="0" y="0"/>
                </a:moveTo>
                <a:lnTo>
                  <a:pt x="5478658" y="0"/>
                </a:lnTo>
                <a:lnTo>
                  <a:pt x="5478658" y="7304877"/>
                </a:lnTo>
                <a:lnTo>
                  <a:pt x="0" y="7304877"/>
                </a:lnTo>
                <a:lnTo>
                  <a:pt x="0" y="0"/>
                </a:lnTo>
                <a:close/>
              </a:path>
            </a:pathLst>
          </a:custGeom>
          <a:blipFill>
            <a:blip r:embed="rId6"/>
            <a:stretch>
              <a:fillRect l="0" t="0" r="0" b="0"/>
            </a:stretch>
          </a:blipFill>
        </p:spPr>
      </p:sp>
      <p:sp>
        <p:nvSpPr>
          <p:cNvPr name="TextBox 16" id="16"/>
          <p:cNvSpPr txBox="true"/>
          <p:nvPr/>
        </p:nvSpPr>
        <p:spPr>
          <a:xfrm rot="0">
            <a:off x="6670210" y="2498927"/>
            <a:ext cx="9630295" cy="7820732"/>
          </a:xfrm>
          <a:prstGeom prst="rect">
            <a:avLst/>
          </a:prstGeom>
        </p:spPr>
        <p:txBody>
          <a:bodyPr anchor="t" rtlCol="false" tIns="0" lIns="0" bIns="0" rIns="0">
            <a:spAutoFit/>
          </a:bodyPr>
          <a:lstStyle/>
          <a:p>
            <a:pPr algn="l" marL="0" indent="0" lvl="0">
              <a:lnSpc>
                <a:spcPts val="3219"/>
              </a:lnSpc>
              <a:spcBef>
                <a:spcPct val="0"/>
              </a:spcBef>
            </a:pPr>
            <a:r>
              <a:rPr lang="en-US" sz="2299">
                <a:solidFill>
                  <a:srgbClr val="000000"/>
                </a:solidFill>
                <a:latin typeface="Open Sauce"/>
              </a:rPr>
              <a:t>H</a:t>
            </a:r>
            <a:r>
              <a:rPr lang="en-US" sz="2299" u="none">
                <a:solidFill>
                  <a:srgbClr val="000000"/>
                </a:solidFill>
                <a:latin typeface="Open Sauce"/>
              </a:rPr>
              <a:t>ighlight immigrant impact on society beyond labor and tax contributions.</a:t>
            </a:r>
          </a:p>
          <a:p>
            <a:pPr algn="l">
              <a:lnSpc>
                <a:spcPts val="3219"/>
              </a:lnSpc>
              <a:spcBef>
                <a:spcPct val="0"/>
              </a:spcBef>
            </a:pPr>
          </a:p>
          <a:p>
            <a:pPr algn="l" marL="0" indent="0" lvl="0">
              <a:lnSpc>
                <a:spcPts val="3219"/>
              </a:lnSpc>
              <a:spcBef>
                <a:spcPct val="0"/>
              </a:spcBef>
            </a:pPr>
            <a:r>
              <a:rPr lang="en-US" sz="2299" u="none">
                <a:solidFill>
                  <a:srgbClr val="000000"/>
                </a:solidFill>
                <a:latin typeface="Open Sauce"/>
              </a:rPr>
              <a:t>2023 goal t</a:t>
            </a:r>
            <a:r>
              <a:rPr lang="en-US" sz="2299" u="none">
                <a:solidFill>
                  <a:srgbClr val="000000"/>
                </a:solidFill>
                <a:latin typeface="Open Sauce"/>
              </a:rPr>
              <a:t>o add to the collection of stories from 2022, document immigrant history, but even more to track immigrant community engagement, leadership, &amp; transformational change.</a:t>
            </a:r>
          </a:p>
          <a:p>
            <a:pPr algn="l" marL="0" indent="0" lvl="0">
              <a:lnSpc>
                <a:spcPts val="3219"/>
              </a:lnSpc>
              <a:spcBef>
                <a:spcPct val="0"/>
              </a:spcBef>
            </a:pPr>
          </a:p>
          <a:p>
            <a:pPr algn="l">
              <a:lnSpc>
                <a:spcPts val="3219"/>
              </a:lnSpc>
              <a:spcBef>
                <a:spcPct val="0"/>
              </a:spcBef>
            </a:pPr>
            <a:r>
              <a:rPr lang="en-US" sz="2299" u="none">
                <a:solidFill>
                  <a:srgbClr val="000000"/>
                </a:solidFill>
                <a:latin typeface="Open Sauce"/>
              </a:rPr>
              <a:t>Fellows trained in social science research, process of collecting, analyzing, preserving oral histories.</a:t>
            </a:r>
          </a:p>
          <a:p>
            <a:pPr algn="l">
              <a:lnSpc>
                <a:spcPts val="3219"/>
              </a:lnSpc>
              <a:spcBef>
                <a:spcPct val="0"/>
              </a:spcBef>
            </a:pPr>
          </a:p>
          <a:p>
            <a:pPr algn="l">
              <a:lnSpc>
                <a:spcPts val="3219"/>
              </a:lnSpc>
              <a:spcBef>
                <a:spcPct val="0"/>
              </a:spcBef>
            </a:pPr>
            <a:r>
              <a:rPr lang="en-US" sz="2299" u="none">
                <a:solidFill>
                  <a:srgbClr val="000000"/>
                </a:solidFill>
                <a:latin typeface="Open Sauce"/>
              </a:rPr>
              <a:t>Butterfly Lab, immigrant narrative training on ways to change the dominant narrative.</a:t>
            </a:r>
          </a:p>
          <a:p>
            <a:pPr algn="l">
              <a:lnSpc>
                <a:spcPts val="3219"/>
              </a:lnSpc>
              <a:spcBef>
                <a:spcPct val="0"/>
              </a:spcBef>
            </a:pPr>
          </a:p>
          <a:p>
            <a:pPr algn="l">
              <a:lnSpc>
                <a:spcPts val="3219"/>
              </a:lnSpc>
              <a:spcBef>
                <a:spcPct val="0"/>
              </a:spcBef>
            </a:pPr>
            <a:r>
              <a:rPr lang="en-US" sz="2299" u="none">
                <a:solidFill>
                  <a:srgbClr val="000000"/>
                </a:solidFill>
                <a:latin typeface="Open Sauce"/>
              </a:rPr>
              <a:t>Theoretical framework that dives deep into the root causes of inequities, exclusions, exploitation, injustice, scapegoating, and criminalization in the U. S. immigration system. Also, it includes immigrant resilience, strength, power, engagement, leadership &amp; innovation beyond hi-tech context.</a:t>
            </a:r>
          </a:p>
          <a:p>
            <a:pPr algn="l">
              <a:lnSpc>
                <a:spcPts val="1959"/>
              </a:lnSpc>
              <a:spcBef>
                <a:spcPct val="0"/>
              </a:spcBef>
            </a:pPr>
          </a:p>
          <a:p>
            <a:pPr algn="l" marL="0" indent="0" lvl="0">
              <a:lnSpc>
                <a:spcPts val="3002"/>
              </a:lnSpc>
              <a:spcBef>
                <a:spcPct val="0"/>
              </a:spcBef>
            </a:pPr>
          </a:p>
        </p:txBody>
      </p:sp>
      <p:sp>
        <p:nvSpPr>
          <p:cNvPr name="TextBox 17" id="17"/>
          <p:cNvSpPr txBox="true"/>
          <p:nvPr/>
        </p:nvSpPr>
        <p:spPr>
          <a:xfrm rot="2570800">
            <a:off x="15997139" y="521399"/>
            <a:ext cx="1778950" cy="993368"/>
          </a:xfrm>
          <a:prstGeom prst="rect">
            <a:avLst/>
          </a:prstGeom>
        </p:spPr>
        <p:txBody>
          <a:bodyPr anchor="t" rtlCol="false" tIns="0" lIns="0" bIns="0" rIns="0">
            <a:spAutoFit/>
          </a:bodyPr>
          <a:lstStyle/>
          <a:p>
            <a:pPr algn="l" marL="0" indent="0" lvl="0">
              <a:lnSpc>
                <a:spcPts val="3080"/>
              </a:lnSpc>
              <a:spcBef>
                <a:spcPct val="0"/>
              </a:spcBef>
            </a:pPr>
            <a:r>
              <a:rPr lang="en-US" sz="2200" spc="250">
                <a:solidFill>
                  <a:srgbClr val="FFFFFF"/>
                </a:solidFill>
                <a:latin typeface="Open Sauce Bold"/>
              </a:rPr>
              <a:t>WHAT WE DID</a:t>
            </a:r>
          </a:p>
        </p:txBody>
      </p:sp>
      <p:sp>
        <p:nvSpPr>
          <p:cNvPr name="TextBox 18" id="18"/>
          <p:cNvSpPr txBox="true"/>
          <p:nvPr/>
        </p:nvSpPr>
        <p:spPr>
          <a:xfrm rot="0">
            <a:off x="6088362" y="1170783"/>
            <a:ext cx="10183569" cy="1000125"/>
          </a:xfrm>
          <a:prstGeom prst="rect">
            <a:avLst/>
          </a:prstGeom>
        </p:spPr>
        <p:txBody>
          <a:bodyPr anchor="t" rtlCol="false" tIns="0" lIns="0" bIns="0" rIns="0">
            <a:spAutoFit/>
          </a:bodyPr>
          <a:lstStyle/>
          <a:p>
            <a:pPr algn="just" marL="0" indent="0" lvl="0">
              <a:lnSpc>
                <a:spcPts val="7800"/>
              </a:lnSpc>
              <a:spcBef>
                <a:spcPct val="0"/>
              </a:spcBef>
            </a:pPr>
            <a:r>
              <a:rPr lang="en-US" sz="6500">
                <a:solidFill>
                  <a:srgbClr val="3C7F72"/>
                </a:solidFill>
                <a:latin typeface="Roca One Ultra-Bold"/>
              </a:rPr>
              <a:t>NAF Oral History Project</a:t>
            </a:r>
            <a:r>
              <a:rPr lang="en-US" sz="6500">
                <a:solidFill>
                  <a:srgbClr val="3C7F72"/>
                </a:solidFill>
                <a:latin typeface="Roca One Ultra-Bold"/>
              </a:rPr>
              <a:t> </a:t>
            </a:r>
          </a:p>
        </p:txBody>
      </p:sp>
      <p:sp>
        <p:nvSpPr>
          <p:cNvPr name="Freeform 19" id="19"/>
          <p:cNvSpPr/>
          <p:nvPr/>
        </p:nvSpPr>
        <p:spPr>
          <a:xfrm flipH="false" flipV="false" rot="0">
            <a:off x="6165891" y="6530095"/>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6165891" y="7775874"/>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4780374" y="-1099646"/>
            <a:ext cx="9424796" cy="5478486"/>
          </a:xfrm>
          <a:custGeom>
            <a:avLst/>
            <a:gdLst/>
            <a:ahLst/>
            <a:cxnLst/>
            <a:rect r="r" b="b" t="t" l="l"/>
            <a:pathLst>
              <a:path h="5478486" w="9424796">
                <a:moveTo>
                  <a:pt x="0" y="0"/>
                </a:moveTo>
                <a:lnTo>
                  <a:pt x="9424796" y="0"/>
                </a:lnTo>
                <a:lnTo>
                  <a:pt x="9424796" y="5478486"/>
                </a:lnTo>
                <a:lnTo>
                  <a:pt x="0" y="5478486"/>
                </a:lnTo>
                <a:lnTo>
                  <a:pt x="0" y="0"/>
                </a:lnTo>
                <a:close/>
              </a:path>
            </a:pathLst>
          </a:custGeom>
          <a:blipFill>
            <a:blip r:embed="rId2">
              <a:extLst>
                <a:ext uri="{96DAC541-7B7A-43D3-8B79-37D633B846F1}">
                  <asvg:svgBlip xmlns:asvg="http://schemas.microsoft.com/office/drawing/2016/SVG/main" r:embed="rId3"/>
                </a:ext>
              </a:extLst>
            </a:blip>
            <a:stretch>
              <a:fillRect l="0" t="0" r="0" b="-72660"/>
            </a:stretch>
          </a:blipFill>
        </p:spPr>
      </p:sp>
      <p:grpSp>
        <p:nvGrpSpPr>
          <p:cNvPr name="Group 3" id="3"/>
          <p:cNvGrpSpPr/>
          <p:nvPr/>
        </p:nvGrpSpPr>
        <p:grpSpPr>
          <a:xfrm rot="0">
            <a:off x="17569677" y="8095113"/>
            <a:ext cx="1163187" cy="116318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003691" y="5184388"/>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5003691" y="7394984"/>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486882" y="5416752"/>
            <a:ext cx="4890498" cy="6226629"/>
          </a:xfrm>
          <a:custGeom>
            <a:avLst/>
            <a:gdLst/>
            <a:ahLst/>
            <a:cxnLst/>
            <a:rect r="r" b="b" t="t" l="l"/>
            <a:pathLst>
              <a:path h="6226629" w="4890498">
                <a:moveTo>
                  <a:pt x="0" y="0"/>
                </a:moveTo>
                <a:lnTo>
                  <a:pt x="4890498" y="0"/>
                </a:lnTo>
                <a:lnTo>
                  <a:pt x="4890498" y="6226629"/>
                </a:lnTo>
                <a:lnTo>
                  <a:pt x="0" y="6226629"/>
                </a:lnTo>
                <a:lnTo>
                  <a:pt x="0" y="0"/>
                </a:lnTo>
                <a:close/>
              </a:path>
            </a:pathLst>
          </a:custGeom>
          <a:blipFill>
            <a:blip r:embed="rId8">
              <a:alphaModFix amt="74000"/>
            </a:blip>
            <a:stretch>
              <a:fillRect l="0" t="0" r="0" b="0"/>
            </a:stretch>
          </a:blipFill>
        </p:spPr>
      </p:sp>
      <p:sp>
        <p:nvSpPr>
          <p:cNvPr name="TextBox 10" id="10"/>
          <p:cNvSpPr txBox="true"/>
          <p:nvPr/>
        </p:nvSpPr>
        <p:spPr>
          <a:xfrm rot="0">
            <a:off x="894130" y="632334"/>
            <a:ext cx="11741174" cy="1358978"/>
          </a:xfrm>
          <a:prstGeom prst="rect">
            <a:avLst/>
          </a:prstGeom>
        </p:spPr>
        <p:txBody>
          <a:bodyPr anchor="t" rtlCol="false" tIns="0" lIns="0" bIns="0" rIns="0">
            <a:spAutoFit/>
          </a:bodyPr>
          <a:lstStyle/>
          <a:p>
            <a:pPr algn="just" marL="0" indent="0" lvl="0">
              <a:lnSpc>
                <a:spcPts val="5393"/>
              </a:lnSpc>
              <a:spcBef>
                <a:spcPct val="0"/>
              </a:spcBef>
            </a:pPr>
            <a:r>
              <a:rPr lang="en-US" sz="4494">
                <a:solidFill>
                  <a:srgbClr val="3C7F72"/>
                </a:solidFill>
                <a:latin typeface="Roca One Ultra-Bold"/>
              </a:rPr>
              <a:t>Importance of Preserving History and Promoting a Complex Narrative</a:t>
            </a:r>
          </a:p>
        </p:txBody>
      </p:sp>
      <p:sp>
        <p:nvSpPr>
          <p:cNvPr name="TextBox 11" id="11"/>
          <p:cNvSpPr txBox="true"/>
          <p:nvPr/>
        </p:nvSpPr>
        <p:spPr>
          <a:xfrm rot="0">
            <a:off x="894130" y="2003627"/>
            <a:ext cx="12115800" cy="3413125"/>
          </a:xfrm>
          <a:prstGeom prst="rect">
            <a:avLst/>
          </a:prstGeom>
        </p:spPr>
        <p:txBody>
          <a:bodyPr anchor="t" rtlCol="false" tIns="0" lIns="0" bIns="0" rIns="0">
            <a:spAutoFit/>
          </a:bodyPr>
          <a:lstStyle/>
          <a:p>
            <a:pPr>
              <a:lnSpc>
                <a:spcPts val="3949"/>
              </a:lnSpc>
            </a:pPr>
            <a:r>
              <a:rPr lang="en-US" sz="2499">
                <a:solidFill>
                  <a:srgbClr val="000000"/>
                </a:solidFill>
                <a:latin typeface="Open Sauce"/>
              </a:rPr>
              <a:t>Stories collected contribute to a different, complex narrative about immigrants--immigrants are not here</a:t>
            </a:r>
            <a:r>
              <a:rPr lang="en-US" sz="2499">
                <a:solidFill>
                  <a:srgbClr val="000000"/>
                </a:solidFill>
                <a:latin typeface="Open Sauce Italics"/>
              </a:rPr>
              <a:t> only</a:t>
            </a:r>
            <a:r>
              <a:rPr lang="en-US" sz="2499">
                <a:solidFill>
                  <a:srgbClr val="000000"/>
                </a:solidFill>
                <a:latin typeface="Open Sauce"/>
              </a:rPr>
              <a:t> to work, produce high-tech innovations,</a:t>
            </a:r>
            <a:r>
              <a:rPr lang="en-US" sz="2499">
                <a:solidFill>
                  <a:srgbClr val="000000"/>
                </a:solidFill>
                <a:latin typeface="Open Sauce"/>
              </a:rPr>
              <a:t> find safety, support families to have a better economic future, or to integrate into the U. S. institutions as they are; immigrants do struggle, but they are also resilient, strong, movement leaders, producers of transformational change.</a:t>
            </a:r>
          </a:p>
          <a:p>
            <a:pPr algn="l" marL="0" indent="0" lvl="0">
              <a:lnSpc>
                <a:spcPts val="3499"/>
              </a:lnSpc>
              <a:spcBef>
                <a:spcPct val="0"/>
              </a:spcBef>
            </a:pPr>
          </a:p>
        </p:txBody>
      </p:sp>
      <p:sp>
        <p:nvSpPr>
          <p:cNvPr name="TextBox 12" id="12"/>
          <p:cNvSpPr txBox="true"/>
          <p:nvPr/>
        </p:nvSpPr>
        <p:spPr>
          <a:xfrm rot="0">
            <a:off x="5519207" y="5110163"/>
            <a:ext cx="11740093" cy="5241925"/>
          </a:xfrm>
          <a:prstGeom prst="rect">
            <a:avLst/>
          </a:prstGeom>
        </p:spPr>
        <p:txBody>
          <a:bodyPr anchor="t" rtlCol="false" tIns="0" lIns="0" bIns="0" rIns="0">
            <a:spAutoFit/>
          </a:bodyPr>
          <a:lstStyle/>
          <a:p>
            <a:pPr>
              <a:lnSpc>
                <a:spcPts val="3499"/>
              </a:lnSpc>
            </a:pPr>
            <a:r>
              <a:rPr lang="en-US" sz="2499">
                <a:solidFill>
                  <a:srgbClr val="000000"/>
                </a:solidFill>
                <a:latin typeface="Open Sauce"/>
              </a:rPr>
              <a:t>NAF Fellows identified themes of dreaming, envisioning, and contributing to a better world; pursuing goals that are guided by equity and social justice; and of transformation/not only in personal lives, but in disrupting and rebuilding social institutions to reflect transformational change.    </a:t>
            </a:r>
          </a:p>
          <a:p>
            <a:pPr>
              <a:lnSpc>
                <a:spcPts val="3499"/>
              </a:lnSpc>
            </a:pPr>
          </a:p>
          <a:p>
            <a:pPr>
              <a:lnSpc>
                <a:spcPts val="3499"/>
              </a:lnSpc>
            </a:pPr>
            <a:r>
              <a:rPr lang="en-US" sz="2499">
                <a:solidFill>
                  <a:srgbClr val="000000"/>
                </a:solidFill>
                <a:latin typeface="Open Sauce"/>
              </a:rPr>
              <a:t>Recommendations how to recognize immigrant power and impact, create new institutions and avenues.</a:t>
            </a:r>
            <a:r>
              <a:rPr lang="en-US" sz="2499">
                <a:solidFill>
                  <a:srgbClr val="000000"/>
                </a:solidFill>
                <a:latin typeface="Open Sauce"/>
              </a:rPr>
              <a:t> </a:t>
            </a:r>
          </a:p>
          <a:p>
            <a:pPr>
              <a:lnSpc>
                <a:spcPts val="3499"/>
              </a:lnSpc>
            </a:pPr>
            <a:r>
              <a:rPr lang="en-US" sz="2499">
                <a:solidFill>
                  <a:srgbClr val="000000"/>
                </a:solidFill>
                <a:latin typeface="Open Sauce"/>
              </a:rPr>
              <a:t>Also, how t</a:t>
            </a:r>
            <a:r>
              <a:rPr lang="en-US" sz="2499">
                <a:solidFill>
                  <a:srgbClr val="000000"/>
                </a:solidFill>
                <a:latin typeface="Open Sauce"/>
              </a:rPr>
              <a:t>o promote real, complex, narrative about immigrants who bring new ideas, build solidarity and community, use the power of culture and art for transformation, and create best practices. </a:t>
            </a:r>
          </a:p>
          <a:p>
            <a:pPr>
              <a:lnSpc>
                <a:spcPts val="3499"/>
              </a:lnSpc>
            </a:pPr>
          </a:p>
          <a:p>
            <a:pPr algn="l" marL="0" indent="0" lvl="0">
              <a:lnSpc>
                <a:spcPts val="3499"/>
              </a:lnSpc>
              <a:spcBef>
                <a:spcPct val="0"/>
              </a:spcBef>
            </a:pP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2400B"/>
        </a:solidFill>
      </p:bgPr>
    </p:bg>
    <p:spTree>
      <p:nvGrpSpPr>
        <p:cNvPr id="1" name=""/>
        <p:cNvGrpSpPr/>
        <p:nvPr/>
      </p:nvGrpSpPr>
      <p:grpSpPr>
        <a:xfrm>
          <a:off x="0" y="0"/>
          <a:ext cx="0" cy="0"/>
          <a:chOff x="0" y="0"/>
          <a:chExt cx="0" cy="0"/>
        </a:xfrm>
      </p:grpSpPr>
      <p:sp>
        <p:nvSpPr>
          <p:cNvPr name="Freeform 2" id="2"/>
          <p:cNvSpPr/>
          <p:nvPr/>
        </p:nvSpPr>
        <p:spPr>
          <a:xfrm flipH="false" flipV="false" rot="3760102">
            <a:off x="4214206" y="-7326186"/>
            <a:ext cx="5277202" cy="18197250"/>
          </a:xfrm>
          <a:custGeom>
            <a:avLst/>
            <a:gdLst/>
            <a:ahLst/>
            <a:cxnLst/>
            <a:rect r="r" b="b" t="t" l="l"/>
            <a:pathLst>
              <a:path h="18197250" w="5277202">
                <a:moveTo>
                  <a:pt x="0" y="0"/>
                </a:moveTo>
                <a:lnTo>
                  <a:pt x="5277202" y="0"/>
                </a:lnTo>
                <a:lnTo>
                  <a:pt x="5277202" y="18197249"/>
                </a:lnTo>
                <a:lnTo>
                  <a:pt x="0" y="181972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66405" y="897545"/>
            <a:ext cx="15355189" cy="8491911"/>
          </a:xfrm>
          <a:custGeom>
            <a:avLst/>
            <a:gdLst/>
            <a:ahLst/>
            <a:cxnLst/>
            <a:rect r="r" b="b" t="t" l="l"/>
            <a:pathLst>
              <a:path h="8491911" w="15355189">
                <a:moveTo>
                  <a:pt x="0" y="0"/>
                </a:moveTo>
                <a:lnTo>
                  <a:pt x="15355190" y="0"/>
                </a:lnTo>
                <a:lnTo>
                  <a:pt x="15355190" y="8491910"/>
                </a:lnTo>
                <a:lnTo>
                  <a:pt x="0" y="8491910"/>
                </a:lnTo>
                <a:lnTo>
                  <a:pt x="0" y="0"/>
                </a:lnTo>
                <a:close/>
              </a:path>
            </a:pathLst>
          </a:custGeom>
          <a:blipFill>
            <a:blip r:embed="rId4"/>
            <a:stretch>
              <a:fillRect l="-4094" t="-5326" r="0" b="0"/>
            </a:stretch>
          </a:blipFill>
        </p:spPr>
      </p:sp>
      <p:sp>
        <p:nvSpPr>
          <p:cNvPr name="TextBox 4" id="4"/>
          <p:cNvSpPr txBox="true"/>
          <p:nvPr/>
        </p:nvSpPr>
        <p:spPr>
          <a:xfrm rot="0">
            <a:off x="1466405" y="9532330"/>
            <a:ext cx="15355189" cy="537845"/>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Roca One"/>
              </a:rPr>
              <a:t>NAF Fellows 2023</a:t>
            </a: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2400B"/>
        </a:solidFill>
      </p:bgPr>
    </p:bg>
    <p:spTree>
      <p:nvGrpSpPr>
        <p:cNvPr id="1" name=""/>
        <p:cNvGrpSpPr/>
        <p:nvPr/>
      </p:nvGrpSpPr>
      <p:grpSpPr>
        <a:xfrm>
          <a:off x="0" y="0"/>
          <a:ext cx="0" cy="0"/>
          <a:chOff x="0" y="0"/>
          <a:chExt cx="0" cy="0"/>
        </a:xfrm>
      </p:grpSpPr>
      <p:grpSp>
        <p:nvGrpSpPr>
          <p:cNvPr name="Group 2" id="2"/>
          <p:cNvGrpSpPr/>
          <p:nvPr/>
        </p:nvGrpSpPr>
        <p:grpSpPr>
          <a:xfrm rot="0">
            <a:off x="2702774" y="-206158"/>
            <a:ext cx="15943037" cy="11331378"/>
            <a:chOff x="0" y="0"/>
            <a:chExt cx="4198989" cy="2984396"/>
          </a:xfrm>
        </p:grpSpPr>
        <p:sp>
          <p:nvSpPr>
            <p:cNvPr name="Freeform 3" id="3"/>
            <p:cNvSpPr/>
            <p:nvPr/>
          </p:nvSpPr>
          <p:spPr>
            <a:xfrm flipH="false" flipV="false" rot="0">
              <a:off x="0" y="0"/>
              <a:ext cx="4198989" cy="2984396"/>
            </a:xfrm>
            <a:custGeom>
              <a:avLst/>
              <a:gdLst/>
              <a:ahLst/>
              <a:cxnLst/>
              <a:rect r="r" b="b" t="t" l="l"/>
              <a:pathLst>
                <a:path h="2984396" w="4198989">
                  <a:moveTo>
                    <a:pt x="0" y="0"/>
                  </a:moveTo>
                  <a:lnTo>
                    <a:pt x="4198989" y="0"/>
                  </a:lnTo>
                  <a:lnTo>
                    <a:pt x="4198989" y="2984396"/>
                  </a:lnTo>
                  <a:lnTo>
                    <a:pt x="0" y="2984396"/>
                  </a:lnTo>
                  <a:close/>
                </a:path>
              </a:pathLst>
            </a:custGeom>
            <a:solidFill>
              <a:srgbClr val="FFFBED"/>
            </a:solidFill>
          </p:spPr>
        </p:sp>
        <p:sp>
          <p:nvSpPr>
            <p:cNvPr name="TextBox 4" id="4"/>
            <p:cNvSpPr txBox="true"/>
            <p:nvPr/>
          </p:nvSpPr>
          <p:spPr>
            <a:xfrm>
              <a:off x="0" y="-76200"/>
              <a:ext cx="4198989" cy="3060596"/>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3167143" y="613281"/>
            <a:ext cx="2823725" cy="4255196"/>
          </a:xfrm>
          <a:custGeom>
            <a:avLst/>
            <a:gdLst/>
            <a:ahLst/>
            <a:cxnLst/>
            <a:rect r="r" b="b" t="t" l="l"/>
            <a:pathLst>
              <a:path h="4255196" w="2823725">
                <a:moveTo>
                  <a:pt x="0" y="0"/>
                </a:moveTo>
                <a:lnTo>
                  <a:pt x="2823725" y="0"/>
                </a:lnTo>
                <a:lnTo>
                  <a:pt x="2823725" y="4255196"/>
                </a:lnTo>
                <a:lnTo>
                  <a:pt x="0" y="4255196"/>
                </a:lnTo>
                <a:lnTo>
                  <a:pt x="0" y="0"/>
                </a:lnTo>
                <a:close/>
              </a:path>
            </a:pathLst>
          </a:custGeom>
          <a:blipFill>
            <a:blip r:embed="rId4"/>
            <a:stretch>
              <a:fillRect l="0" t="0" r="0" b="0"/>
            </a:stretch>
          </a:blipFill>
        </p:spPr>
      </p:sp>
      <p:sp>
        <p:nvSpPr>
          <p:cNvPr name="Freeform 10" id="10"/>
          <p:cNvSpPr/>
          <p:nvPr/>
        </p:nvSpPr>
        <p:spPr>
          <a:xfrm flipH="false" flipV="false" rot="0">
            <a:off x="10384014" y="655672"/>
            <a:ext cx="3160596" cy="4212805"/>
          </a:xfrm>
          <a:custGeom>
            <a:avLst/>
            <a:gdLst/>
            <a:ahLst/>
            <a:cxnLst/>
            <a:rect r="r" b="b" t="t" l="l"/>
            <a:pathLst>
              <a:path h="4212805" w="3160596">
                <a:moveTo>
                  <a:pt x="0" y="0"/>
                </a:moveTo>
                <a:lnTo>
                  <a:pt x="3160596" y="0"/>
                </a:lnTo>
                <a:lnTo>
                  <a:pt x="3160596" y="4212805"/>
                </a:lnTo>
                <a:lnTo>
                  <a:pt x="0" y="4212805"/>
                </a:lnTo>
                <a:lnTo>
                  <a:pt x="0" y="0"/>
                </a:lnTo>
                <a:close/>
              </a:path>
            </a:pathLst>
          </a:custGeom>
          <a:blipFill>
            <a:blip r:embed="rId5"/>
            <a:stretch>
              <a:fillRect l="0" t="0" r="0" b="0"/>
            </a:stretch>
          </a:blipFill>
        </p:spPr>
      </p:sp>
      <p:sp>
        <p:nvSpPr>
          <p:cNvPr name="Freeform 11" id="11"/>
          <p:cNvSpPr/>
          <p:nvPr/>
        </p:nvSpPr>
        <p:spPr>
          <a:xfrm flipH="false" flipV="false" rot="0">
            <a:off x="6680998" y="613281"/>
            <a:ext cx="3012885" cy="4255196"/>
          </a:xfrm>
          <a:custGeom>
            <a:avLst/>
            <a:gdLst/>
            <a:ahLst/>
            <a:cxnLst/>
            <a:rect r="r" b="b" t="t" l="l"/>
            <a:pathLst>
              <a:path h="4255196" w="3012885">
                <a:moveTo>
                  <a:pt x="0" y="0"/>
                </a:moveTo>
                <a:lnTo>
                  <a:pt x="3012885" y="0"/>
                </a:lnTo>
                <a:lnTo>
                  <a:pt x="3012885" y="4255196"/>
                </a:lnTo>
                <a:lnTo>
                  <a:pt x="0" y="4255196"/>
                </a:lnTo>
                <a:lnTo>
                  <a:pt x="0" y="0"/>
                </a:lnTo>
                <a:close/>
              </a:path>
            </a:pathLst>
          </a:custGeom>
          <a:blipFill>
            <a:blip r:embed="rId6"/>
            <a:stretch>
              <a:fillRect l="-8995" t="-14702" r="-12503" b="0"/>
            </a:stretch>
          </a:blipFill>
        </p:spPr>
      </p:sp>
      <p:sp>
        <p:nvSpPr>
          <p:cNvPr name="Freeform 12" id="12"/>
          <p:cNvSpPr/>
          <p:nvPr/>
        </p:nvSpPr>
        <p:spPr>
          <a:xfrm flipH="false" flipV="false" rot="0">
            <a:off x="4579006" y="5453165"/>
            <a:ext cx="3139502" cy="4177607"/>
          </a:xfrm>
          <a:custGeom>
            <a:avLst/>
            <a:gdLst/>
            <a:ahLst/>
            <a:cxnLst/>
            <a:rect r="r" b="b" t="t" l="l"/>
            <a:pathLst>
              <a:path h="4177607" w="3139502">
                <a:moveTo>
                  <a:pt x="0" y="0"/>
                </a:moveTo>
                <a:lnTo>
                  <a:pt x="3139501" y="0"/>
                </a:lnTo>
                <a:lnTo>
                  <a:pt x="3139501" y="4177607"/>
                </a:lnTo>
                <a:lnTo>
                  <a:pt x="0" y="4177607"/>
                </a:lnTo>
                <a:lnTo>
                  <a:pt x="0" y="0"/>
                </a:lnTo>
                <a:close/>
              </a:path>
            </a:pathLst>
          </a:custGeom>
          <a:blipFill>
            <a:blip r:embed="rId7"/>
            <a:stretch>
              <a:fillRect l="-951" t="-10994" r="-9889" b="0"/>
            </a:stretch>
          </a:blipFill>
        </p:spPr>
      </p:sp>
      <p:sp>
        <p:nvSpPr>
          <p:cNvPr name="Freeform 13" id="13"/>
          <p:cNvSpPr/>
          <p:nvPr/>
        </p:nvSpPr>
        <p:spPr>
          <a:xfrm flipH="false" flipV="false" rot="0">
            <a:off x="8728621" y="6011403"/>
            <a:ext cx="3054764" cy="3054764"/>
          </a:xfrm>
          <a:custGeom>
            <a:avLst/>
            <a:gdLst/>
            <a:ahLst/>
            <a:cxnLst/>
            <a:rect r="r" b="b" t="t" l="l"/>
            <a:pathLst>
              <a:path h="3054764" w="3054764">
                <a:moveTo>
                  <a:pt x="0" y="0"/>
                </a:moveTo>
                <a:lnTo>
                  <a:pt x="3054765" y="0"/>
                </a:lnTo>
                <a:lnTo>
                  <a:pt x="3054765" y="3054764"/>
                </a:lnTo>
                <a:lnTo>
                  <a:pt x="0" y="3054764"/>
                </a:lnTo>
                <a:lnTo>
                  <a:pt x="0" y="0"/>
                </a:lnTo>
                <a:close/>
              </a:path>
            </a:pathLst>
          </a:custGeom>
          <a:blipFill>
            <a:blip r:embed="rId8"/>
            <a:stretch>
              <a:fillRect l="0" t="0" r="0" b="0"/>
            </a:stretch>
          </a:blipFill>
        </p:spPr>
      </p:sp>
      <p:sp>
        <p:nvSpPr>
          <p:cNvPr name="Freeform 14" id="14"/>
          <p:cNvSpPr/>
          <p:nvPr/>
        </p:nvSpPr>
        <p:spPr>
          <a:xfrm flipH="false" flipV="false" rot="0">
            <a:off x="14220885" y="940702"/>
            <a:ext cx="3499629" cy="3927775"/>
          </a:xfrm>
          <a:custGeom>
            <a:avLst/>
            <a:gdLst/>
            <a:ahLst/>
            <a:cxnLst/>
            <a:rect r="r" b="b" t="t" l="l"/>
            <a:pathLst>
              <a:path h="3927775" w="3499629">
                <a:moveTo>
                  <a:pt x="0" y="0"/>
                </a:moveTo>
                <a:lnTo>
                  <a:pt x="3499629" y="0"/>
                </a:lnTo>
                <a:lnTo>
                  <a:pt x="3499629" y="3927775"/>
                </a:lnTo>
                <a:lnTo>
                  <a:pt x="0" y="3927775"/>
                </a:lnTo>
                <a:lnTo>
                  <a:pt x="0" y="0"/>
                </a:lnTo>
                <a:close/>
              </a:path>
            </a:pathLst>
          </a:custGeom>
          <a:blipFill>
            <a:blip r:embed="rId9"/>
            <a:stretch>
              <a:fillRect l="0" t="0" r="0" b="0"/>
            </a:stretch>
          </a:blipFill>
        </p:spPr>
      </p:sp>
      <p:sp>
        <p:nvSpPr>
          <p:cNvPr name="Freeform 15" id="15"/>
          <p:cNvSpPr/>
          <p:nvPr/>
        </p:nvSpPr>
        <p:spPr>
          <a:xfrm flipH="false" flipV="false" rot="0">
            <a:off x="12793499" y="5446798"/>
            <a:ext cx="3389327" cy="4183973"/>
          </a:xfrm>
          <a:custGeom>
            <a:avLst/>
            <a:gdLst/>
            <a:ahLst/>
            <a:cxnLst/>
            <a:rect r="r" b="b" t="t" l="l"/>
            <a:pathLst>
              <a:path h="4183973" w="3389327">
                <a:moveTo>
                  <a:pt x="0" y="0"/>
                </a:moveTo>
                <a:lnTo>
                  <a:pt x="3389328" y="0"/>
                </a:lnTo>
                <a:lnTo>
                  <a:pt x="3389328" y="4183974"/>
                </a:lnTo>
                <a:lnTo>
                  <a:pt x="0" y="4183974"/>
                </a:lnTo>
                <a:lnTo>
                  <a:pt x="0" y="0"/>
                </a:lnTo>
                <a:close/>
              </a:path>
            </a:pathLst>
          </a:custGeom>
          <a:blipFill>
            <a:blip r:embed="rId10"/>
            <a:stretch>
              <a:fillRect l="0" t="0" r="0" b="-22625"/>
            </a:stretch>
          </a:blipFill>
        </p:spPr>
      </p:sp>
      <p:sp>
        <p:nvSpPr>
          <p:cNvPr name="TextBox 16" id="16"/>
          <p:cNvSpPr txBox="true"/>
          <p:nvPr/>
        </p:nvSpPr>
        <p:spPr>
          <a:xfrm rot="-5400000">
            <a:off x="-5210299" y="4568432"/>
            <a:ext cx="12999611" cy="1302536"/>
          </a:xfrm>
          <a:prstGeom prst="rect">
            <a:avLst/>
          </a:prstGeom>
        </p:spPr>
        <p:txBody>
          <a:bodyPr anchor="t" rtlCol="false" tIns="0" lIns="0" bIns="0" rIns="0">
            <a:spAutoFit/>
          </a:bodyPr>
          <a:lstStyle/>
          <a:p>
            <a:pPr algn="ctr">
              <a:lnSpc>
                <a:spcPts val="10631"/>
              </a:lnSpc>
              <a:spcBef>
                <a:spcPct val="0"/>
              </a:spcBef>
            </a:pPr>
            <a:r>
              <a:rPr lang="en-US" sz="7594">
                <a:solidFill>
                  <a:srgbClr val="FFFFFF"/>
                </a:solidFill>
                <a:latin typeface="Roca One"/>
              </a:rPr>
              <a:t>Oral History Project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true" flipV="false" rot="0">
            <a:off x="0" y="4399279"/>
            <a:ext cx="3953194" cy="5708583"/>
          </a:xfrm>
          <a:custGeom>
            <a:avLst/>
            <a:gdLst/>
            <a:ahLst/>
            <a:cxnLst/>
            <a:rect r="r" b="b" t="t" l="l"/>
            <a:pathLst>
              <a:path h="5708583" w="3953194">
                <a:moveTo>
                  <a:pt x="3953194" y="0"/>
                </a:moveTo>
                <a:lnTo>
                  <a:pt x="0" y="0"/>
                </a:lnTo>
                <a:lnTo>
                  <a:pt x="0" y="5708583"/>
                </a:lnTo>
                <a:lnTo>
                  <a:pt x="3953194" y="5708583"/>
                </a:lnTo>
                <a:lnTo>
                  <a:pt x="39531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5544742"/>
            <a:ext cx="7927803" cy="3912085"/>
            <a:chOff x="0" y="0"/>
            <a:chExt cx="2087981" cy="1030343"/>
          </a:xfrm>
        </p:grpSpPr>
        <p:sp>
          <p:nvSpPr>
            <p:cNvPr name="Freeform 4" id="4"/>
            <p:cNvSpPr/>
            <p:nvPr/>
          </p:nvSpPr>
          <p:spPr>
            <a:xfrm flipH="false" flipV="false" rot="0">
              <a:off x="0" y="0"/>
              <a:ext cx="2087981" cy="1030343"/>
            </a:xfrm>
            <a:custGeom>
              <a:avLst/>
              <a:gdLst/>
              <a:ahLst/>
              <a:cxnLst/>
              <a:rect r="r" b="b" t="t" l="l"/>
              <a:pathLst>
                <a:path h="1030343" w="2087981">
                  <a:moveTo>
                    <a:pt x="49804" y="0"/>
                  </a:moveTo>
                  <a:lnTo>
                    <a:pt x="2038177" y="0"/>
                  </a:lnTo>
                  <a:cubicBezTo>
                    <a:pt x="2051386" y="0"/>
                    <a:pt x="2064053" y="5247"/>
                    <a:pt x="2073394" y="14587"/>
                  </a:cubicBezTo>
                  <a:cubicBezTo>
                    <a:pt x="2082734" y="23927"/>
                    <a:pt x="2087981" y="36595"/>
                    <a:pt x="2087981" y="49804"/>
                  </a:cubicBezTo>
                  <a:lnTo>
                    <a:pt x="2087981" y="980539"/>
                  </a:lnTo>
                  <a:cubicBezTo>
                    <a:pt x="2087981" y="993748"/>
                    <a:pt x="2082734" y="1006416"/>
                    <a:pt x="2073394" y="1015756"/>
                  </a:cubicBezTo>
                  <a:cubicBezTo>
                    <a:pt x="2064053" y="1025096"/>
                    <a:pt x="2051386" y="1030343"/>
                    <a:pt x="2038177" y="1030343"/>
                  </a:cubicBezTo>
                  <a:lnTo>
                    <a:pt x="49804" y="1030343"/>
                  </a:lnTo>
                  <a:cubicBezTo>
                    <a:pt x="36595" y="1030343"/>
                    <a:pt x="23927" y="1025096"/>
                    <a:pt x="14587" y="1015756"/>
                  </a:cubicBezTo>
                  <a:cubicBezTo>
                    <a:pt x="5247" y="1006416"/>
                    <a:pt x="0" y="993748"/>
                    <a:pt x="0" y="980539"/>
                  </a:cubicBezTo>
                  <a:lnTo>
                    <a:pt x="0" y="49804"/>
                  </a:lnTo>
                  <a:cubicBezTo>
                    <a:pt x="0" y="36595"/>
                    <a:pt x="5247" y="23927"/>
                    <a:pt x="14587" y="14587"/>
                  </a:cubicBezTo>
                  <a:cubicBezTo>
                    <a:pt x="23927" y="5247"/>
                    <a:pt x="36595" y="0"/>
                    <a:pt x="49804" y="0"/>
                  </a:cubicBezTo>
                  <a:close/>
                </a:path>
              </a:pathLst>
            </a:custGeom>
            <a:solidFill>
              <a:srgbClr val="FFFFFF"/>
            </a:solidFill>
            <a:ln w="133350" cap="rnd">
              <a:solidFill>
                <a:srgbClr val="3477BA"/>
              </a:solidFill>
              <a:prstDash val="solid"/>
              <a:round/>
            </a:ln>
          </p:spPr>
        </p:sp>
        <p:sp>
          <p:nvSpPr>
            <p:cNvPr name="TextBox 5" id="5"/>
            <p:cNvSpPr txBox="true"/>
            <p:nvPr/>
          </p:nvSpPr>
          <p:spPr>
            <a:xfrm>
              <a:off x="0" y="-47625"/>
              <a:ext cx="2087981" cy="1077968"/>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6" id="6"/>
          <p:cNvGrpSpPr/>
          <p:nvPr/>
        </p:nvGrpSpPr>
        <p:grpSpPr>
          <a:xfrm rot="0">
            <a:off x="9312447" y="5544742"/>
            <a:ext cx="7946853" cy="3912085"/>
            <a:chOff x="0" y="0"/>
            <a:chExt cx="2092998" cy="1030343"/>
          </a:xfrm>
        </p:grpSpPr>
        <p:sp>
          <p:nvSpPr>
            <p:cNvPr name="Freeform 7" id="7"/>
            <p:cNvSpPr/>
            <p:nvPr/>
          </p:nvSpPr>
          <p:spPr>
            <a:xfrm flipH="false" flipV="false" rot="0">
              <a:off x="0" y="0"/>
              <a:ext cx="2092998" cy="1030343"/>
            </a:xfrm>
            <a:custGeom>
              <a:avLst/>
              <a:gdLst/>
              <a:ahLst/>
              <a:cxnLst/>
              <a:rect r="r" b="b" t="t" l="l"/>
              <a:pathLst>
                <a:path h="1030343" w="2092998">
                  <a:moveTo>
                    <a:pt x="49685" y="0"/>
                  </a:moveTo>
                  <a:lnTo>
                    <a:pt x="2043313" y="0"/>
                  </a:lnTo>
                  <a:cubicBezTo>
                    <a:pt x="2070754" y="0"/>
                    <a:pt x="2092998" y="22245"/>
                    <a:pt x="2092998" y="49685"/>
                  </a:cubicBezTo>
                  <a:lnTo>
                    <a:pt x="2092998" y="980659"/>
                  </a:lnTo>
                  <a:cubicBezTo>
                    <a:pt x="2092998" y="993836"/>
                    <a:pt x="2087764" y="1006473"/>
                    <a:pt x="2078446" y="1015791"/>
                  </a:cubicBezTo>
                  <a:cubicBezTo>
                    <a:pt x="2069128" y="1025109"/>
                    <a:pt x="2056491" y="1030343"/>
                    <a:pt x="2043313" y="1030343"/>
                  </a:cubicBezTo>
                  <a:lnTo>
                    <a:pt x="49685" y="1030343"/>
                  </a:lnTo>
                  <a:cubicBezTo>
                    <a:pt x="36508" y="1030343"/>
                    <a:pt x="23870" y="1025109"/>
                    <a:pt x="14552" y="1015791"/>
                  </a:cubicBezTo>
                  <a:cubicBezTo>
                    <a:pt x="5235" y="1006473"/>
                    <a:pt x="0" y="993836"/>
                    <a:pt x="0" y="980659"/>
                  </a:cubicBezTo>
                  <a:lnTo>
                    <a:pt x="0" y="49685"/>
                  </a:lnTo>
                  <a:cubicBezTo>
                    <a:pt x="0" y="36508"/>
                    <a:pt x="5235" y="23870"/>
                    <a:pt x="14552" y="14552"/>
                  </a:cubicBezTo>
                  <a:cubicBezTo>
                    <a:pt x="23870" y="5235"/>
                    <a:pt x="36508" y="0"/>
                    <a:pt x="49685" y="0"/>
                  </a:cubicBezTo>
                  <a:close/>
                </a:path>
              </a:pathLst>
            </a:custGeom>
            <a:solidFill>
              <a:srgbClr val="FFFFFF"/>
            </a:solidFill>
            <a:ln w="133350" cap="rnd">
              <a:solidFill>
                <a:srgbClr val="992800"/>
              </a:solidFill>
              <a:prstDash val="solid"/>
              <a:round/>
            </a:ln>
          </p:spPr>
        </p:sp>
        <p:sp>
          <p:nvSpPr>
            <p:cNvPr name="TextBox 8" id="8"/>
            <p:cNvSpPr txBox="true"/>
            <p:nvPr/>
          </p:nvSpPr>
          <p:spPr>
            <a:xfrm>
              <a:off x="0" y="-47625"/>
              <a:ext cx="2092998" cy="1077968"/>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9" id="9"/>
          <p:cNvGrpSpPr/>
          <p:nvPr/>
        </p:nvGrpSpPr>
        <p:grpSpPr>
          <a:xfrm rot="0">
            <a:off x="9312447" y="1547392"/>
            <a:ext cx="7946853" cy="3596108"/>
            <a:chOff x="0" y="0"/>
            <a:chExt cx="2092998" cy="947123"/>
          </a:xfrm>
        </p:grpSpPr>
        <p:sp>
          <p:nvSpPr>
            <p:cNvPr name="Freeform 10" id="10"/>
            <p:cNvSpPr/>
            <p:nvPr/>
          </p:nvSpPr>
          <p:spPr>
            <a:xfrm flipH="false" flipV="false" rot="0">
              <a:off x="0" y="0"/>
              <a:ext cx="2092998" cy="947123"/>
            </a:xfrm>
            <a:custGeom>
              <a:avLst/>
              <a:gdLst/>
              <a:ahLst/>
              <a:cxnLst/>
              <a:rect r="r" b="b" t="t" l="l"/>
              <a:pathLst>
                <a:path h="947123" w="2092998">
                  <a:moveTo>
                    <a:pt x="49685" y="0"/>
                  </a:moveTo>
                  <a:lnTo>
                    <a:pt x="2043313" y="0"/>
                  </a:lnTo>
                  <a:cubicBezTo>
                    <a:pt x="2070754" y="0"/>
                    <a:pt x="2092998" y="22245"/>
                    <a:pt x="2092998" y="49685"/>
                  </a:cubicBezTo>
                  <a:lnTo>
                    <a:pt x="2092998" y="897438"/>
                  </a:lnTo>
                  <a:cubicBezTo>
                    <a:pt x="2092998" y="910616"/>
                    <a:pt x="2087764" y="923253"/>
                    <a:pt x="2078446" y="932571"/>
                  </a:cubicBezTo>
                  <a:cubicBezTo>
                    <a:pt x="2069128" y="941889"/>
                    <a:pt x="2056491" y="947123"/>
                    <a:pt x="2043313" y="947123"/>
                  </a:cubicBezTo>
                  <a:lnTo>
                    <a:pt x="49685" y="947123"/>
                  </a:lnTo>
                  <a:cubicBezTo>
                    <a:pt x="36508" y="947123"/>
                    <a:pt x="23870" y="941889"/>
                    <a:pt x="14552" y="932571"/>
                  </a:cubicBezTo>
                  <a:cubicBezTo>
                    <a:pt x="5235" y="923253"/>
                    <a:pt x="0" y="910616"/>
                    <a:pt x="0" y="897438"/>
                  </a:cubicBezTo>
                  <a:lnTo>
                    <a:pt x="0" y="49685"/>
                  </a:lnTo>
                  <a:cubicBezTo>
                    <a:pt x="0" y="36508"/>
                    <a:pt x="5235" y="23870"/>
                    <a:pt x="14552" y="14552"/>
                  </a:cubicBezTo>
                  <a:cubicBezTo>
                    <a:pt x="23870" y="5235"/>
                    <a:pt x="36508" y="0"/>
                    <a:pt x="49685" y="0"/>
                  </a:cubicBezTo>
                  <a:close/>
                </a:path>
              </a:pathLst>
            </a:custGeom>
            <a:solidFill>
              <a:srgbClr val="FFFFFF"/>
            </a:solidFill>
            <a:ln w="133350" cap="rnd">
              <a:solidFill>
                <a:srgbClr val="FFC107"/>
              </a:solidFill>
              <a:prstDash val="solid"/>
              <a:round/>
            </a:ln>
          </p:spPr>
        </p:sp>
        <p:sp>
          <p:nvSpPr>
            <p:cNvPr name="TextBox 11" id="11"/>
            <p:cNvSpPr txBox="true"/>
            <p:nvPr/>
          </p:nvSpPr>
          <p:spPr>
            <a:xfrm>
              <a:off x="0" y="-47625"/>
              <a:ext cx="2092998" cy="994748"/>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12" id="12"/>
          <p:cNvGrpSpPr/>
          <p:nvPr/>
        </p:nvGrpSpPr>
        <p:grpSpPr>
          <a:xfrm rot="0">
            <a:off x="17582013" y="8095113"/>
            <a:ext cx="1163187" cy="116318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14" id="1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5" id="15"/>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true" flipV="false" rot="0">
            <a:off x="2370457" y="-4069028"/>
            <a:ext cx="1582737" cy="5457714"/>
          </a:xfrm>
          <a:custGeom>
            <a:avLst/>
            <a:gdLst/>
            <a:ahLst/>
            <a:cxnLst/>
            <a:rect r="r" b="b" t="t" l="l"/>
            <a:pathLst>
              <a:path h="5457714" w="1582737">
                <a:moveTo>
                  <a:pt x="1582737" y="0"/>
                </a:moveTo>
                <a:lnTo>
                  <a:pt x="0" y="0"/>
                </a:lnTo>
                <a:lnTo>
                  <a:pt x="0" y="5457714"/>
                </a:lnTo>
                <a:lnTo>
                  <a:pt x="1582737" y="5457714"/>
                </a:lnTo>
                <a:lnTo>
                  <a:pt x="158273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7" id="17"/>
          <p:cNvSpPr txBox="true"/>
          <p:nvPr/>
        </p:nvSpPr>
        <p:spPr>
          <a:xfrm rot="0">
            <a:off x="10114790" y="6764788"/>
            <a:ext cx="7261039" cy="2836545"/>
          </a:xfrm>
          <a:prstGeom prst="rect">
            <a:avLst/>
          </a:prstGeom>
        </p:spPr>
        <p:txBody>
          <a:bodyPr anchor="t" rtlCol="false" tIns="0" lIns="0" bIns="0" rIns="0">
            <a:spAutoFit/>
          </a:bodyPr>
          <a:lstStyle/>
          <a:p>
            <a:pPr marL="582930" indent="-291465" lvl="1">
              <a:lnSpc>
                <a:spcPts val="3779"/>
              </a:lnSpc>
              <a:buFont typeface="Arial"/>
              <a:buChar char="•"/>
            </a:pPr>
            <a:r>
              <a:rPr lang="en-US" sz="2700">
                <a:solidFill>
                  <a:srgbClr val="000000"/>
                </a:solidFill>
                <a:latin typeface="Open Sauce"/>
              </a:rPr>
              <a:t>Advocacy </a:t>
            </a:r>
          </a:p>
          <a:p>
            <a:pPr marL="582930" indent="-291465" lvl="1">
              <a:lnSpc>
                <a:spcPts val="3779"/>
              </a:lnSpc>
              <a:buFont typeface="Arial"/>
              <a:buChar char="•"/>
            </a:pPr>
            <a:r>
              <a:rPr lang="en-US" sz="2700">
                <a:solidFill>
                  <a:srgbClr val="000000"/>
                </a:solidFill>
                <a:latin typeface="Open Sauce"/>
              </a:rPr>
              <a:t>Cultural economy </a:t>
            </a:r>
          </a:p>
          <a:p>
            <a:pPr marL="582930" indent="-291465" lvl="1">
              <a:lnSpc>
                <a:spcPts val="3779"/>
              </a:lnSpc>
              <a:buFont typeface="Arial"/>
              <a:buChar char="•"/>
            </a:pPr>
            <a:r>
              <a:rPr lang="en-US" sz="2700">
                <a:solidFill>
                  <a:srgbClr val="000000"/>
                </a:solidFill>
                <a:latin typeface="Open Sauce"/>
              </a:rPr>
              <a:t>Education &amp; transformation</a:t>
            </a:r>
          </a:p>
          <a:p>
            <a:pPr marL="582930" indent="-291465" lvl="1">
              <a:lnSpc>
                <a:spcPts val="3779"/>
              </a:lnSpc>
              <a:buFont typeface="Arial"/>
              <a:buChar char="•"/>
            </a:pPr>
            <a:r>
              <a:rPr lang="en-US" sz="2700">
                <a:solidFill>
                  <a:srgbClr val="000000"/>
                </a:solidFill>
                <a:latin typeface="Open Sauce"/>
              </a:rPr>
              <a:t>Community work &amp; solidarity  </a:t>
            </a:r>
          </a:p>
          <a:p>
            <a:pPr marL="582930" indent="-291465" lvl="1">
              <a:lnSpc>
                <a:spcPts val="3779"/>
              </a:lnSpc>
              <a:buFont typeface="Arial"/>
              <a:buChar char="•"/>
            </a:pPr>
            <a:r>
              <a:rPr lang="en-US" sz="2700">
                <a:solidFill>
                  <a:srgbClr val="000000"/>
                </a:solidFill>
                <a:latin typeface="Open Sauce"/>
              </a:rPr>
              <a:t>Well-being</a:t>
            </a:r>
          </a:p>
          <a:p>
            <a:pPr algn="l" marL="0" indent="0" lvl="0">
              <a:lnSpc>
                <a:spcPts val="3779"/>
              </a:lnSpc>
              <a:spcBef>
                <a:spcPct val="0"/>
              </a:spcBef>
            </a:pPr>
          </a:p>
        </p:txBody>
      </p:sp>
      <p:grpSp>
        <p:nvGrpSpPr>
          <p:cNvPr name="Group 18" id="18"/>
          <p:cNvGrpSpPr/>
          <p:nvPr/>
        </p:nvGrpSpPr>
        <p:grpSpPr>
          <a:xfrm rot="0">
            <a:off x="841203" y="1756091"/>
            <a:ext cx="8115300" cy="3762375"/>
            <a:chOff x="0" y="0"/>
            <a:chExt cx="10820400" cy="5016500"/>
          </a:xfrm>
        </p:grpSpPr>
        <p:sp>
          <p:nvSpPr>
            <p:cNvPr name="TextBox 19" id="19"/>
            <p:cNvSpPr txBox="true"/>
            <p:nvPr/>
          </p:nvSpPr>
          <p:spPr>
            <a:xfrm rot="0">
              <a:off x="0" y="0"/>
              <a:ext cx="10820400" cy="5016500"/>
            </a:xfrm>
            <a:prstGeom prst="rect">
              <a:avLst/>
            </a:prstGeom>
          </p:spPr>
          <p:txBody>
            <a:bodyPr anchor="t" rtlCol="false" tIns="0" lIns="0" bIns="0" rIns="0">
              <a:spAutoFit/>
            </a:bodyPr>
            <a:lstStyle/>
            <a:p>
              <a:pPr algn="ctr">
                <a:lnSpc>
                  <a:spcPts val="6720"/>
                </a:lnSpc>
              </a:pPr>
              <a:r>
                <a:rPr lang="en-US" sz="5600">
                  <a:solidFill>
                    <a:srgbClr val="3C7F72"/>
                  </a:solidFill>
                  <a:latin typeface="Roca One"/>
                </a:rPr>
                <a:t>Under the Same Dream:</a:t>
              </a:r>
            </a:p>
            <a:p>
              <a:pPr>
                <a:lnSpc>
                  <a:spcPts val="11519"/>
                </a:lnSpc>
              </a:pPr>
            </a:p>
            <a:p>
              <a:pPr algn="l" marL="0" indent="0" lvl="0">
                <a:lnSpc>
                  <a:spcPts val="11519"/>
                </a:lnSpc>
                <a:spcBef>
                  <a:spcPct val="0"/>
                </a:spcBef>
              </a:pPr>
            </a:p>
          </p:txBody>
        </p:sp>
        <p:sp>
          <p:nvSpPr>
            <p:cNvPr name="TextBox 20" id="20"/>
            <p:cNvSpPr txBox="true"/>
            <p:nvPr/>
          </p:nvSpPr>
          <p:spPr>
            <a:xfrm rot="0">
              <a:off x="0" y="1083733"/>
              <a:ext cx="10820400" cy="444500"/>
            </a:xfrm>
            <a:prstGeom prst="rect">
              <a:avLst/>
            </a:prstGeom>
          </p:spPr>
          <p:txBody>
            <a:bodyPr anchor="t" rtlCol="false" tIns="0" lIns="0" bIns="0" rIns="0">
              <a:spAutoFit/>
            </a:bodyPr>
            <a:lstStyle/>
            <a:p>
              <a:pPr algn="ctr" marL="0" indent="0" lvl="0">
                <a:lnSpc>
                  <a:spcPts val="2640"/>
                </a:lnSpc>
                <a:spcBef>
                  <a:spcPct val="0"/>
                </a:spcBef>
              </a:pPr>
              <a:r>
                <a:rPr lang="en-US" sz="2200">
                  <a:solidFill>
                    <a:srgbClr val="3C7F72"/>
                  </a:solidFill>
                  <a:latin typeface="Roca One Ultra-Bold"/>
                </a:rPr>
                <a:t>Unearthing Immigrant Narratives in Santa Clara County</a:t>
              </a:r>
            </a:p>
          </p:txBody>
        </p:sp>
      </p:grpSp>
      <p:sp>
        <p:nvSpPr>
          <p:cNvPr name="TextBox 21" id="21"/>
          <p:cNvSpPr txBox="true"/>
          <p:nvPr/>
        </p:nvSpPr>
        <p:spPr>
          <a:xfrm rot="0">
            <a:off x="10114790" y="1911669"/>
            <a:ext cx="5425769" cy="754983"/>
          </a:xfrm>
          <a:prstGeom prst="rect">
            <a:avLst/>
          </a:prstGeom>
        </p:spPr>
        <p:txBody>
          <a:bodyPr anchor="t" rtlCol="false" tIns="0" lIns="0" bIns="0" rIns="0">
            <a:spAutoFit/>
          </a:bodyPr>
          <a:lstStyle/>
          <a:p>
            <a:pPr algn="ctr" marL="0" indent="0" lvl="0">
              <a:lnSpc>
                <a:spcPts val="6159"/>
              </a:lnSpc>
              <a:spcBef>
                <a:spcPct val="0"/>
              </a:spcBef>
            </a:pPr>
            <a:r>
              <a:rPr lang="en-US" sz="4399">
                <a:solidFill>
                  <a:srgbClr val="000000"/>
                </a:solidFill>
                <a:latin typeface="Raleway 1 Bold"/>
              </a:rPr>
              <a:t>Dreaming</a:t>
            </a:r>
          </a:p>
        </p:txBody>
      </p:sp>
      <p:sp>
        <p:nvSpPr>
          <p:cNvPr name="TextBox 22" id="22"/>
          <p:cNvSpPr txBox="true"/>
          <p:nvPr/>
        </p:nvSpPr>
        <p:spPr>
          <a:xfrm rot="0">
            <a:off x="1999979" y="6843802"/>
            <a:ext cx="6826694" cy="2360295"/>
          </a:xfrm>
          <a:prstGeom prst="rect">
            <a:avLst/>
          </a:prstGeom>
        </p:spPr>
        <p:txBody>
          <a:bodyPr anchor="t" rtlCol="false" tIns="0" lIns="0" bIns="0" rIns="0">
            <a:spAutoFit/>
          </a:bodyPr>
          <a:lstStyle/>
          <a:p>
            <a:pPr marL="582930" indent="-291465" lvl="1">
              <a:lnSpc>
                <a:spcPts val="3779"/>
              </a:lnSpc>
              <a:buFont typeface="Arial"/>
              <a:buChar char="•"/>
            </a:pPr>
            <a:r>
              <a:rPr lang="en-US" sz="2700">
                <a:solidFill>
                  <a:srgbClr val="000000"/>
                </a:solidFill>
                <a:latin typeface="Open Sauce"/>
              </a:rPr>
              <a:t>Differences in self-identification </a:t>
            </a:r>
          </a:p>
          <a:p>
            <a:pPr marL="582930" indent="-291465" lvl="1">
              <a:lnSpc>
                <a:spcPts val="3779"/>
              </a:lnSpc>
              <a:buFont typeface="Arial"/>
              <a:buChar char="•"/>
            </a:pPr>
            <a:r>
              <a:rPr lang="en-US" sz="2700">
                <a:solidFill>
                  <a:srgbClr val="000000"/>
                </a:solidFill>
                <a:latin typeface="Open Sauce"/>
              </a:rPr>
              <a:t>VISA holders + Undocu Hardship</a:t>
            </a:r>
          </a:p>
          <a:p>
            <a:pPr marL="582930" indent="-291465" lvl="1">
              <a:lnSpc>
                <a:spcPts val="3779"/>
              </a:lnSpc>
              <a:buFont typeface="Arial"/>
              <a:buChar char="•"/>
            </a:pPr>
            <a:r>
              <a:rPr lang="en-US" sz="2700">
                <a:solidFill>
                  <a:srgbClr val="000000"/>
                </a:solidFill>
                <a:latin typeface="Open Sauce"/>
              </a:rPr>
              <a:t>Societal/technical struggles </a:t>
            </a:r>
          </a:p>
          <a:p>
            <a:pPr marL="582930" indent="-291465" lvl="1">
              <a:lnSpc>
                <a:spcPts val="3779"/>
              </a:lnSpc>
              <a:buFont typeface="Arial"/>
              <a:buChar char="•"/>
            </a:pPr>
            <a:r>
              <a:rPr lang="en-US" sz="2700">
                <a:solidFill>
                  <a:srgbClr val="000000"/>
                </a:solidFill>
                <a:latin typeface="Open Sauce"/>
              </a:rPr>
              <a:t>Capitalism</a:t>
            </a:r>
          </a:p>
          <a:p>
            <a:pPr algn="l" marL="0" indent="0" lvl="0">
              <a:lnSpc>
                <a:spcPts val="3779"/>
              </a:lnSpc>
              <a:spcBef>
                <a:spcPct val="0"/>
              </a:spcBef>
            </a:pPr>
          </a:p>
        </p:txBody>
      </p:sp>
      <p:sp>
        <p:nvSpPr>
          <p:cNvPr name="TextBox 23" id="23"/>
          <p:cNvSpPr txBox="true"/>
          <p:nvPr/>
        </p:nvSpPr>
        <p:spPr>
          <a:xfrm rot="0">
            <a:off x="1243559" y="3072440"/>
            <a:ext cx="7310586" cy="1061139"/>
          </a:xfrm>
          <a:prstGeom prst="rect">
            <a:avLst/>
          </a:prstGeom>
        </p:spPr>
        <p:txBody>
          <a:bodyPr anchor="t" rtlCol="false" tIns="0" lIns="0" bIns="0" rIns="0">
            <a:spAutoFit/>
          </a:bodyPr>
          <a:lstStyle/>
          <a:p>
            <a:pPr algn="ctr">
              <a:lnSpc>
                <a:spcPts val="8712"/>
              </a:lnSpc>
              <a:spcBef>
                <a:spcPct val="0"/>
              </a:spcBef>
            </a:pPr>
            <a:r>
              <a:rPr lang="en-US" sz="6222">
                <a:solidFill>
                  <a:srgbClr val="DF6016"/>
                </a:solidFill>
                <a:latin typeface="Roca One Bold"/>
              </a:rPr>
              <a:t>COMMON THEMES</a:t>
            </a:r>
          </a:p>
        </p:txBody>
      </p:sp>
      <p:sp>
        <p:nvSpPr>
          <p:cNvPr name="TextBox 24" id="24"/>
          <p:cNvSpPr txBox="true"/>
          <p:nvPr/>
        </p:nvSpPr>
        <p:spPr>
          <a:xfrm rot="0">
            <a:off x="10458926" y="2827654"/>
            <a:ext cx="4263728" cy="1407795"/>
          </a:xfrm>
          <a:prstGeom prst="rect">
            <a:avLst/>
          </a:prstGeom>
        </p:spPr>
        <p:txBody>
          <a:bodyPr anchor="t" rtlCol="false" tIns="0" lIns="0" bIns="0" rIns="0">
            <a:spAutoFit/>
          </a:bodyPr>
          <a:lstStyle/>
          <a:p>
            <a:pPr marL="582932" indent="-291466" lvl="1">
              <a:lnSpc>
                <a:spcPts val="3780"/>
              </a:lnSpc>
              <a:buFont typeface="Arial"/>
              <a:buChar char="•"/>
            </a:pPr>
            <a:r>
              <a:rPr lang="en-US" sz="2700">
                <a:solidFill>
                  <a:srgbClr val="000000"/>
                </a:solidFill>
                <a:latin typeface="Open Sauce"/>
              </a:rPr>
              <a:t>Democratic ideology</a:t>
            </a:r>
          </a:p>
          <a:p>
            <a:pPr algn="ctr" marL="582932" indent="-291466" lvl="1">
              <a:lnSpc>
                <a:spcPts val="3780"/>
              </a:lnSpc>
              <a:buFont typeface="Arial"/>
              <a:buChar char="•"/>
            </a:pPr>
            <a:r>
              <a:rPr lang="en-US" sz="2700">
                <a:solidFill>
                  <a:srgbClr val="000000"/>
                </a:solidFill>
                <a:latin typeface="Open Sauce"/>
              </a:rPr>
              <a:t>Belonging &amp; Inclusion </a:t>
            </a:r>
          </a:p>
          <a:p>
            <a:pPr marL="582932" indent="-291466" lvl="1">
              <a:lnSpc>
                <a:spcPts val="3780"/>
              </a:lnSpc>
              <a:buFont typeface="Arial"/>
              <a:buChar char="•"/>
            </a:pPr>
            <a:r>
              <a:rPr lang="en-US" sz="2700">
                <a:solidFill>
                  <a:srgbClr val="000000"/>
                </a:solidFill>
                <a:latin typeface="Open Sauce"/>
              </a:rPr>
              <a:t>Equity &amp; Justice</a:t>
            </a:r>
          </a:p>
        </p:txBody>
      </p:sp>
      <p:sp>
        <p:nvSpPr>
          <p:cNvPr name="TextBox 25" id="25"/>
          <p:cNvSpPr txBox="true"/>
          <p:nvPr/>
        </p:nvSpPr>
        <p:spPr>
          <a:xfrm rot="0">
            <a:off x="1971109" y="5907337"/>
            <a:ext cx="5425769" cy="754983"/>
          </a:xfrm>
          <a:prstGeom prst="rect">
            <a:avLst/>
          </a:prstGeom>
        </p:spPr>
        <p:txBody>
          <a:bodyPr anchor="t" rtlCol="false" tIns="0" lIns="0" bIns="0" rIns="0">
            <a:spAutoFit/>
          </a:bodyPr>
          <a:lstStyle/>
          <a:p>
            <a:pPr algn="ctr" marL="0" indent="0" lvl="0">
              <a:lnSpc>
                <a:spcPts val="6159"/>
              </a:lnSpc>
              <a:spcBef>
                <a:spcPct val="0"/>
              </a:spcBef>
            </a:pPr>
            <a:r>
              <a:rPr lang="en-US" sz="4399">
                <a:solidFill>
                  <a:srgbClr val="000000"/>
                </a:solidFill>
                <a:latin typeface="Raleway 1 Bold"/>
              </a:rPr>
              <a:t>Pursuing </a:t>
            </a:r>
          </a:p>
        </p:txBody>
      </p:sp>
      <p:sp>
        <p:nvSpPr>
          <p:cNvPr name="TextBox 26" id="26"/>
          <p:cNvSpPr txBox="true"/>
          <p:nvPr/>
        </p:nvSpPr>
        <p:spPr>
          <a:xfrm rot="0">
            <a:off x="10114790" y="5907337"/>
            <a:ext cx="5425769" cy="754983"/>
          </a:xfrm>
          <a:prstGeom prst="rect">
            <a:avLst/>
          </a:prstGeom>
        </p:spPr>
        <p:txBody>
          <a:bodyPr anchor="t" rtlCol="false" tIns="0" lIns="0" bIns="0" rIns="0">
            <a:spAutoFit/>
          </a:bodyPr>
          <a:lstStyle/>
          <a:p>
            <a:pPr algn="ctr" marL="0" indent="0" lvl="0">
              <a:lnSpc>
                <a:spcPts val="6159"/>
              </a:lnSpc>
              <a:spcBef>
                <a:spcPct val="0"/>
              </a:spcBef>
            </a:pPr>
            <a:r>
              <a:rPr lang="en-US" sz="4399">
                <a:solidFill>
                  <a:srgbClr val="000000"/>
                </a:solidFill>
                <a:latin typeface="Raleway 2 Bold"/>
              </a:rPr>
              <a:t>Transforming</a:t>
            </a:r>
          </a:p>
        </p:txBody>
      </p:sp>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3477BA"/>
        </a:solidFill>
      </p:bgPr>
    </p:bg>
    <p:spTree>
      <p:nvGrpSpPr>
        <p:cNvPr id="1" name=""/>
        <p:cNvGrpSpPr/>
        <p:nvPr/>
      </p:nvGrpSpPr>
      <p:grpSpPr>
        <a:xfrm>
          <a:off x="0" y="0"/>
          <a:ext cx="0" cy="0"/>
          <a:chOff x="0" y="0"/>
          <a:chExt cx="0" cy="0"/>
        </a:xfrm>
      </p:grpSpPr>
      <p:grpSp>
        <p:nvGrpSpPr>
          <p:cNvPr name="Group 2" id="2"/>
          <p:cNvGrpSpPr/>
          <p:nvPr/>
        </p:nvGrpSpPr>
        <p:grpSpPr>
          <a:xfrm rot="0">
            <a:off x="-247801" y="-307806"/>
            <a:ext cx="14022379" cy="11331378"/>
            <a:chOff x="0" y="0"/>
            <a:chExt cx="3693137" cy="2984396"/>
          </a:xfrm>
        </p:grpSpPr>
        <p:sp>
          <p:nvSpPr>
            <p:cNvPr name="Freeform 3" id="3"/>
            <p:cNvSpPr/>
            <p:nvPr/>
          </p:nvSpPr>
          <p:spPr>
            <a:xfrm flipH="false" flipV="false" rot="0">
              <a:off x="0" y="0"/>
              <a:ext cx="3693137" cy="2984396"/>
            </a:xfrm>
            <a:custGeom>
              <a:avLst/>
              <a:gdLst/>
              <a:ahLst/>
              <a:cxnLst/>
              <a:rect r="r" b="b" t="t" l="l"/>
              <a:pathLst>
                <a:path h="2984396" w="3693137">
                  <a:moveTo>
                    <a:pt x="0" y="0"/>
                  </a:moveTo>
                  <a:lnTo>
                    <a:pt x="3693137" y="0"/>
                  </a:lnTo>
                  <a:lnTo>
                    <a:pt x="3693137" y="2984396"/>
                  </a:lnTo>
                  <a:lnTo>
                    <a:pt x="0" y="2984396"/>
                  </a:lnTo>
                  <a:close/>
                </a:path>
              </a:pathLst>
            </a:custGeom>
            <a:solidFill>
              <a:srgbClr val="FFFBED"/>
            </a:solidFill>
          </p:spPr>
        </p:sp>
        <p:sp>
          <p:nvSpPr>
            <p:cNvPr name="TextBox 4" id="4"/>
            <p:cNvSpPr txBox="true"/>
            <p:nvPr/>
          </p:nvSpPr>
          <p:spPr>
            <a:xfrm>
              <a:off x="0" y="-76200"/>
              <a:ext cx="3693137" cy="3060596"/>
            </a:xfrm>
            <a:prstGeom prst="rect">
              <a:avLst/>
            </a:prstGeom>
          </p:spPr>
          <p:txBody>
            <a:bodyPr anchor="ctr" rtlCol="false" tIns="50800" lIns="50800" bIns="50800" rIns="50800"/>
            <a:lstStyle/>
            <a:p>
              <a:pPr algn="ctr">
                <a:lnSpc>
                  <a:spcPts val="3600"/>
                </a:lnSpc>
              </a:pPr>
            </a:p>
          </p:txBody>
        </p:sp>
      </p:grpSp>
      <p:sp>
        <p:nvSpPr>
          <p:cNvPr name="Freeform 5" id="5"/>
          <p:cNvSpPr/>
          <p:nvPr/>
        </p:nvSpPr>
        <p:spPr>
          <a:xfrm flipH="true" flipV="false" rot="0">
            <a:off x="-247801" y="4856139"/>
            <a:ext cx="5471638" cy="5478486"/>
          </a:xfrm>
          <a:custGeom>
            <a:avLst/>
            <a:gdLst/>
            <a:ahLst/>
            <a:cxnLst/>
            <a:rect r="r" b="b" t="t" l="l"/>
            <a:pathLst>
              <a:path h="5478486" w="5471638">
                <a:moveTo>
                  <a:pt x="5471638" y="0"/>
                </a:moveTo>
                <a:lnTo>
                  <a:pt x="0" y="0"/>
                </a:lnTo>
                <a:lnTo>
                  <a:pt x="0" y="5478486"/>
                </a:lnTo>
                <a:lnTo>
                  <a:pt x="5471638" y="5478486"/>
                </a:lnTo>
                <a:lnTo>
                  <a:pt x="5471638"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028700" y="1028700"/>
            <a:ext cx="5316604" cy="8229600"/>
            <a:chOff x="0" y="0"/>
            <a:chExt cx="7088806" cy="10972800"/>
          </a:xfrm>
        </p:grpSpPr>
        <p:pic>
          <p:nvPicPr>
            <p:cNvPr name="Picture 7" id="7"/>
            <p:cNvPicPr>
              <a:picLocks noChangeAspect="true"/>
            </p:cNvPicPr>
            <p:nvPr/>
          </p:nvPicPr>
          <p:blipFill>
            <a:blip r:embed="rId4"/>
            <a:srcRect l="6931" t="0" r="6931" b="0"/>
            <a:stretch>
              <a:fillRect/>
            </a:stretch>
          </p:blipFill>
          <p:spPr>
            <a:xfrm flipH="false" flipV="false">
              <a:off x="0" y="0"/>
              <a:ext cx="7088806" cy="10972800"/>
            </a:xfrm>
            <a:prstGeom prst="rect">
              <a:avLst/>
            </a:prstGeom>
          </p:spPr>
        </p:pic>
      </p:grpSp>
      <p:grpSp>
        <p:nvGrpSpPr>
          <p:cNvPr name="Group 8" id="8"/>
          <p:cNvGrpSpPr/>
          <p:nvPr/>
        </p:nvGrpSpPr>
        <p:grpSpPr>
          <a:xfrm rot="0">
            <a:off x="17560152" y="8095113"/>
            <a:ext cx="1163187" cy="116318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10" id="10"/>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1" id="11"/>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6832492" y="2711654"/>
            <a:ext cx="293279" cy="293279"/>
          </a:xfrm>
          <a:custGeom>
            <a:avLst/>
            <a:gdLst/>
            <a:ahLst/>
            <a:cxnLst/>
            <a:rect r="r" b="b" t="t" l="l"/>
            <a:pathLst>
              <a:path h="293279" w="293279">
                <a:moveTo>
                  <a:pt x="0" y="0"/>
                </a:moveTo>
                <a:lnTo>
                  <a:pt x="293278" y="0"/>
                </a:lnTo>
                <a:lnTo>
                  <a:pt x="293278" y="293279"/>
                </a:lnTo>
                <a:lnTo>
                  <a:pt x="0" y="293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4331910" y="306098"/>
            <a:ext cx="3102224" cy="3080480"/>
          </a:xfrm>
          <a:custGeom>
            <a:avLst/>
            <a:gdLst/>
            <a:ahLst/>
            <a:cxnLst/>
            <a:rect r="r" b="b" t="t" l="l"/>
            <a:pathLst>
              <a:path h="3080480" w="3102224">
                <a:moveTo>
                  <a:pt x="0" y="0"/>
                </a:moveTo>
                <a:lnTo>
                  <a:pt x="3102225" y="0"/>
                </a:lnTo>
                <a:lnTo>
                  <a:pt x="3102225" y="3080479"/>
                </a:lnTo>
                <a:lnTo>
                  <a:pt x="0" y="3080479"/>
                </a:lnTo>
                <a:lnTo>
                  <a:pt x="0" y="0"/>
                </a:lnTo>
                <a:close/>
              </a:path>
            </a:pathLst>
          </a:custGeom>
          <a:blipFill>
            <a:blip r:embed="rId9"/>
            <a:stretch>
              <a:fillRect l="0" t="0" r="0" b="0"/>
            </a:stretch>
          </a:blipFill>
        </p:spPr>
      </p:sp>
      <p:sp>
        <p:nvSpPr>
          <p:cNvPr name="Freeform 14" id="14"/>
          <p:cNvSpPr/>
          <p:nvPr/>
        </p:nvSpPr>
        <p:spPr>
          <a:xfrm flipH="false" flipV="false" rot="0">
            <a:off x="14652523" y="3783832"/>
            <a:ext cx="2672219" cy="2890827"/>
          </a:xfrm>
          <a:custGeom>
            <a:avLst/>
            <a:gdLst/>
            <a:ahLst/>
            <a:cxnLst/>
            <a:rect r="r" b="b" t="t" l="l"/>
            <a:pathLst>
              <a:path h="2890827" w="2672219">
                <a:moveTo>
                  <a:pt x="0" y="0"/>
                </a:moveTo>
                <a:lnTo>
                  <a:pt x="2672219" y="0"/>
                </a:lnTo>
                <a:lnTo>
                  <a:pt x="2672219" y="2890827"/>
                </a:lnTo>
                <a:lnTo>
                  <a:pt x="0" y="2890827"/>
                </a:lnTo>
                <a:lnTo>
                  <a:pt x="0" y="0"/>
                </a:lnTo>
                <a:close/>
              </a:path>
            </a:pathLst>
          </a:custGeom>
          <a:blipFill>
            <a:blip r:embed="rId10"/>
            <a:stretch>
              <a:fillRect l="0" t="-9415" r="-20645" b="-2888"/>
            </a:stretch>
          </a:blipFill>
        </p:spPr>
      </p:sp>
      <p:sp>
        <p:nvSpPr>
          <p:cNvPr name="Freeform 15" id="15"/>
          <p:cNvSpPr/>
          <p:nvPr/>
        </p:nvSpPr>
        <p:spPr>
          <a:xfrm flipH="false" flipV="false" rot="0">
            <a:off x="14516274" y="7119829"/>
            <a:ext cx="2808468" cy="2835524"/>
          </a:xfrm>
          <a:custGeom>
            <a:avLst/>
            <a:gdLst/>
            <a:ahLst/>
            <a:cxnLst/>
            <a:rect r="r" b="b" t="t" l="l"/>
            <a:pathLst>
              <a:path h="2835524" w="2808468">
                <a:moveTo>
                  <a:pt x="0" y="0"/>
                </a:moveTo>
                <a:lnTo>
                  <a:pt x="2808468" y="0"/>
                </a:lnTo>
                <a:lnTo>
                  <a:pt x="2808468" y="2835524"/>
                </a:lnTo>
                <a:lnTo>
                  <a:pt x="0" y="2835524"/>
                </a:lnTo>
                <a:lnTo>
                  <a:pt x="0" y="0"/>
                </a:lnTo>
                <a:close/>
              </a:path>
            </a:pathLst>
          </a:custGeom>
          <a:blipFill>
            <a:blip r:embed="rId11"/>
            <a:stretch>
              <a:fillRect l="-2669" t="-1689" r="0" b="0"/>
            </a:stretch>
          </a:blipFill>
        </p:spPr>
      </p:sp>
      <p:sp>
        <p:nvSpPr>
          <p:cNvPr name="TextBox 16" id="16"/>
          <p:cNvSpPr txBox="true"/>
          <p:nvPr/>
        </p:nvSpPr>
        <p:spPr>
          <a:xfrm rot="0">
            <a:off x="7291474" y="6947868"/>
            <a:ext cx="5959577" cy="1894108"/>
          </a:xfrm>
          <a:prstGeom prst="rect">
            <a:avLst/>
          </a:prstGeom>
        </p:spPr>
        <p:txBody>
          <a:bodyPr anchor="t" rtlCol="false" tIns="0" lIns="0" bIns="0" rIns="0">
            <a:spAutoFit/>
          </a:bodyPr>
          <a:lstStyle/>
          <a:p>
            <a:pPr algn="ctr">
              <a:lnSpc>
                <a:spcPts val="3750"/>
              </a:lnSpc>
              <a:spcBef>
                <a:spcPct val="0"/>
              </a:spcBef>
            </a:pPr>
            <a:r>
              <a:rPr lang="en-US" sz="2678">
                <a:solidFill>
                  <a:srgbClr val="000000"/>
                </a:solidFill>
                <a:latin typeface="Raleway 1 Bold"/>
              </a:rPr>
              <a:t>Zaza's power, community engagement, and innovative thinking about a transformational change in the U. S. society</a:t>
            </a:r>
          </a:p>
        </p:txBody>
      </p:sp>
      <p:sp>
        <p:nvSpPr>
          <p:cNvPr name="Freeform 17" id="17"/>
          <p:cNvSpPr/>
          <p:nvPr/>
        </p:nvSpPr>
        <p:spPr>
          <a:xfrm flipH="false" flipV="false" rot="0">
            <a:off x="6832492" y="4141169"/>
            <a:ext cx="293279" cy="293279"/>
          </a:xfrm>
          <a:custGeom>
            <a:avLst/>
            <a:gdLst/>
            <a:ahLst/>
            <a:cxnLst/>
            <a:rect r="r" b="b" t="t" l="l"/>
            <a:pathLst>
              <a:path h="293279" w="293279">
                <a:moveTo>
                  <a:pt x="0" y="0"/>
                </a:moveTo>
                <a:lnTo>
                  <a:pt x="293278" y="0"/>
                </a:lnTo>
                <a:lnTo>
                  <a:pt x="293278" y="293278"/>
                </a:lnTo>
                <a:lnTo>
                  <a:pt x="0" y="2932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6832492" y="5573093"/>
            <a:ext cx="293279" cy="293279"/>
          </a:xfrm>
          <a:custGeom>
            <a:avLst/>
            <a:gdLst/>
            <a:ahLst/>
            <a:cxnLst/>
            <a:rect r="r" b="b" t="t" l="l"/>
            <a:pathLst>
              <a:path h="293279" w="293279">
                <a:moveTo>
                  <a:pt x="0" y="0"/>
                </a:moveTo>
                <a:lnTo>
                  <a:pt x="293278" y="0"/>
                </a:lnTo>
                <a:lnTo>
                  <a:pt x="293278" y="293279"/>
                </a:lnTo>
                <a:lnTo>
                  <a:pt x="0" y="293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0">
            <a:off x="7291474" y="2654504"/>
            <a:ext cx="5959577" cy="905411"/>
          </a:xfrm>
          <a:prstGeom prst="rect">
            <a:avLst/>
          </a:prstGeom>
        </p:spPr>
        <p:txBody>
          <a:bodyPr anchor="t" rtlCol="false" tIns="0" lIns="0" bIns="0" rIns="0">
            <a:spAutoFit/>
          </a:bodyPr>
          <a:lstStyle/>
          <a:p>
            <a:pPr algn="ctr">
              <a:lnSpc>
                <a:spcPts val="3640"/>
              </a:lnSpc>
              <a:spcBef>
                <a:spcPct val="0"/>
              </a:spcBef>
            </a:pPr>
            <a:r>
              <a:rPr lang="en-US" sz="2600">
                <a:solidFill>
                  <a:srgbClr val="000000"/>
                </a:solidFill>
                <a:latin typeface="Raleway 1 Italics"/>
              </a:rPr>
              <a:t>“American culture will be stronger if we understand each other culturally”.</a:t>
            </a:r>
            <a:r>
              <a:rPr lang="en-US" sz="2600">
                <a:solidFill>
                  <a:srgbClr val="000000"/>
                </a:solidFill>
                <a:latin typeface="Raleway 1"/>
              </a:rPr>
              <a:t> </a:t>
            </a:r>
          </a:p>
        </p:txBody>
      </p:sp>
      <p:sp>
        <p:nvSpPr>
          <p:cNvPr name="TextBox 20" id="20"/>
          <p:cNvSpPr txBox="true"/>
          <p:nvPr/>
        </p:nvSpPr>
        <p:spPr>
          <a:xfrm rot="0">
            <a:off x="7291474" y="4084019"/>
            <a:ext cx="5959577" cy="905411"/>
          </a:xfrm>
          <a:prstGeom prst="rect">
            <a:avLst/>
          </a:prstGeom>
        </p:spPr>
        <p:txBody>
          <a:bodyPr anchor="t" rtlCol="false" tIns="0" lIns="0" bIns="0" rIns="0">
            <a:spAutoFit/>
          </a:bodyPr>
          <a:lstStyle/>
          <a:p>
            <a:pPr algn="ctr">
              <a:lnSpc>
                <a:spcPts val="3640"/>
              </a:lnSpc>
              <a:spcBef>
                <a:spcPct val="0"/>
              </a:spcBef>
            </a:pPr>
            <a:r>
              <a:rPr lang="en-US" sz="2600">
                <a:solidFill>
                  <a:srgbClr val="000000"/>
                </a:solidFill>
                <a:latin typeface="Raleway 1 Bold Italics"/>
              </a:rPr>
              <a:t>“Together they can build very progressive powerful statehood”.</a:t>
            </a:r>
            <a:r>
              <a:rPr lang="en-US" sz="2600">
                <a:solidFill>
                  <a:srgbClr val="000000"/>
                </a:solidFill>
                <a:latin typeface="Raleway 1 Bold Italics"/>
              </a:rPr>
              <a:t> </a:t>
            </a:r>
          </a:p>
        </p:txBody>
      </p:sp>
      <p:sp>
        <p:nvSpPr>
          <p:cNvPr name="TextBox 21" id="21"/>
          <p:cNvSpPr txBox="true"/>
          <p:nvPr/>
        </p:nvSpPr>
        <p:spPr>
          <a:xfrm rot="0">
            <a:off x="7358819" y="5515943"/>
            <a:ext cx="6218244" cy="905411"/>
          </a:xfrm>
          <a:prstGeom prst="rect">
            <a:avLst/>
          </a:prstGeom>
        </p:spPr>
        <p:txBody>
          <a:bodyPr anchor="t" rtlCol="false" tIns="0" lIns="0" bIns="0" rIns="0">
            <a:spAutoFit/>
          </a:bodyPr>
          <a:lstStyle/>
          <a:p>
            <a:pPr algn="ctr">
              <a:lnSpc>
                <a:spcPts val="3640"/>
              </a:lnSpc>
              <a:spcBef>
                <a:spcPct val="0"/>
              </a:spcBef>
            </a:pPr>
            <a:r>
              <a:rPr lang="en-US" sz="2600">
                <a:solidFill>
                  <a:srgbClr val="000000"/>
                </a:solidFill>
                <a:latin typeface="Raleway 1 Italics"/>
              </a:rPr>
              <a:t>“Using culture to make impact is a way to create change without violence”.</a:t>
            </a:r>
          </a:p>
        </p:txBody>
      </p:sp>
      <p:sp>
        <p:nvSpPr>
          <p:cNvPr name="TextBox 22" id="22"/>
          <p:cNvSpPr txBox="true"/>
          <p:nvPr/>
        </p:nvSpPr>
        <p:spPr>
          <a:xfrm rot="0">
            <a:off x="7654269" y="419416"/>
            <a:ext cx="5368677" cy="1094742"/>
          </a:xfrm>
          <a:prstGeom prst="rect">
            <a:avLst/>
          </a:prstGeom>
        </p:spPr>
        <p:txBody>
          <a:bodyPr anchor="t" rtlCol="false" tIns="0" lIns="0" bIns="0" rIns="0">
            <a:spAutoFit/>
          </a:bodyPr>
          <a:lstStyle/>
          <a:p>
            <a:pPr algn="ctr">
              <a:lnSpc>
                <a:spcPts val="8959"/>
              </a:lnSpc>
              <a:spcBef>
                <a:spcPct val="0"/>
              </a:spcBef>
            </a:pPr>
            <a:r>
              <a:rPr lang="en-US" sz="6399">
                <a:solidFill>
                  <a:srgbClr val="D2400B"/>
                </a:solidFill>
                <a:latin typeface="Roca One"/>
              </a:rPr>
              <a:t>Zaza Korinteli</a:t>
            </a:r>
          </a:p>
        </p:txBody>
      </p:sp>
      <p:sp>
        <p:nvSpPr>
          <p:cNvPr name="TextBox 23" id="23"/>
          <p:cNvSpPr txBox="true"/>
          <p:nvPr/>
        </p:nvSpPr>
        <p:spPr>
          <a:xfrm rot="0">
            <a:off x="8619212" y="1531060"/>
            <a:ext cx="2972693" cy="563880"/>
          </a:xfrm>
          <a:prstGeom prst="rect">
            <a:avLst/>
          </a:prstGeom>
        </p:spPr>
        <p:txBody>
          <a:bodyPr anchor="t" rtlCol="false" tIns="0" lIns="0" bIns="0" rIns="0">
            <a:spAutoFit/>
          </a:bodyPr>
          <a:lstStyle/>
          <a:p>
            <a:pPr algn="ctr">
              <a:lnSpc>
                <a:spcPts val="4619"/>
              </a:lnSpc>
              <a:spcBef>
                <a:spcPct val="0"/>
              </a:spcBef>
            </a:pPr>
            <a:r>
              <a:rPr lang="en-US" sz="3299">
                <a:solidFill>
                  <a:srgbClr val="3C7F72"/>
                </a:solidFill>
                <a:latin typeface="Roca One"/>
              </a:rPr>
              <a:t>Tbilisi, Georgia</a:t>
            </a:r>
          </a:p>
        </p:txBody>
      </p:sp>
      <p:sp>
        <p:nvSpPr>
          <p:cNvPr name="TextBox 24" id="24"/>
          <p:cNvSpPr txBox="true"/>
          <p:nvPr/>
        </p:nvSpPr>
        <p:spPr>
          <a:xfrm rot="0">
            <a:off x="449138" y="9353550"/>
            <a:ext cx="2854439" cy="798233"/>
          </a:xfrm>
          <a:prstGeom prst="rect">
            <a:avLst/>
          </a:prstGeom>
        </p:spPr>
        <p:txBody>
          <a:bodyPr anchor="t" rtlCol="false" tIns="0" lIns="0" bIns="0" rIns="0">
            <a:spAutoFit/>
          </a:bodyPr>
          <a:lstStyle/>
          <a:p>
            <a:pPr algn="ctr">
              <a:lnSpc>
                <a:spcPts val="6541"/>
              </a:lnSpc>
              <a:spcBef>
                <a:spcPct val="0"/>
              </a:spcBef>
            </a:pPr>
            <a:r>
              <a:rPr lang="en-US" sz="4672">
                <a:solidFill>
                  <a:srgbClr val="3C7F72"/>
                </a:solidFill>
                <a:latin typeface="Roca One Bold"/>
              </a:rPr>
              <a:t>Dreaming</a:t>
            </a:r>
          </a:p>
        </p:txBody>
      </p:sp>
    </p:spTree>
  </p:cSld>
  <p:clrMapOvr>
    <a:masterClrMapping/>
  </p:clrMapOvr>
  <p:transition spd="fast">
    <p:circl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2324516" y="0"/>
            <a:ext cx="9263906" cy="9297716"/>
          </a:xfrm>
          <a:custGeom>
            <a:avLst/>
            <a:gdLst/>
            <a:ahLst/>
            <a:cxnLst/>
            <a:rect r="r" b="b" t="t" l="l"/>
            <a:pathLst>
              <a:path h="9297716" w="9263906">
                <a:moveTo>
                  <a:pt x="0" y="0"/>
                </a:moveTo>
                <a:lnTo>
                  <a:pt x="9263906" y="0"/>
                </a:lnTo>
                <a:lnTo>
                  <a:pt x="9263906" y="9297716"/>
                </a:lnTo>
                <a:lnTo>
                  <a:pt x="0" y="9297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7569677" y="8095113"/>
            <a:ext cx="1163187" cy="116318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6" id="6"/>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268769" y="1028700"/>
            <a:ext cx="6730548" cy="8971245"/>
          </a:xfrm>
          <a:custGeom>
            <a:avLst/>
            <a:gdLst/>
            <a:ahLst/>
            <a:cxnLst/>
            <a:rect r="r" b="b" t="t" l="l"/>
            <a:pathLst>
              <a:path h="8971245" w="6730548">
                <a:moveTo>
                  <a:pt x="0" y="0"/>
                </a:moveTo>
                <a:lnTo>
                  <a:pt x="6730548" y="0"/>
                </a:lnTo>
                <a:lnTo>
                  <a:pt x="6730548" y="8971245"/>
                </a:lnTo>
                <a:lnTo>
                  <a:pt x="0" y="8971245"/>
                </a:lnTo>
                <a:lnTo>
                  <a:pt x="0" y="0"/>
                </a:lnTo>
                <a:close/>
              </a:path>
            </a:pathLst>
          </a:custGeom>
          <a:blipFill>
            <a:blip r:embed="rId6"/>
            <a:stretch>
              <a:fillRect l="0" t="0" r="0" b="0"/>
            </a:stretch>
          </a:blipFill>
        </p:spPr>
      </p:sp>
      <p:sp>
        <p:nvSpPr>
          <p:cNvPr name="TextBox 8" id="8"/>
          <p:cNvSpPr txBox="true"/>
          <p:nvPr/>
        </p:nvSpPr>
        <p:spPr>
          <a:xfrm rot="0">
            <a:off x="10124798" y="6821828"/>
            <a:ext cx="6290849" cy="2613025"/>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Open Sauce Bold"/>
              </a:rPr>
              <a:t>Andrea's leadership has a potential to disrupt the status quo in STEM and transform the way we approach mental health and well being. Her contributions reflect the power of the Dreamers' movement. </a:t>
            </a:r>
          </a:p>
        </p:txBody>
      </p:sp>
      <p:sp>
        <p:nvSpPr>
          <p:cNvPr name="Freeform 9" id="9"/>
          <p:cNvSpPr/>
          <p:nvPr/>
        </p:nvSpPr>
        <p:spPr>
          <a:xfrm flipH="false" flipV="false" rot="0">
            <a:off x="9665049" y="2885463"/>
            <a:ext cx="347945" cy="347945"/>
          </a:xfrm>
          <a:custGeom>
            <a:avLst/>
            <a:gdLst/>
            <a:ahLst/>
            <a:cxnLst/>
            <a:rect r="r" b="b" t="t" l="l"/>
            <a:pathLst>
              <a:path h="347945" w="347945">
                <a:moveTo>
                  <a:pt x="0" y="0"/>
                </a:moveTo>
                <a:lnTo>
                  <a:pt x="347945" y="0"/>
                </a:lnTo>
                <a:lnTo>
                  <a:pt x="347945" y="347945"/>
                </a:lnTo>
                <a:lnTo>
                  <a:pt x="0" y="3479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1945802" y="914400"/>
            <a:ext cx="2648843" cy="1019177"/>
          </a:xfrm>
          <a:prstGeom prst="rect">
            <a:avLst/>
          </a:prstGeom>
        </p:spPr>
        <p:txBody>
          <a:bodyPr anchor="t" rtlCol="false" tIns="0" lIns="0" bIns="0" rIns="0">
            <a:spAutoFit/>
          </a:bodyPr>
          <a:lstStyle/>
          <a:p>
            <a:pPr algn="ctr">
              <a:lnSpc>
                <a:spcPts val="8399"/>
              </a:lnSpc>
              <a:spcBef>
                <a:spcPct val="0"/>
              </a:spcBef>
            </a:pPr>
            <a:r>
              <a:rPr lang="en-US" sz="5999">
                <a:solidFill>
                  <a:srgbClr val="992800"/>
                </a:solidFill>
                <a:latin typeface="Roca One"/>
              </a:rPr>
              <a:t>Andrea</a:t>
            </a:r>
          </a:p>
        </p:txBody>
      </p:sp>
      <p:sp>
        <p:nvSpPr>
          <p:cNvPr name="TextBox 11" id="11"/>
          <p:cNvSpPr txBox="true"/>
          <p:nvPr/>
        </p:nvSpPr>
        <p:spPr>
          <a:xfrm rot="0">
            <a:off x="12565224" y="1866902"/>
            <a:ext cx="1409998" cy="563880"/>
          </a:xfrm>
          <a:prstGeom prst="rect">
            <a:avLst/>
          </a:prstGeom>
        </p:spPr>
        <p:txBody>
          <a:bodyPr anchor="t" rtlCol="false" tIns="0" lIns="0" bIns="0" rIns="0">
            <a:spAutoFit/>
          </a:bodyPr>
          <a:lstStyle/>
          <a:p>
            <a:pPr algn="ctr">
              <a:lnSpc>
                <a:spcPts val="4619"/>
              </a:lnSpc>
              <a:spcBef>
                <a:spcPct val="0"/>
              </a:spcBef>
            </a:pPr>
            <a:r>
              <a:rPr lang="en-US" sz="3299">
                <a:solidFill>
                  <a:srgbClr val="3C7F72"/>
                </a:solidFill>
                <a:latin typeface="Roca One"/>
              </a:rPr>
              <a:t>Mexico</a:t>
            </a:r>
          </a:p>
        </p:txBody>
      </p:sp>
      <p:sp>
        <p:nvSpPr>
          <p:cNvPr name="TextBox 12" id="12"/>
          <p:cNvSpPr txBox="true"/>
          <p:nvPr/>
        </p:nvSpPr>
        <p:spPr>
          <a:xfrm rot="0">
            <a:off x="9626949" y="2818788"/>
            <a:ext cx="7286548" cy="3593465"/>
          </a:xfrm>
          <a:prstGeom prst="rect">
            <a:avLst/>
          </a:prstGeom>
        </p:spPr>
        <p:txBody>
          <a:bodyPr anchor="t" rtlCol="false" tIns="0" lIns="0" bIns="0" rIns="0">
            <a:spAutoFit/>
          </a:bodyPr>
          <a:lstStyle/>
          <a:p>
            <a:pPr algn="ctr">
              <a:lnSpc>
                <a:spcPts val="4059"/>
              </a:lnSpc>
              <a:spcBef>
                <a:spcPct val="0"/>
              </a:spcBef>
            </a:pPr>
            <a:r>
              <a:rPr lang="en-US" sz="2899">
                <a:solidFill>
                  <a:srgbClr val="000000"/>
                </a:solidFill>
                <a:latin typeface="Open Sauce"/>
              </a:rPr>
              <a:t>"They asked me, 'How are you so comfortable?' and I was like, 'You have to make those other people uncomfortable.' ... 'That's what you have to do, you know, with your situation, your status... being DACA has taught me to be vocal."</a:t>
            </a:r>
          </a:p>
        </p:txBody>
      </p:sp>
      <p:sp>
        <p:nvSpPr>
          <p:cNvPr name="TextBox 13" id="13"/>
          <p:cNvSpPr txBox="true"/>
          <p:nvPr/>
        </p:nvSpPr>
        <p:spPr>
          <a:xfrm rot="0">
            <a:off x="1297344" y="183133"/>
            <a:ext cx="2800499" cy="805307"/>
          </a:xfrm>
          <a:prstGeom prst="rect">
            <a:avLst/>
          </a:prstGeom>
        </p:spPr>
        <p:txBody>
          <a:bodyPr anchor="t" rtlCol="false" tIns="0" lIns="0" bIns="0" rIns="0">
            <a:spAutoFit/>
          </a:bodyPr>
          <a:lstStyle/>
          <a:p>
            <a:pPr algn="ctr">
              <a:lnSpc>
                <a:spcPts val="6538"/>
              </a:lnSpc>
              <a:spcBef>
                <a:spcPct val="0"/>
              </a:spcBef>
            </a:pPr>
            <a:r>
              <a:rPr lang="en-US" sz="4670">
                <a:solidFill>
                  <a:srgbClr val="3C7F72"/>
                </a:solidFill>
                <a:latin typeface="Roca One"/>
              </a:rPr>
              <a:t>Dreaming</a:t>
            </a:r>
          </a:p>
        </p:txBody>
      </p:sp>
    </p:spTree>
  </p:cSld>
  <p:clrMapOvr>
    <a:masterClrMapping/>
  </p:clrMapOvr>
  <p:transition spd="fast">
    <p:circl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992800"/>
        </a:solidFill>
      </p:bgPr>
    </p:bg>
    <p:spTree>
      <p:nvGrpSpPr>
        <p:cNvPr id="1" name=""/>
        <p:cNvGrpSpPr/>
        <p:nvPr/>
      </p:nvGrpSpPr>
      <p:grpSpPr>
        <a:xfrm>
          <a:off x="0" y="0"/>
          <a:ext cx="0" cy="0"/>
          <a:chOff x="0" y="0"/>
          <a:chExt cx="0" cy="0"/>
        </a:xfrm>
      </p:grpSpPr>
      <p:grpSp>
        <p:nvGrpSpPr>
          <p:cNvPr name="Group 2" id="2"/>
          <p:cNvGrpSpPr/>
          <p:nvPr/>
        </p:nvGrpSpPr>
        <p:grpSpPr>
          <a:xfrm rot="0">
            <a:off x="4700960" y="-522189"/>
            <a:ext cx="14022379" cy="11331378"/>
            <a:chOff x="0" y="0"/>
            <a:chExt cx="3693137" cy="2984396"/>
          </a:xfrm>
        </p:grpSpPr>
        <p:sp>
          <p:nvSpPr>
            <p:cNvPr name="Freeform 3" id="3"/>
            <p:cNvSpPr/>
            <p:nvPr/>
          </p:nvSpPr>
          <p:spPr>
            <a:xfrm flipH="false" flipV="false" rot="0">
              <a:off x="0" y="0"/>
              <a:ext cx="3693137" cy="2984396"/>
            </a:xfrm>
            <a:custGeom>
              <a:avLst/>
              <a:gdLst/>
              <a:ahLst/>
              <a:cxnLst/>
              <a:rect r="r" b="b" t="t" l="l"/>
              <a:pathLst>
                <a:path h="2984396" w="3693137">
                  <a:moveTo>
                    <a:pt x="0" y="0"/>
                  </a:moveTo>
                  <a:lnTo>
                    <a:pt x="3693137" y="0"/>
                  </a:lnTo>
                  <a:lnTo>
                    <a:pt x="3693137" y="2984396"/>
                  </a:lnTo>
                  <a:lnTo>
                    <a:pt x="0" y="2984396"/>
                  </a:lnTo>
                  <a:close/>
                </a:path>
              </a:pathLst>
            </a:custGeom>
            <a:solidFill>
              <a:srgbClr val="FFFBED"/>
            </a:solidFill>
          </p:spPr>
        </p:sp>
        <p:sp>
          <p:nvSpPr>
            <p:cNvPr name="TextBox 4" id="4"/>
            <p:cNvSpPr txBox="true"/>
            <p:nvPr/>
          </p:nvSpPr>
          <p:spPr>
            <a:xfrm>
              <a:off x="0" y="-76200"/>
              <a:ext cx="3693137" cy="3060596"/>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850721" y="3157856"/>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815744" y="1403674"/>
            <a:ext cx="5855342" cy="7854626"/>
          </a:xfrm>
          <a:custGeom>
            <a:avLst/>
            <a:gdLst/>
            <a:ahLst/>
            <a:cxnLst/>
            <a:rect r="r" b="b" t="t" l="l"/>
            <a:pathLst>
              <a:path h="7854626" w="5855342">
                <a:moveTo>
                  <a:pt x="0" y="0"/>
                </a:moveTo>
                <a:lnTo>
                  <a:pt x="5855343" y="0"/>
                </a:lnTo>
                <a:lnTo>
                  <a:pt x="5855343" y="7854626"/>
                </a:lnTo>
                <a:lnTo>
                  <a:pt x="0" y="7854626"/>
                </a:lnTo>
                <a:lnTo>
                  <a:pt x="0" y="0"/>
                </a:lnTo>
                <a:close/>
              </a:path>
            </a:pathLst>
          </a:custGeom>
          <a:blipFill>
            <a:blip r:embed="rId6"/>
            <a:stretch>
              <a:fillRect l="0" t="0" r="0" b="-12845"/>
            </a:stretch>
          </a:blipFill>
        </p:spPr>
      </p:sp>
      <p:sp>
        <p:nvSpPr>
          <p:cNvPr name="TextBox 11" id="11"/>
          <p:cNvSpPr txBox="true"/>
          <p:nvPr/>
        </p:nvSpPr>
        <p:spPr>
          <a:xfrm rot="0">
            <a:off x="9623539" y="7030087"/>
            <a:ext cx="5856073" cy="2040726"/>
          </a:xfrm>
          <a:prstGeom prst="rect">
            <a:avLst/>
          </a:prstGeom>
        </p:spPr>
        <p:txBody>
          <a:bodyPr anchor="t" rtlCol="false" tIns="0" lIns="0" bIns="0" rIns="0">
            <a:spAutoFit/>
          </a:bodyPr>
          <a:lstStyle/>
          <a:p>
            <a:pPr algn="ctr">
              <a:lnSpc>
                <a:spcPts val="4069"/>
              </a:lnSpc>
              <a:spcBef>
                <a:spcPct val="0"/>
              </a:spcBef>
            </a:pPr>
            <a:r>
              <a:rPr lang="en-US" sz="2906">
                <a:solidFill>
                  <a:srgbClr val="000000"/>
                </a:solidFill>
                <a:latin typeface="Open Sauce Bold"/>
              </a:rPr>
              <a:t>Israel's grassroots initiatives have opened multiple doors and showed the power of solidarity. </a:t>
            </a:r>
          </a:p>
        </p:txBody>
      </p:sp>
      <p:sp>
        <p:nvSpPr>
          <p:cNvPr name="TextBox 12" id="12"/>
          <p:cNvSpPr txBox="true"/>
          <p:nvPr/>
        </p:nvSpPr>
        <p:spPr>
          <a:xfrm rot="0">
            <a:off x="8392770" y="3110231"/>
            <a:ext cx="8289775" cy="3489325"/>
          </a:xfrm>
          <a:prstGeom prst="rect">
            <a:avLst/>
          </a:prstGeom>
        </p:spPr>
        <p:txBody>
          <a:bodyPr anchor="t" rtlCol="false" tIns="0" lIns="0" bIns="0" rIns="0">
            <a:spAutoFit/>
          </a:bodyPr>
          <a:lstStyle/>
          <a:p>
            <a:pPr algn="ctr">
              <a:lnSpc>
                <a:spcPts val="3500"/>
              </a:lnSpc>
            </a:pPr>
            <a:r>
              <a:rPr lang="en-US" sz="2500">
                <a:solidFill>
                  <a:srgbClr val="000000"/>
                </a:solidFill>
                <a:latin typeface="Open Sauce Italics"/>
              </a:rPr>
              <a:t>"I offered my volunteer services to teach mathematics to GED students, aiming to assist them in completing the subject and successfully passing the test. The program attracted participants from various states including some from California, the program ensured that all attendees received the necessary support by providing subsidized housing and subsidized meals".</a:t>
            </a:r>
          </a:p>
          <a:p>
            <a:pPr algn="ctr">
              <a:lnSpc>
                <a:spcPts val="3500"/>
              </a:lnSpc>
              <a:spcBef>
                <a:spcPct val="0"/>
              </a:spcBef>
            </a:pPr>
          </a:p>
        </p:txBody>
      </p:sp>
      <p:sp>
        <p:nvSpPr>
          <p:cNvPr name="TextBox 13" id="13"/>
          <p:cNvSpPr txBox="true"/>
          <p:nvPr/>
        </p:nvSpPr>
        <p:spPr>
          <a:xfrm rot="0">
            <a:off x="10980545" y="1092362"/>
            <a:ext cx="3142059" cy="1078232"/>
          </a:xfrm>
          <a:prstGeom prst="rect">
            <a:avLst/>
          </a:prstGeom>
        </p:spPr>
        <p:txBody>
          <a:bodyPr anchor="t" rtlCol="false" tIns="0" lIns="0" bIns="0" rIns="0">
            <a:spAutoFit/>
          </a:bodyPr>
          <a:lstStyle/>
          <a:p>
            <a:pPr algn="ctr">
              <a:lnSpc>
                <a:spcPts val="8819"/>
              </a:lnSpc>
              <a:spcBef>
                <a:spcPct val="0"/>
              </a:spcBef>
            </a:pPr>
            <a:r>
              <a:rPr lang="en-US" sz="6299">
                <a:solidFill>
                  <a:srgbClr val="992800"/>
                </a:solidFill>
                <a:latin typeface="Roca One"/>
              </a:rPr>
              <a:t>Israel P. </a:t>
            </a:r>
          </a:p>
        </p:txBody>
      </p:sp>
      <p:sp>
        <p:nvSpPr>
          <p:cNvPr name="TextBox 14" id="14"/>
          <p:cNvSpPr txBox="true"/>
          <p:nvPr/>
        </p:nvSpPr>
        <p:spPr>
          <a:xfrm rot="0">
            <a:off x="10392750" y="2106295"/>
            <a:ext cx="3893741" cy="563880"/>
          </a:xfrm>
          <a:prstGeom prst="rect">
            <a:avLst/>
          </a:prstGeom>
        </p:spPr>
        <p:txBody>
          <a:bodyPr anchor="t" rtlCol="false" tIns="0" lIns="0" bIns="0" rIns="0">
            <a:spAutoFit/>
          </a:bodyPr>
          <a:lstStyle/>
          <a:p>
            <a:pPr algn="ctr">
              <a:lnSpc>
                <a:spcPts val="4619"/>
              </a:lnSpc>
              <a:spcBef>
                <a:spcPct val="0"/>
              </a:spcBef>
            </a:pPr>
            <a:r>
              <a:rPr lang="en-US" sz="3299">
                <a:solidFill>
                  <a:srgbClr val="FFAF00"/>
                </a:solidFill>
                <a:latin typeface="Roca One"/>
              </a:rPr>
              <a:t>Mexico City, Mexico</a:t>
            </a:r>
          </a:p>
        </p:txBody>
      </p:sp>
      <p:sp>
        <p:nvSpPr>
          <p:cNvPr name="TextBox 15" id="15"/>
          <p:cNvSpPr txBox="true"/>
          <p:nvPr/>
        </p:nvSpPr>
        <p:spPr>
          <a:xfrm rot="0">
            <a:off x="4743416" y="410880"/>
            <a:ext cx="2564309" cy="805307"/>
          </a:xfrm>
          <a:prstGeom prst="rect">
            <a:avLst/>
          </a:prstGeom>
        </p:spPr>
        <p:txBody>
          <a:bodyPr anchor="t" rtlCol="false" tIns="0" lIns="0" bIns="0" rIns="0">
            <a:spAutoFit/>
          </a:bodyPr>
          <a:lstStyle/>
          <a:p>
            <a:pPr algn="ctr">
              <a:lnSpc>
                <a:spcPts val="6538"/>
              </a:lnSpc>
              <a:spcBef>
                <a:spcPct val="0"/>
              </a:spcBef>
            </a:pPr>
            <a:r>
              <a:rPr lang="en-US" sz="4670">
                <a:solidFill>
                  <a:srgbClr val="3C7F72"/>
                </a:solidFill>
                <a:latin typeface="Roca One"/>
              </a:rPr>
              <a:t>Pursuing</a:t>
            </a:r>
          </a:p>
        </p:txBody>
      </p:sp>
      <p:sp>
        <p:nvSpPr>
          <p:cNvPr name="Freeform 16" id="16"/>
          <p:cNvSpPr/>
          <p:nvPr/>
        </p:nvSpPr>
        <p:spPr>
          <a:xfrm flipH="false" flipV="true" rot="-5400000">
            <a:off x="-3447335" y="-4120477"/>
            <a:ext cx="9424796" cy="5478486"/>
          </a:xfrm>
          <a:custGeom>
            <a:avLst/>
            <a:gdLst/>
            <a:ahLst/>
            <a:cxnLst/>
            <a:rect r="r" b="b" t="t" l="l"/>
            <a:pathLst>
              <a:path h="5478486" w="9424796">
                <a:moveTo>
                  <a:pt x="0" y="5478486"/>
                </a:moveTo>
                <a:lnTo>
                  <a:pt x="9424797" y="5478486"/>
                </a:lnTo>
                <a:lnTo>
                  <a:pt x="9424797" y="0"/>
                </a:lnTo>
                <a:lnTo>
                  <a:pt x="0" y="0"/>
                </a:lnTo>
                <a:lnTo>
                  <a:pt x="0" y="5478486"/>
                </a:lnTo>
                <a:close/>
              </a:path>
            </a:pathLst>
          </a:custGeom>
          <a:blipFill>
            <a:blip r:embed="rId7">
              <a:extLst>
                <a:ext uri="{96DAC541-7B7A-43D3-8B79-37D633B846F1}">
                  <asvg:svgBlip xmlns:asvg="http://schemas.microsoft.com/office/drawing/2016/SVG/main" r:embed="rId8"/>
                </a:ext>
              </a:extLst>
            </a:blip>
            <a:stretch>
              <a:fillRect l="0" t="0" r="0" b="-72660"/>
            </a:stretch>
          </a:blipFill>
        </p:spPr>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1331677" y="-108708"/>
            <a:ext cx="10563275" cy="10621209"/>
          </a:xfrm>
          <a:custGeom>
            <a:avLst/>
            <a:gdLst/>
            <a:ahLst/>
            <a:cxnLst/>
            <a:rect r="r" b="b" t="t" l="l"/>
            <a:pathLst>
              <a:path h="10621209" w="10563275">
                <a:moveTo>
                  <a:pt x="0" y="0"/>
                </a:moveTo>
                <a:lnTo>
                  <a:pt x="10563275" y="0"/>
                </a:lnTo>
                <a:lnTo>
                  <a:pt x="10563275" y="10621209"/>
                </a:lnTo>
                <a:lnTo>
                  <a:pt x="0" y="10621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800971" y="1197738"/>
            <a:ext cx="5985250" cy="7312100"/>
            <a:chOff x="0" y="0"/>
            <a:chExt cx="1576362" cy="1925820"/>
          </a:xfrm>
        </p:grpSpPr>
        <p:sp>
          <p:nvSpPr>
            <p:cNvPr name="Freeform 4" id="4"/>
            <p:cNvSpPr/>
            <p:nvPr/>
          </p:nvSpPr>
          <p:spPr>
            <a:xfrm flipH="false" flipV="false" rot="0">
              <a:off x="0" y="0"/>
              <a:ext cx="1576362" cy="1925820"/>
            </a:xfrm>
            <a:custGeom>
              <a:avLst/>
              <a:gdLst/>
              <a:ahLst/>
              <a:cxnLst/>
              <a:rect r="r" b="b" t="t" l="l"/>
              <a:pathLst>
                <a:path h="1925820" w="1576362">
                  <a:moveTo>
                    <a:pt x="0" y="0"/>
                  </a:moveTo>
                  <a:lnTo>
                    <a:pt x="1576362" y="0"/>
                  </a:lnTo>
                  <a:lnTo>
                    <a:pt x="1576362" y="1925820"/>
                  </a:lnTo>
                  <a:lnTo>
                    <a:pt x="0" y="1925820"/>
                  </a:lnTo>
                  <a:close/>
                </a:path>
              </a:pathLst>
            </a:custGeom>
            <a:solidFill>
              <a:srgbClr val="FEC741"/>
            </a:solidFill>
          </p:spPr>
        </p:sp>
        <p:sp>
          <p:nvSpPr>
            <p:cNvPr name="TextBox 5" id="5"/>
            <p:cNvSpPr txBox="true"/>
            <p:nvPr/>
          </p:nvSpPr>
          <p:spPr>
            <a:xfrm>
              <a:off x="0" y="-47625"/>
              <a:ext cx="1576362" cy="1973445"/>
            </a:xfrm>
            <a:prstGeom prst="rect">
              <a:avLst/>
            </a:prstGeom>
          </p:spPr>
          <p:txBody>
            <a:bodyPr anchor="ctr" rtlCol="false" tIns="50800" lIns="50800" bIns="50800" rIns="50800"/>
            <a:lstStyle/>
            <a:p>
              <a:pPr algn="ctr">
                <a:lnSpc>
                  <a:spcPts val="3500"/>
                </a:lnSpc>
              </a:pPr>
            </a:p>
          </p:txBody>
        </p:sp>
      </p:grpSp>
      <p:grpSp>
        <p:nvGrpSpPr>
          <p:cNvPr name="Group 6" id="6"/>
          <p:cNvGrpSpPr/>
          <p:nvPr/>
        </p:nvGrpSpPr>
        <p:grpSpPr>
          <a:xfrm rot="0">
            <a:off x="17579202" y="8095113"/>
            <a:ext cx="1163187" cy="116318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8" id="8"/>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9" id="9"/>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0157989" y="1955142"/>
            <a:ext cx="8130011" cy="6049471"/>
          </a:xfrm>
          <a:custGeom>
            <a:avLst/>
            <a:gdLst/>
            <a:ahLst/>
            <a:cxnLst/>
            <a:rect r="r" b="b" t="t" l="l"/>
            <a:pathLst>
              <a:path h="6049471" w="8130011">
                <a:moveTo>
                  <a:pt x="0" y="0"/>
                </a:moveTo>
                <a:lnTo>
                  <a:pt x="8130011" y="0"/>
                </a:lnTo>
                <a:lnTo>
                  <a:pt x="8130011" y="6049471"/>
                </a:lnTo>
                <a:lnTo>
                  <a:pt x="0" y="6049471"/>
                </a:lnTo>
                <a:lnTo>
                  <a:pt x="0" y="0"/>
                </a:lnTo>
                <a:close/>
              </a:path>
            </a:pathLst>
          </a:custGeom>
          <a:blipFill>
            <a:blip r:embed="rId6"/>
            <a:stretch>
              <a:fillRect l="-64570" t="-63615" r="-62916" b="-65678"/>
            </a:stretch>
          </a:blipFill>
        </p:spPr>
      </p:sp>
      <p:sp>
        <p:nvSpPr>
          <p:cNvPr name="TextBox 11" id="11"/>
          <p:cNvSpPr txBox="true"/>
          <p:nvPr/>
        </p:nvSpPr>
        <p:spPr>
          <a:xfrm rot="0">
            <a:off x="728932" y="3397239"/>
            <a:ext cx="8415068" cy="5589270"/>
          </a:xfrm>
          <a:prstGeom prst="rect">
            <a:avLst/>
          </a:prstGeom>
        </p:spPr>
        <p:txBody>
          <a:bodyPr anchor="t" rtlCol="false" tIns="0" lIns="0" bIns="0" rIns="0">
            <a:spAutoFit/>
          </a:bodyPr>
          <a:lstStyle/>
          <a:p>
            <a:pPr marL="647698" indent="-323849" lvl="1">
              <a:lnSpc>
                <a:spcPts val="5039"/>
              </a:lnSpc>
              <a:buFont typeface="Arial"/>
              <a:buChar char="•"/>
            </a:pPr>
            <a:r>
              <a:rPr lang="en-US" sz="2999">
                <a:solidFill>
                  <a:srgbClr val="000000"/>
                </a:solidFill>
                <a:latin typeface="Open Sauce"/>
              </a:rPr>
              <a:t>Welcome</a:t>
            </a:r>
          </a:p>
          <a:p>
            <a:pPr marL="647698" indent="-323849" lvl="1">
              <a:lnSpc>
                <a:spcPts val="5039"/>
              </a:lnSpc>
              <a:buFont typeface="Arial"/>
              <a:buChar char="•"/>
            </a:pPr>
            <a:r>
              <a:rPr lang="en-US" sz="2999">
                <a:solidFill>
                  <a:srgbClr val="000000"/>
                </a:solidFill>
                <a:latin typeface="Open Sauce"/>
              </a:rPr>
              <a:t>About NAF </a:t>
            </a:r>
          </a:p>
          <a:p>
            <a:pPr marL="647698" indent="-323849" lvl="1">
              <a:lnSpc>
                <a:spcPts val="5039"/>
              </a:lnSpc>
              <a:buFont typeface="Arial"/>
              <a:buChar char="•"/>
            </a:pPr>
            <a:r>
              <a:rPr lang="en-US" sz="2999">
                <a:solidFill>
                  <a:srgbClr val="000000"/>
                </a:solidFill>
                <a:latin typeface="Open Sauce"/>
              </a:rPr>
              <a:t>NAF 2023</a:t>
            </a:r>
          </a:p>
          <a:p>
            <a:pPr marL="1252218" indent="-417406" lvl="2">
              <a:lnSpc>
                <a:spcPts val="4871"/>
              </a:lnSpc>
              <a:buFont typeface="Arial"/>
              <a:buChar char="⚬"/>
            </a:pPr>
            <a:r>
              <a:rPr lang="en-US" sz="2899">
                <a:solidFill>
                  <a:srgbClr val="000000"/>
                </a:solidFill>
                <a:latin typeface="Open Sauce"/>
              </a:rPr>
              <a:t>Overview</a:t>
            </a:r>
          </a:p>
          <a:p>
            <a:pPr marL="1252218" indent="-417406" lvl="2">
              <a:lnSpc>
                <a:spcPts val="4871"/>
              </a:lnSpc>
              <a:buFont typeface="Arial"/>
              <a:buChar char="⚬"/>
            </a:pPr>
            <a:r>
              <a:rPr lang="en-US" sz="2899">
                <a:solidFill>
                  <a:srgbClr val="000000"/>
                </a:solidFill>
                <a:latin typeface="Open Sauce"/>
              </a:rPr>
              <a:t>Intro to Mosaic America</a:t>
            </a:r>
          </a:p>
          <a:p>
            <a:pPr marL="1252218" indent="-417406" lvl="2">
              <a:lnSpc>
                <a:spcPts val="4871"/>
              </a:lnSpc>
              <a:buFont typeface="Arial"/>
              <a:buChar char="⚬"/>
            </a:pPr>
            <a:r>
              <a:rPr lang="en-US" sz="2899">
                <a:solidFill>
                  <a:srgbClr val="000000"/>
                </a:solidFill>
                <a:latin typeface="Open Sauce"/>
              </a:rPr>
              <a:t>Immigrant Narratives &amp; Stories in SCC</a:t>
            </a:r>
          </a:p>
          <a:p>
            <a:pPr marL="1252218" indent="-417406" lvl="2">
              <a:lnSpc>
                <a:spcPts val="4871"/>
              </a:lnSpc>
              <a:buFont typeface="Arial"/>
              <a:buChar char="⚬"/>
            </a:pPr>
            <a:r>
              <a:rPr lang="en-US" sz="2899">
                <a:solidFill>
                  <a:srgbClr val="000000"/>
                </a:solidFill>
                <a:latin typeface="Open Sauce"/>
              </a:rPr>
              <a:t>Research Project on Civic Engagement</a:t>
            </a:r>
          </a:p>
          <a:p>
            <a:pPr marL="1295397" indent="-431799" lvl="2">
              <a:lnSpc>
                <a:spcPts val="5039"/>
              </a:lnSpc>
              <a:buFont typeface="Arial"/>
              <a:buChar char="⚬"/>
            </a:pPr>
            <a:r>
              <a:rPr lang="en-US" sz="2999">
                <a:solidFill>
                  <a:srgbClr val="000000"/>
                </a:solidFill>
                <a:latin typeface="Open Sauce"/>
              </a:rPr>
              <a:t>Key Findings &amp; Recommendations</a:t>
            </a:r>
          </a:p>
          <a:p>
            <a:pPr algn="l" marL="647698" indent="-323849" lvl="1">
              <a:lnSpc>
                <a:spcPts val="5039"/>
              </a:lnSpc>
              <a:buFont typeface="Arial"/>
              <a:buChar char="•"/>
            </a:pPr>
            <a:r>
              <a:rPr lang="en-US" sz="2999">
                <a:solidFill>
                  <a:srgbClr val="000000"/>
                </a:solidFill>
                <a:latin typeface="Open Sauce"/>
              </a:rPr>
              <a:t>Q&amp;A</a:t>
            </a:r>
          </a:p>
        </p:txBody>
      </p:sp>
      <p:grpSp>
        <p:nvGrpSpPr>
          <p:cNvPr name="Group 12" id="12"/>
          <p:cNvGrpSpPr/>
          <p:nvPr/>
        </p:nvGrpSpPr>
        <p:grpSpPr>
          <a:xfrm rot="0">
            <a:off x="342674" y="1050848"/>
            <a:ext cx="7665316" cy="2207082"/>
            <a:chOff x="0" y="0"/>
            <a:chExt cx="10220421" cy="2942776"/>
          </a:xfrm>
        </p:grpSpPr>
        <p:grpSp>
          <p:nvGrpSpPr>
            <p:cNvPr name="Group 13" id="13"/>
            <p:cNvGrpSpPr/>
            <p:nvPr/>
          </p:nvGrpSpPr>
          <p:grpSpPr>
            <a:xfrm rot="0">
              <a:off x="188507" y="195853"/>
              <a:ext cx="2746923" cy="274692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C741"/>
              </a:solidFill>
            </p:spPr>
          </p:sp>
          <p:sp>
            <p:nvSpPr>
              <p:cNvPr name="TextBox 15" id="15"/>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TextBox 16" id="16"/>
            <p:cNvSpPr txBox="true"/>
            <p:nvPr/>
          </p:nvSpPr>
          <p:spPr>
            <a:xfrm rot="0">
              <a:off x="1006302" y="1040951"/>
              <a:ext cx="9214119" cy="1266737"/>
            </a:xfrm>
            <a:prstGeom prst="rect">
              <a:avLst/>
            </a:prstGeom>
          </p:spPr>
          <p:txBody>
            <a:bodyPr anchor="t" rtlCol="false" tIns="0" lIns="0" bIns="0" rIns="0">
              <a:spAutoFit/>
            </a:bodyPr>
            <a:lstStyle/>
            <a:p>
              <a:pPr algn="just" marL="0" indent="0" lvl="0">
                <a:lnSpc>
                  <a:spcPts val="7440"/>
                </a:lnSpc>
                <a:spcBef>
                  <a:spcPct val="0"/>
                </a:spcBef>
              </a:pPr>
              <a:r>
                <a:rPr lang="en-US" sz="6200">
                  <a:solidFill>
                    <a:srgbClr val="D34A24"/>
                  </a:solidFill>
                  <a:latin typeface="Roca One Ultra-Bold"/>
                </a:rPr>
                <a:t>Agenda</a:t>
              </a:r>
            </a:p>
          </p:txBody>
        </p:sp>
        <p:sp>
          <p:nvSpPr>
            <p:cNvPr name="TextBox 17" id="17"/>
            <p:cNvSpPr txBox="true"/>
            <p:nvPr/>
          </p:nvSpPr>
          <p:spPr>
            <a:xfrm rot="-1822789">
              <a:off x="56678" y="454873"/>
              <a:ext cx="2170543" cy="889225"/>
            </a:xfrm>
            <a:prstGeom prst="rect">
              <a:avLst/>
            </a:prstGeom>
          </p:spPr>
          <p:txBody>
            <a:bodyPr anchor="t" rtlCol="false" tIns="0" lIns="0" bIns="0" rIns="0">
              <a:spAutoFit/>
            </a:bodyPr>
            <a:lstStyle/>
            <a:p>
              <a:pPr algn="l" marL="0" indent="0" lvl="0">
                <a:lnSpc>
                  <a:spcPts val="3079"/>
                </a:lnSpc>
                <a:spcBef>
                  <a:spcPct val="0"/>
                </a:spcBef>
              </a:pPr>
              <a:r>
                <a:rPr lang="en-US" sz="2199" spc="512">
                  <a:solidFill>
                    <a:srgbClr val="FFFFFF"/>
                  </a:solidFill>
                  <a:latin typeface="Open Sauce Bold"/>
                </a:rPr>
                <a:t>TODAY'S</a:t>
              </a:r>
            </a:p>
          </p:txBody>
        </p:sp>
      </p:grpSp>
      <p:sp>
        <p:nvSpPr>
          <p:cNvPr name="TextBox 18" id="18"/>
          <p:cNvSpPr txBox="true"/>
          <p:nvPr/>
        </p:nvSpPr>
        <p:spPr>
          <a:xfrm rot="0">
            <a:off x="2463362" y="8496941"/>
            <a:ext cx="9525" cy="422275"/>
          </a:xfrm>
          <a:prstGeom prst="rect">
            <a:avLst/>
          </a:prstGeom>
        </p:spPr>
        <p:txBody>
          <a:bodyPr anchor="t" rtlCol="false" tIns="0" lIns="0" bIns="0" rIns="0">
            <a:spAutoFit/>
          </a:bodyPr>
          <a:lstStyle/>
          <a:p>
            <a:pPr algn="ctr">
              <a:lnSpc>
                <a:spcPts val="3500"/>
              </a:lnSpc>
              <a:spcBef>
                <a:spcPct val="0"/>
              </a:spcBef>
            </a:pPr>
          </a:p>
        </p:txBody>
      </p:sp>
      <p:sp>
        <p:nvSpPr>
          <p:cNvPr name="TextBox 19" id="19"/>
          <p:cNvSpPr txBox="true"/>
          <p:nvPr/>
        </p:nvSpPr>
        <p:spPr>
          <a:xfrm rot="0">
            <a:off x="12052024" y="8081848"/>
            <a:ext cx="3643710" cy="313689"/>
          </a:xfrm>
          <a:prstGeom prst="rect">
            <a:avLst/>
          </a:prstGeom>
        </p:spPr>
        <p:txBody>
          <a:bodyPr anchor="t" rtlCol="false" tIns="0" lIns="0" bIns="0" rIns="0">
            <a:spAutoFit/>
          </a:bodyPr>
          <a:lstStyle/>
          <a:p>
            <a:pPr algn="ctr">
              <a:lnSpc>
                <a:spcPts val="2660"/>
              </a:lnSpc>
              <a:spcBef>
                <a:spcPct val="0"/>
              </a:spcBef>
            </a:pPr>
            <a:r>
              <a:rPr lang="en-US" sz="1900">
                <a:solidFill>
                  <a:srgbClr val="000000"/>
                </a:solidFill>
                <a:latin typeface="Open Sauce Italics"/>
              </a:rPr>
              <a:t>Sacrifice Sol </a:t>
            </a:r>
            <a:r>
              <a:rPr lang="en-US" sz="1900">
                <a:solidFill>
                  <a:srgbClr val="000000"/>
                </a:solidFill>
                <a:latin typeface="Open Sauce"/>
              </a:rPr>
              <a:t>by Antonio Castro</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8411724" y="0"/>
            <a:ext cx="7648793" cy="11045189"/>
          </a:xfrm>
          <a:custGeom>
            <a:avLst/>
            <a:gdLst/>
            <a:ahLst/>
            <a:cxnLst/>
            <a:rect r="r" b="b" t="t" l="l"/>
            <a:pathLst>
              <a:path h="11045189" w="7648793">
                <a:moveTo>
                  <a:pt x="0" y="0"/>
                </a:moveTo>
                <a:lnTo>
                  <a:pt x="7648793" y="0"/>
                </a:lnTo>
                <a:lnTo>
                  <a:pt x="7648793" y="11045189"/>
                </a:lnTo>
                <a:lnTo>
                  <a:pt x="0" y="110451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1073843" y="1081342"/>
            <a:ext cx="6245295" cy="8344890"/>
          </a:xfrm>
          <a:custGeom>
            <a:avLst/>
            <a:gdLst/>
            <a:ahLst/>
            <a:cxnLst/>
            <a:rect r="r" b="b" t="t" l="l"/>
            <a:pathLst>
              <a:path h="8344890" w="6245295">
                <a:moveTo>
                  <a:pt x="6245295" y="0"/>
                </a:moveTo>
                <a:lnTo>
                  <a:pt x="0" y="0"/>
                </a:lnTo>
                <a:lnTo>
                  <a:pt x="0" y="8344890"/>
                </a:lnTo>
                <a:lnTo>
                  <a:pt x="6245295" y="8344890"/>
                </a:lnTo>
                <a:lnTo>
                  <a:pt x="6245295" y="0"/>
                </a:lnTo>
                <a:close/>
              </a:path>
            </a:pathLst>
          </a:custGeom>
          <a:blipFill>
            <a:blip r:embed="rId4"/>
            <a:stretch>
              <a:fillRect l="0" t="-11967" r="-12276" b="0"/>
            </a:stretch>
          </a:blipFill>
        </p:spPr>
      </p:sp>
      <p:sp>
        <p:nvSpPr>
          <p:cNvPr name="TextBox 4" id="4"/>
          <p:cNvSpPr txBox="true"/>
          <p:nvPr/>
        </p:nvSpPr>
        <p:spPr>
          <a:xfrm rot="0">
            <a:off x="2830015" y="568897"/>
            <a:ext cx="3450282" cy="920117"/>
          </a:xfrm>
          <a:prstGeom prst="rect">
            <a:avLst/>
          </a:prstGeom>
        </p:spPr>
        <p:txBody>
          <a:bodyPr anchor="t" rtlCol="false" tIns="0" lIns="0" bIns="0" rIns="0">
            <a:spAutoFit/>
          </a:bodyPr>
          <a:lstStyle/>
          <a:p>
            <a:pPr algn="ctr">
              <a:lnSpc>
                <a:spcPts val="7559"/>
              </a:lnSpc>
              <a:spcBef>
                <a:spcPct val="0"/>
              </a:spcBef>
            </a:pPr>
            <a:r>
              <a:rPr lang="en-US" sz="5399">
                <a:solidFill>
                  <a:srgbClr val="992800"/>
                </a:solidFill>
                <a:latin typeface="Roca One"/>
              </a:rPr>
              <a:t>Vera Bates</a:t>
            </a:r>
          </a:p>
        </p:txBody>
      </p:sp>
      <p:sp>
        <p:nvSpPr>
          <p:cNvPr name="TextBox 5" id="5"/>
          <p:cNvSpPr txBox="true"/>
          <p:nvPr/>
        </p:nvSpPr>
        <p:spPr>
          <a:xfrm rot="0">
            <a:off x="2830015" y="1422338"/>
            <a:ext cx="3450282" cy="629921"/>
          </a:xfrm>
          <a:prstGeom prst="rect">
            <a:avLst/>
          </a:prstGeom>
        </p:spPr>
        <p:txBody>
          <a:bodyPr anchor="t" rtlCol="false" tIns="0" lIns="0" bIns="0" rIns="0">
            <a:spAutoFit/>
          </a:bodyPr>
          <a:lstStyle/>
          <a:p>
            <a:pPr algn="ctr">
              <a:lnSpc>
                <a:spcPts val="5179"/>
              </a:lnSpc>
              <a:spcBef>
                <a:spcPct val="0"/>
              </a:spcBef>
            </a:pPr>
            <a:r>
              <a:rPr lang="en-US" sz="3699">
                <a:solidFill>
                  <a:srgbClr val="3C7F72"/>
                </a:solidFill>
                <a:latin typeface="Roca One"/>
              </a:rPr>
              <a:t>Kenya</a:t>
            </a:r>
          </a:p>
        </p:txBody>
      </p:sp>
      <p:sp>
        <p:nvSpPr>
          <p:cNvPr name="TextBox 6" id="6"/>
          <p:cNvSpPr txBox="true"/>
          <p:nvPr/>
        </p:nvSpPr>
        <p:spPr>
          <a:xfrm rot="0">
            <a:off x="822414" y="2480218"/>
            <a:ext cx="7465485" cy="3182436"/>
          </a:xfrm>
          <a:prstGeom prst="rect">
            <a:avLst/>
          </a:prstGeom>
        </p:spPr>
        <p:txBody>
          <a:bodyPr anchor="t" rtlCol="false" tIns="0" lIns="0" bIns="0" rIns="0">
            <a:spAutoFit/>
          </a:bodyPr>
          <a:lstStyle/>
          <a:p>
            <a:pPr algn="ctr">
              <a:lnSpc>
                <a:spcPts val="3615"/>
              </a:lnSpc>
              <a:spcBef>
                <a:spcPct val="0"/>
              </a:spcBef>
            </a:pPr>
            <a:r>
              <a:rPr lang="en-US" sz="2582">
                <a:solidFill>
                  <a:srgbClr val="000000"/>
                </a:solidFill>
                <a:latin typeface="Open Sauce Italics"/>
              </a:rPr>
              <a:t>“I've had a few single mothers come and  I don't know if this free childcare for immigrants that is offered, that is a big challenge, especially when they come while they're getting their feet in...I think the free childcare is a big deal because  that has to hinder everything else.”</a:t>
            </a:r>
          </a:p>
        </p:txBody>
      </p:sp>
      <p:sp>
        <p:nvSpPr>
          <p:cNvPr name="TextBox 7" id="7"/>
          <p:cNvSpPr txBox="true"/>
          <p:nvPr/>
        </p:nvSpPr>
        <p:spPr>
          <a:xfrm rot="0">
            <a:off x="758619" y="6704009"/>
            <a:ext cx="8086018" cy="2258060"/>
          </a:xfrm>
          <a:prstGeom prst="rect">
            <a:avLst/>
          </a:prstGeom>
        </p:spPr>
        <p:txBody>
          <a:bodyPr anchor="t" rtlCol="false" tIns="0" lIns="0" bIns="0" rIns="0">
            <a:spAutoFit/>
          </a:bodyPr>
          <a:lstStyle/>
          <a:p>
            <a:pPr algn="ctr">
              <a:lnSpc>
                <a:spcPts val="3640"/>
              </a:lnSpc>
              <a:spcBef>
                <a:spcPct val="0"/>
              </a:spcBef>
            </a:pPr>
            <a:r>
              <a:rPr lang="en-US" sz="2600">
                <a:solidFill>
                  <a:srgbClr val="000000"/>
                </a:solidFill>
                <a:latin typeface="Open Sauce Bold"/>
              </a:rPr>
              <a:t>Vera's initiatives and strong leadership show how the innovative models based on sharing and solidarity can create transformative spaces in the society where community members truly feel supported.</a:t>
            </a:r>
          </a:p>
        </p:txBody>
      </p:sp>
      <p:sp>
        <p:nvSpPr>
          <p:cNvPr name="Freeform 8" id="8"/>
          <p:cNvSpPr/>
          <p:nvPr/>
        </p:nvSpPr>
        <p:spPr>
          <a:xfrm flipH="false" flipV="false" rot="0">
            <a:off x="697321" y="2575468"/>
            <a:ext cx="293279" cy="293279"/>
          </a:xfrm>
          <a:custGeom>
            <a:avLst/>
            <a:gdLst/>
            <a:ahLst/>
            <a:cxnLst/>
            <a:rect r="r" b="b" t="t" l="l"/>
            <a:pathLst>
              <a:path h="293279" w="293279">
                <a:moveTo>
                  <a:pt x="0" y="0"/>
                </a:moveTo>
                <a:lnTo>
                  <a:pt x="293279" y="0"/>
                </a:lnTo>
                <a:lnTo>
                  <a:pt x="293279" y="293278"/>
                </a:lnTo>
                <a:lnTo>
                  <a:pt x="0" y="2932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2914336" y="223393"/>
            <a:ext cx="2564309" cy="805307"/>
          </a:xfrm>
          <a:prstGeom prst="rect">
            <a:avLst/>
          </a:prstGeom>
        </p:spPr>
        <p:txBody>
          <a:bodyPr anchor="t" rtlCol="false" tIns="0" lIns="0" bIns="0" rIns="0">
            <a:spAutoFit/>
          </a:bodyPr>
          <a:lstStyle/>
          <a:p>
            <a:pPr algn="ctr">
              <a:lnSpc>
                <a:spcPts val="6538"/>
              </a:lnSpc>
              <a:spcBef>
                <a:spcPct val="0"/>
              </a:spcBef>
            </a:pPr>
            <a:r>
              <a:rPr lang="en-US" sz="4670">
                <a:solidFill>
                  <a:srgbClr val="3C7F72"/>
                </a:solidFill>
                <a:latin typeface="Roca One"/>
              </a:rPr>
              <a:t>Pursuing</a:t>
            </a:r>
          </a:p>
        </p:txBody>
      </p:sp>
    </p:spTree>
  </p:cSld>
  <p:clrMapOvr>
    <a:masterClrMapping/>
  </p:clrMapOvr>
  <p:transition spd="fast">
    <p:circle/>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60152"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2925957" y="-2576207"/>
            <a:ext cx="5851914" cy="585191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C7F72"/>
              </a:solidFill>
              <a:prstDash val="solid"/>
              <a:miter/>
            </a:ln>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8" id="8"/>
          <p:cNvSpPr/>
          <p:nvPr/>
        </p:nvSpPr>
        <p:spPr>
          <a:xfrm flipH="false" flipV="false" rot="-5400000">
            <a:off x="12470981" y="-3897711"/>
            <a:ext cx="9424796" cy="5478486"/>
          </a:xfrm>
          <a:custGeom>
            <a:avLst/>
            <a:gdLst/>
            <a:ahLst/>
            <a:cxnLst/>
            <a:rect r="r" b="b" t="t" l="l"/>
            <a:pathLst>
              <a:path h="5478486" w="9424796">
                <a:moveTo>
                  <a:pt x="0" y="0"/>
                </a:moveTo>
                <a:lnTo>
                  <a:pt x="9424796" y="0"/>
                </a:lnTo>
                <a:lnTo>
                  <a:pt x="9424796" y="5478486"/>
                </a:lnTo>
                <a:lnTo>
                  <a:pt x="0" y="5478486"/>
                </a:lnTo>
                <a:lnTo>
                  <a:pt x="0" y="0"/>
                </a:lnTo>
                <a:close/>
              </a:path>
            </a:pathLst>
          </a:custGeom>
          <a:blipFill>
            <a:blip r:embed="rId2">
              <a:extLst>
                <a:ext uri="{96DAC541-7B7A-43D3-8B79-37D633B846F1}">
                  <asvg:svgBlip xmlns:asvg="http://schemas.microsoft.com/office/drawing/2016/SVG/main" r:embed="rId3"/>
                </a:ext>
              </a:extLst>
            </a:blip>
            <a:stretch>
              <a:fillRect l="0" t="0" r="0" b="-72660"/>
            </a:stretch>
          </a:blipFill>
        </p:spPr>
      </p:sp>
      <p:sp>
        <p:nvSpPr>
          <p:cNvPr name="Freeform 9" id="9"/>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1766371" y="3501611"/>
            <a:ext cx="5156755" cy="5122776"/>
          </a:xfrm>
          <a:custGeom>
            <a:avLst/>
            <a:gdLst/>
            <a:ahLst/>
            <a:cxnLst/>
            <a:rect r="r" b="b" t="t" l="l"/>
            <a:pathLst>
              <a:path h="5122776" w="5156755">
                <a:moveTo>
                  <a:pt x="0" y="0"/>
                </a:moveTo>
                <a:lnTo>
                  <a:pt x="5156755" y="0"/>
                </a:lnTo>
                <a:lnTo>
                  <a:pt x="5156755" y="5122777"/>
                </a:lnTo>
                <a:lnTo>
                  <a:pt x="0" y="5122777"/>
                </a:lnTo>
                <a:lnTo>
                  <a:pt x="0" y="0"/>
                </a:lnTo>
                <a:close/>
              </a:path>
            </a:pathLst>
          </a:custGeom>
          <a:blipFill>
            <a:blip r:embed="rId6"/>
            <a:stretch>
              <a:fillRect l="0" t="-331" r="0" b="-331"/>
            </a:stretch>
          </a:blipFill>
        </p:spPr>
      </p:sp>
      <p:sp>
        <p:nvSpPr>
          <p:cNvPr name="TextBox 11" id="11"/>
          <p:cNvSpPr txBox="true"/>
          <p:nvPr/>
        </p:nvSpPr>
        <p:spPr>
          <a:xfrm rot="0">
            <a:off x="1228964" y="6015375"/>
            <a:ext cx="9603288" cy="2613025"/>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Open Sauce Bold"/>
              </a:rPr>
              <a:t>This story shows the power of the coop movement led by immigrants. Coops have already proved their potential to radically change economic structures and disrupt capitalist exploitation. Coops are spaces where "democracy at work" is present. This movement is about economic justice, workers' rights, and all other aspects of social justice.</a:t>
            </a:r>
          </a:p>
        </p:txBody>
      </p:sp>
      <p:sp>
        <p:nvSpPr>
          <p:cNvPr name="TextBox 12" id="12"/>
          <p:cNvSpPr txBox="true"/>
          <p:nvPr/>
        </p:nvSpPr>
        <p:spPr>
          <a:xfrm rot="0">
            <a:off x="1596241" y="4053729"/>
            <a:ext cx="8868733" cy="1536065"/>
          </a:xfrm>
          <a:prstGeom prst="rect">
            <a:avLst/>
          </a:prstGeom>
        </p:spPr>
        <p:txBody>
          <a:bodyPr anchor="t" rtlCol="false" tIns="0" lIns="0" bIns="0" rIns="0">
            <a:spAutoFit/>
          </a:bodyPr>
          <a:lstStyle/>
          <a:p>
            <a:pPr algn="ctr">
              <a:lnSpc>
                <a:spcPts val="4059"/>
              </a:lnSpc>
              <a:spcBef>
                <a:spcPct val="0"/>
              </a:spcBef>
            </a:pPr>
            <a:r>
              <a:rPr lang="en-US" sz="2899">
                <a:solidFill>
                  <a:srgbClr val="000000"/>
                </a:solidFill>
                <a:latin typeface="Open Sauce Italics"/>
              </a:rPr>
              <a:t>"Our goal is for the community to be better, to have resources, and to know where to turn in times of need."</a:t>
            </a:r>
          </a:p>
        </p:txBody>
      </p:sp>
      <p:sp>
        <p:nvSpPr>
          <p:cNvPr name="TextBox 13" id="13"/>
          <p:cNvSpPr txBox="true"/>
          <p:nvPr/>
        </p:nvSpPr>
        <p:spPr>
          <a:xfrm rot="0">
            <a:off x="3492706" y="599815"/>
            <a:ext cx="6464350" cy="1704341"/>
          </a:xfrm>
          <a:prstGeom prst="rect">
            <a:avLst/>
          </a:prstGeom>
        </p:spPr>
        <p:txBody>
          <a:bodyPr anchor="t" rtlCol="false" tIns="0" lIns="0" bIns="0" rIns="0">
            <a:spAutoFit/>
          </a:bodyPr>
          <a:lstStyle/>
          <a:p>
            <a:pPr>
              <a:lnSpc>
                <a:spcPts val="6859"/>
              </a:lnSpc>
            </a:pPr>
            <a:r>
              <a:rPr lang="en-US" sz="4899">
                <a:solidFill>
                  <a:srgbClr val="D2400B"/>
                </a:solidFill>
                <a:latin typeface="Roca One"/>
              </a:rPr>
              <a:t>Community Leader at </a:t>
            </a:r>
          </a:p>
          <a:p>
            <a:pPr>
              <a:lnSpc>
                <a:spcPts val="6859"/>
              </a:lnSpc>
              <a:spcBef>
                <a:spcPct val="0"/>
              </a:spcBef>
            </a:pPr>
            <a:r>
              <a:rPr lang="en-US" sz="4899">
                <a:solidFill>
                  <a:srgbClr val="D2400B"/>
                </a:solidFill>
                <a:latin typeface="Roca One"/>
              </a:rPr>
              <a:t>Valley Palms Unidos</a:t>
            </a:r>
          </a:p>
        </p:txBody>
      </p:sp>
      <p:sp>
        <p:nvSpPr>
          <p:cNvPr name="TextBox 14" id="14"/>
          <p:cNvSpPr txBox="true"/>
          <p:nvPr/>
        </p:nvSpPr>
        <p:spPr>
          <a:xfrm rot="0">
            <a:off x="3674648" y="2304157"/>
            <a:ext cx="5967115" cy="1028700"/>
          </a:xfrm>
          <a:prstGeom prst="rect">
            <a:avLst/>
          </a:prstGeom>
        </p:spPr>
        <p:txBody>
          <a:bodyPr anchor="t" rtlCol="false" tIns="0" lIns="0" bIns="0" rIns="0">
            <a:spAutoFit/>
          </a:bodyPr>
          <a:lstStyle/>
          <a:p>
            <a:pPr>
              <a:lnSpc>
                <a:spcPts val="4199"/>
              </a:lnSpc>
              <a:spcBef>
                <a:spcPct val="0"/>
              </a:spcBef>
            </a:pPr>
            <a:r>
              <a:rPr lang="en-US" sz="2999">
                <a:solidFill>
                  <a:srgbClr val="3C7F72"/>
                </a:solidFill>
                <a:latin typeface="Roca One"/>
              </a:rPr>
              <a:t>Interviewee decided to remain anonymous </a:t>
            </a:r>
          </a:p>
        </p:txBody>
      </p:sp>
      <p:sp>
        <p:nvSpPr>
          <p:cNvPr name="Freeform 15" id="15"/>
          <p:cNvSpPr/>
          <p:nvPr/>
        </p:nvSpPr>
        <p:spPr>
          <a:xfrm flipH="false" flipV="false" rot="0">
            <a:off x="1449602" y="4168029"/>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12486352" y="8923674"/>
            <a:ext cx="3934619" cy="805307"/>
          </a:xfrm>
          <a:prstGeom prst="rect">
            <a:avLst/>
          </a:prstGeom>
        </p:spPr>
        <p:txBody>
          <a:bodyPr anchor="t" rtlCol="false" tIns="0" lIns="0" bIns="0" rIns="0">
            <a:spAutoFit/>
          </a:bodyPr>
          <a:lstStyle/>
          <a:p>
            <a:pPr algn="ctr">
              <a:lnSpc>
                <a:spcPts val="6538"/>
              </a:lnSpc>
              <a:spcBef>
                <a:spcPct val="0"/>
              </a:spcBef>
            </a:pPr>
            <a:r>
              <a:rPr lang="en-US" sz="4670">
                <a:solidFill>
                  <a:srgbClr val="56998B"/>
                </a:solidFill>
                <a:latin typeface="Roca One"/>
              </a:rPr>
              <a:t>Transforming</a:t>
            </a:r>
          </a:p>
        </p:txBody>
      </p:sp>
    </p:spTree>
  </p:cSld>
  <p:clrMapOvr>
    <a:masterClrMapping/>
  </p:clrMapOvr>
  <p:transition spd="fast">
    <p:circl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C30F"/>
        </a:solidFill>
      </p:bgPr>
    </p:bg>
    <p:spTree>
      <p:nvGrpSpPr>
        <p:cNvPr id="1" name=""/>
        <p:cNvGrpSpPr/>
        <p:nvPr/>
      </p:nvGrpSpPr>
      <p:grpSpPr>
        <a:xfrm>
          <a:off x="0" y="0"/>
          <a:ext cx="0" cy="0"/>
          <a:chOff x="0" y="0"/>
          <a:chExt cx="0" cy="0"/>
        </a:xfrm>
      </p:grpSpPr>
      <p:grpSp>
        <p:nvGrpSpPr>
          <p:cNvPr name="Group 2" id="2"/>
          <p:cNvGrpSpPr/>
          <p:nvPr/>
        </p:nvGrpSpPr>
        <p:grpSpPr>
          <a:xfrm rot="0">
            <a:off x="-28575" y="-261830"/>
            <a:ext cx="14022379" cy="11331378"/>
            <a:chOff x="0" y="0"/>
            <a:chExt cx="3693137" cy="2984396"/>
          </a:xfrm>
        </p:grpSpPr>
        <p:sp>
          <p:nvSpPr>
            <p:cNvPr name="Freeform 3" id="3"/>
            <p:cNvSpPr/>
            <p:nvPr/>
          </p:nvSpPr>
          <p:spPr>
            <a:xfrm flipH="false" flipV="false" rot="0">
              <a:off x="0" y="0"/>
              <a:ext cx="3693137" cy="2984396"/>
            </a:xfrm>
            <a:custGeom>
              <a:avLst/>
              <a:gdLst/>
              <a:ahLst/>
              <a:cxnLst/>
              <a:rect r="r" b="b" t="t" l="l"/>
              <a:pathLst>
                <a:path h="2984396" w="3693137">
                  <a:moveTo>
                    <a:pt x="0" y="0"/>
                  </a:moveTo>
                  <a:lnTo>
                    <a:pt x="3693137" y="0"/>
                  </a:lnTo>
                  <a:lnTo>
                    <a:pt x="3693137" y="2984396"/>
                  </a:lnTo>
                  <a:lnTo>
                    <a:pt x="0" y="2984396"/>
                  </a:lnTo>
                  <a:close/>
                </a:path>
              </a:pathLst>
            </a:custGeom>
            <a:solidFill>
              <a:srgbClr val="FFFBED"/>
            </a:solidFill>
          </p:spPr>
        </p:sp>
        <p:sp>
          <p:nvSpPr>
            <p:cNvPr name="TextBox 4" id="4"/>
            <p:cNvSpPr txBox="true"/>
            <p:nvPr/>
          </p:nvSpPr>
          <p:spPr>
            <a:xfrm>
              <a:off x="0" y="-76200"/>
              <a:ext cx="3693137" cy="3060596"/>
            </a:xfrm>
            <a:prstGeom prst="rect">
              <a:avLst/>
            </a:prstGeom>
          </p:spPr>
          <p:txBody>
            <a:bodyPr anchor="ctr" rtlCol="false" tIns="50800" lIns="50800" bIns="50800" rIns="50800"/>
            <a:lstStyle/>
            <a:p>
              <a:pPr algn="ctr">
                <a:lnSpc>
                  <a:spcPts val="3600"/>
                </a:lnSpc>
              </a:pPr>
            </a:p>
          </p:txBody>
        </p:sp>
      </p:grpSp>
      <p:grpSp>
        <p:nvGrpSpPr>
          <p:cNvPr name="Group 5" id="5"/>
          <p:cNvGrpSpPr/>
          <p:nvPr/>
        </p:nvGrpSpPr>
        <p:grpSpPr>
          <a:xfrm rot="0">
            <a:off x="17560152" y="8095113"/>
            <a:ext cx="1163187" cy="116318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2800"/>
            </a:solidFill>
          </p:spPr>
        </p:sp>
        <p:sp>
          <p:nvSpPr>
            <p:cNvPr name="TextBox 7" id="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225591" y="4988188"/>
            <a:ext cx="293279" cy="293279"/>
          </a:xfrm>
          <a:custGeom>
            <a:avLst/>
            <a:gdLst/>
            <a:ahLst/>
            <a:cxnLst/>
            <a:rect r="r" b="b" t="t" l="l"/>
            <a:pathLst>
              <a:path h="293279" w="293279">
                <a:moveTo>
                  <a:pt x="0" y="0"/>
                </a:moveTo>
                <a:lnTo>
                  <a:pt x="293279" y="0"/>
                </a:lnTo>
                <a:lnTo>
                  <a:pt x="293279" y="293279"/>
                </a:lnTo>
                <a:lnTo>
                  <a:pt x="0" y="2932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953310" y="1198532"/>
            <a:ext cx="7029896" cy="7889936"/>
          </a:xfrm>
          <a:custGeom>
            <a:avLst/>
            <a:gdLst/>
            <a:ahLst/>
            <a:cxnLst/>
            <a:rect r="r" b="b" t="t" l="l"/>
            <a:pathLst>
              <a:path h="7889936" w="7029896">
                <a:moveTo>
                  <a:pt x="0" y="0"/>
                </a:moveTo>
                <a:lnTo>
                  <a:pt x="7029896" y="0"/>
                </a:lnTo>
                <a:lnTo>
                  <a:pt x="7029896" y="7889936"/>
                </a:lnTo>
                <a:lnTo>
                  <a:pt x="0" y="7889936"/>
                </a:lnTo>
                <a:lnTo>
                  <a:pt x="0" y="0"/>
                </a:lnTo>
                <a:close/>
              </a:path>
            </a:pathLst>
          </a:custGeom>
          <a:blipFill>
            <a:blip r:embed="rId6"/>
            <a:stretch>
              <a:fillRect l="0" t="0" r="0" b="0"/>
            </a:stretch>
          </a:blipFill>
        </p:spPr>
      </p:sp>
      <p:sp>
        <p:nvSpPr>
          <p:cNvPr name="Freeform 11" id="11"/>
          <p:cNvSpPr/>
          <p:nvPr/>
        </p:nvSpPr>
        <p:spPr>
          <a:xfrm flipH="false" flipV="false" rot="0">
            <a:off x="-9261030" y="-17345"/>
            <a:ext cx="9261030" cy="10304345"/>
          </a:xfrm>
          <a:custGeom>
            <a:avLst/>
            <a:gdLst/>
            <a:ahLst/>
            <a:cxnLst/>
            <a:rect r="r" b="b" t="t" l="l"/>
            <a:pathLst>
              <a:path h="10304345" w="9261030">
                <a:moveTo>
                  <a:pt x="0" y="0"/>
                </a:moveTo>
                <a:lnTo>
                  <a:pt x="9261030" y="0"/>
                </a:lnTo>
                <a:lnTo>
                  <a:pt x="9261030" y="10304345"/>
                </a:lnTo>
                <a:lnTo>
                  <a:pt x="0" y="10304345"/>
                </a:lnTo>
                <a:lnTo>
                  <a:pt x="0" y="0"/>
                </a:lnTo>
                <a:close/>
              </a:path>
            </a:pathLst>
          </a:custGeom>
          <a:blipFill>
            <a:blip r:embed="rId7"/>
            <a:stretch>
              <a:fillRect l="0" t="0" r="0" b="0"/>
            </a:stretch>
          </a:blipFill>
        </p:spPr>
      </p:sp>
      <p:sp>
        <p:nvSpPr>
          <p:cNvPr name="Freeform 12" id="12"/>
          <p:cNvSpPr/>
          <p:nvPr/>
        </p:nvSpPr>
        <p:spPr>
          <a:xfrm flipH="false" flipV="false" rot="0">
            <a:off x="-9019461" y="107335"/>
            <a:ext cx="9019461" cy="10593049"/>
          </a:xfrm>
          <a:custGeom>
            <a:avLst/>
            <a:gdLst/>
            <a:ahLst/>
            <a:cxnLst/>
            <a:rect r="r" b="b" t="t" l="l"/>
            <a:pathLst>
              <a:path h="10593049" w="9019461">
                <a:moveTo>
                  <a:pt x="0" y="0"/>
                </a:moveTo>
                <a:lnTo>
                  <a:pt x="9019461" y="0"/>
                </a:lnTo>
                <a:lnTo>
                  <a:pt x="9019461" y="10593049"/>
                </a:lnTo>
                <a:lnTo>
                  <a:pt x="0" y="10593049"/>
                </a:lnTo>
                <a:lnTo>
                  <a:pt x="0" y="0"/>
                </a:lnTo>
                <a:close/>
              </a:path>
            </a:pathLst>
          </a:custGeom>
          <a:blipFill>
            <a:blip r:embed="rId7"/>
            <a:stretch>
              <a:fillRect l="0" t="0" r="-5555" b="0"/>
            </a:stretch>
          </a:blipFill>
        </p:spPr>
      </p:sp>
      <p:sp>
        <p:nvSpPr>
          <p:cNvPr name="Freeform 13" id="13"/>
          <p:cNvSpPr/>
          <p:nvPr/>
        </p:nvSpPr>
        <p:spPr>
          <a:xfrm flipH="false" flipV="false" rot="0">
            <a:off x="9956593" y="9075242"/>
            <a:ext cx="5694510" cy="1297483"/>
          </a:xfrm>
          <a:custGeom>
            <a:avLst/>
            <a:gdLst/>
            <a:ahLst/>
            <a:cxnLst/>
            <a:rect r="r" b="b" t="t" l="l"/>
            <a:pathLst>
              <a:path h="1297483" w="5694510">
                <a:moveTo>
                  <a:pt x="0" y="0"/>
                </a:moveTo>
                <a:lnTo>
                  <a:pt x="5694510" y="0"/>
                </a:lnTo>
                <a:lnTo>
                  <a:pt x="5694510" y="1297483"/>
                </a:lnTo>
                <a:lnTo>
                  <a:pt x="0" y="1297483"/>
                </a:lnTo>
                <a:lnTo>
                  <a:pt x="0" y="0"/>
                </a:lnTo>
                <a:close/>
              </a:path>
            </a:pathLst>
          </a:custGeom>
          <a:blipFill>
            <a:blip r:embed="rId8"/>
            <a:stretch>
              <a:fillRect l="0" t="0" r="0" b="0"/>
            </a:stretch>
          </a:blipFill>
        </p:spPr>
      </p:sp>
      <p:sp>
        <p:nvSpPr>
          <p:cNvPr name="Freeform 14" id="14"/>
          <p:cNvSpPr/>
          <p:nvPr/>
        </p:nvSpPr>
        <p:spPr>
          <a:xfrm flipH="false" flipV="false" rot="0">
            <a:off x="1243722" y="-3240573"/>
            <a:ext cx="1582737" cy="5457714"/>
          </a:xfrm>
          <a:custGeom>
            <a:avLst/>
            <a:gdLst/>
            <a:ahLst/>
            <a:cxnLst/>
            <a:rect r="r" b="b" t="t" l="l"/>
            <a:pathLst>
              <a:path h="5457714" w="1582737">
                <a:moveTo>
                  <a:pt x="0" y="0"/>
                </a:moveTo>
                <a:lnTo>
                  <a:pt x="1582737" y="0"/>
                </a:lnTo>
                <a:lnTo>
                  <a:pt x="1582737" y="5457713"/>
                </a:lnTo>
                <a:lnTo>
                  <a:pt x="0" y="545771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1243722" y="8843575"/>
            <a:ext cx="1582737" cy="5457714"/>
          </a:xfrm>
          <a:custGeom>
            <a:avLst/>
            <a:gdLst/>
            <a:ahLst/>
            <a:cxnLst/>
            <a:rect r="r" b="b" t="t" l="l"/>
            <a:pathLst>
              <a:path h="5457714" w="1582737">
                <a:moveTo>
                  <a:pt x="0" y="0"/>
                </a:moveTo>
                <a:lnTo>
                  <a:pt x="1582737" y="0"/>
                </a:lnTo>
                <a:lnTo>
                  <a:pt x="1582737" y="5457714"/>
                </a:lnTo>
                <a:lnTo>
                  <a:pt x="0" y="54577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3435242" y="597503"/>
            <a:ext cx="3082826" cy="1078232"/>
          </a:xfrm>
          <a:prstGeom prst="rect">
            <a:avLst/>
          </a:prstGeom>
        </p:spPr>
        <p:txBody>
          <a:bodyPr anchor="t" rtlCol="false" tIns="0" lIns="0" bIns="0" rIns="0">
            <a:spAutoFit/>
          </a:bodyPr>
          <a:lstStyle/>
          <a:p>
            <a:pPr algn="ctr">
              <a:lnSpc>
                <a:spcPts val="8819"/>
              </a:lnSpc>
              <a:spcBef>
                <a:spcPct val="0"/>
              </a:spcBef>
            </a:pPr>
            <a:r>
              <a:rPr lang="en-US" sz="6299">
                <a:solidFill>
                  <a:srgbClr val="992800"/>
                </a:solidFill>
                <a:latin typeface="Roca One"/>
              </a:rPr>
              <a:t>Protima</a:t>
            </a:r>
          </a:p>
        </p:txBody>
      </p:sp>
      <p:sp>
        <p:nvSpPr>
          <p:cNvPr name="TextBox 17" id="17"/>
          <p:cNvSpPr txBox="true"/>
          <p:nvPr/>
        </p:nvSpPr>
        <p:spPr>
          <a:xfrm rot="0">
            <a:off x="4153241" y="1570710"/>
            <a:ext cx="1165473" cy="646431"/>
          </a:xfrm>
          <a:prstGeom prst="rect">
            <a:avLst/>
          </a:prstGeom>
        </p:spPr>
        <p:txBody>
          <a:bodyPr anchor="t" rtlCol="false" tIns="0" lIns="0" bIns="0" rIns="0">
            <a:spAutoFit/>
          </a:bodyPr>
          <a:lstStyle/>
          <a:p>
            <a:pPr algn="ctr">
              <a:lnSpc>
                <a:spcPts val="5319"/>
              </a:lnSpc>
              <a:spcBef>
                <a:spcPct val="0"/>
              </a:spcBef>
            </a:pPr>
            <a:r>
              <a:rPr lang="en-US" sz="3799">
                <a:solidFill>
                  <a:srgbClr val="3C7F72"/>
                </a:solidFill>
                <a:latin typeface="Roca One"/>
              </a:rPr>
              <a:t>India</a:t>
            </a:r>
          </a:p>
        </p:txBody>
      </p:sp>
      <p:sp>
        <p:nvSpPr>
          <p:cNvPr name="TextBox 18" id="18"/>
          <p:cNvSpPr txBox="true"/>
          <p:nvPr/>
        </p:nvSpPr>
        <p:spPr>
          <a:xfrm rot="0">
            <a:off x="1299164" y="2558089"/>
            <a:ext cx="8115300" cy="1736725"/>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Open Sauce Bold"/>
              </a:rPr>
              <a:t>Protima came to the US in August</a:t>
            </a:r>
            <a:r>
              <a:rPr lang="en-US" sz="2500">
                <a:solidFill>
                  <a:srgbClr val="000000"/>
                </a:solidFill>
                <a:latin typeface="Open Sauce Bold"/>
              </a:rPr>
              <a:t> of 2000, for personal reasons, but also to pursue a masters in law. Since then she has worked hard to bring about change through her advocacy and community work.</a:t>
            </a:r>
          </a:p>
        </p:txBody>
      </p:sp>
      <p:sp>
        <p:nvSpPr>
          <p:cNvPr name="TextBox 19" id="19"/>
          <p:cNvSpPr txBox="true"/>
          <p:nvPr/>
        </p:nvSpPr>
        <p:spPr>
          <a:xfrm rot="0">
            <a:off x="2020194" y="4940563"/>
            <a:ext cx="6597041" cy="1736725"/>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Open Sauce Italics"/>
              </a:rPr>
              <a:t>“I feel most whole, complete, and respected as a human when I'm in India, because nothing in this country has gone to the extent of telling me that I belong.”</a:t>
            </a:r>
            <a:r>
              <a:rPr lang="en-US" sz="2500">
                <a:solidFill>
                  <a:srgbClr val="000000"/>
                </a:solidFill>
                <a:latin typeface="Open Sauce Italics"/>
              </a:rPr>
              <a:t> </a:t>
            </a:r>
          </a:p>
        </p:txBody>
      </p:sp>
      <p:sp>
        <p:nvSpPr>
          <p:cNvPr name="TextBox 20" id="20"/>
          <p:cNvSpPr txBox="true"/>
          <p:nvPr/>
        </p:nvSpPr>
        <p:spPr>
          <a:xfrm rot="0">
            <a:off x="1585782" y="7106851"/>
            <a:ext cx="7465865" cy="1736725"/>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Open Sauce Bold"/>
              </a:rPr>
              <a:t>Protima's example shows leadership in the women's rights movement, prison reform, immigrant justice, and overall disruption of patriarchal structures. </a:t>
            </a:r>
          </a:p>
        </p:txBody>
      </p:sp>
      <p:sp>
        <p:nvSpPr>
          <p:cNvPr name="TextBox 21" id="21"/>
          <p:cNvSpPr txBox="true"/>
          <p:nvPr/>
        </p:nvSpPr>
        <p:spPr>
          <a:xfrm rot="0">
            <a:off x="9956593" y="223393"/>
            <a:ext cx="3934619" cy="805307"/>
          </a:xfrm>
          <a:prstGeom prst="rect">
            <a:avLst/>
          </a:prstGeom>
        </p:spPr>
        <p:txBody>
          <a:bodyPr anchor="t" rtlCol="false" tIns="0" lIns="0" bIns="0" rIns="0">
            <a:spAutoFit/>
          </a:bodyPr>
          <a:lstStyle/>
          <a:p>
            <a:pPr algn="ctr">
              <a:lnSpc>
                <a:spcPts val="6538"/>
              </a:lnSpc>
              <a:spcBef>
                <a:spcPct val="0"/>
              </a:spcBef>
            </a:pPr>
            <a:r>
              <a:rPr lang="en-US" sz="4670">
                <a:solidFill>
                  <a:srgbClr val="3C7F72"/>
                </a:solidFill>
                <a:latin typeface="Roca One"/>
              </a:rPr>
              <a:t>Transforming</a:t>
            </a:r>
          </a:p>
        </p:txBody>
      </p:sp>
    </p:spTree>
  </p:cSld>
  <p:clrMapOvr>
    <a:masterClrMapping/>
  </p:clrMapOvr>
  <p:transition spd="fast">
    <p:circl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807454" y="3461780"/>
            <a:ext cx="4911702" cy="6315045"/>
          </a:xfrm>
          <a:custGeom>
            <a:avLst/>
            <a:gdLst/>
            <a:ahLst/>
            <a:cxnLst/>
            <a:rect r="r" b="b" t="t" l="l"/>
            <a:pathLst>
              <a:path h="6315045" w="4911702">
                <a:moveTo>
                  <a:pt x="0" y="0"/>
                </a:moveTo>
                <a:lnTo>
                  <a:pt x="4911702" y="0"/>
                </a:lnTo>
                <a:lnTo>
                  <a:pt x="4911702" y="6315045"/>
                </a:lnTo>
                <a:lnTo>
                  <a:pt x="0" y="6315045"/>
                </a:lnTo>
                <a:lnTo>
                  <a:pt x="0" y="0"/>
                </a:lnTo>
                <a:close/>
              </a:path>
            </a:pathLst>
          </a:custGeom>
          <a:blipFill>
            <a:blip r:embed="rId2"/>
            <a:stretch>
              <a:fillRect l="0" t="0" r="-1099" b="-17949"/>
            </a:stretch>
          </a:blipFill>
        </p:spPr>
      </p:sp>
      <p:sp>
        <p:nvSpPr>
          <p:cNvPr name="Freeform 3" id="3"/>
          <p:cNvSpPr/>
          <p:nvPr/>
        </p:nvSpPr>
        <p:spPr>
          <a:xfrm flipH="false" flipV="false" rot="0">
            <a:off x="5147319" y="223076"/>
            <a:ext cx="4851995" cy="2824352"/>
          </a:xfrm>
          <a:custGeom>
            <a:avLst/>
            <a:gdLst/>
            <a:ahLst/>
            <a:cxnLst/>
            <a:rect r="r" b="b" t="t" l="l"/>
            <a:pathLst>
              <a:path h="2824352" w="4851995">
                <a:moveTo>
                  <a:pt x="0" y="0"/>
                </a:moveTo>
                <a:lnTo>
                  <a:pt x="4851995" y="0"/>
                </a:lnTo>
                <a:lnTo>
                  <a:pt x="4851995" y="2824352"/>
                </a:lnTo>
                <a:lnTo>
                  <a:pt x="0" y="2824352"/>
                </a:lnTo>
                <a:lnTo>
                  <a:pt x="0" y="0"/>
                </a:lnTo>
                <a:close/>
              </a:path>
            </a:pathLst>
          </a:custGeom>
          <a:blipFill>
            <a:blip r:embed="rId3"/>
            <a:stretch>
              <a:fillRect l="-9000" t="-24836" r="0" b="0"/>
            </a:stretch>
          </a:blipFill>
        </p:spPr>
      </p:sp>
      <p:sp>
        <p:nvSpPr>
          <p:cNvPr name="Freeform 4" id="4"/>
          <p:cNvSpPr/>
          <p:nvPr/>
        </p:nvSpPr>
        <p:spPr>
          <a:xfrm flipH="false" flipV="false" rot="0">
            <a:off x="15198921" y="7027918"/>
            <a:ext cx="3089079" cy="4460764"/>
          </a:xfrm>
          <a:custGeom>
            <a:avLst/>
            <a:gdLst/>
            <a:ahLst/>
            <a:cxnLst/>
            <a:rect r="r" b="b" t="t" l="l"/>
            <a:pathLst>
              <a:path h="4460764" w="3089079">
                <a:moveTo>
                  <a:pt x="0" y="0"/>
                </a:moveTo>
                <a:lnTo>
                  <a:pt x="3089079" y="0"/>
                </a:lnTo>
                <a:lnTo>
                  <a:pt x="3089079" y="4460764"/>
                </a:lnTo>
                <a:lnTo>
                  <a:pt x="0" y="44607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198921" y="-1672715"/>
            <a:ext cx="1368841" cy="4720143"/>
          </a:xfrm>
          <a:custGeom>
            <a:avLst/>
            <a:gdLst/>
            <a:ahLst/>
            <a:cxnLst/>
            <a:rect r="r" b="b" t="t" l="l"/>
            <a:pathLst>
              <a:path h="4720143" w="1368841">
                <a:moveTo>
                  <a:pt x="0" y="0"/>
                </a:moveTo>
                <a:lnTo>
                  <a:pt x="1368841" y="0"/>
                </a:lnTo>
                <a:lnTo>
                  <a:pt x="1368841" y="4720143"/>
                </a:lnTo>
                <a:lnTo>
                  <a:pt x="0" y="47201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0405925" y="1011496"/>
            <a:ext cx="3036956" cy="1123686"/>
          </a:xfrm>
          <a:prstGeom prst="rect">
            <a:avLst/>
          </a:prstGeom>
        </p:spPr>
        <p:txBody>
          <a:bodyPr anchor="t" rtlCol="false" tIns="0" lIns="0" bIns="0" rIns="0">
            <a:spAutoFit/>
          </a:bodyPr>
          <a:lstStyle/>
          <a:p>
            <a:pPr algn="ctr">
              <a:lnSpc>
                <a:spcPts val="9270"/>
              </a:lnSpc>
              <a:spcBef>
                <a:spcPct val="0"/>
              </a:spcBef>
            </a:pPr>
            <a:r>
              <a:rPr lang="en-US" sz="6621">
                <a:solidFill>
                  <a:srgbClr val="3C7F72"/>
                </a:solidFill>
                <a:latin typeface="Roca One"/>
              </a:rPr>
              <a:t>Farima</a:t>
            </a:r>
            <a:r>
              <a:rPr lang="en-US" sz="6621">
                <a:solidFill>
                  <a:srgbClr val="000000"/>
                </a:solidFill>
                <a:latin typeface="Roca One"/>
              </a:rPr>
              <a:t> </a:t>
            </a:r>
          </a:p>
        </p:txBody>
      </p:sp>
      <p:sp>
        <p:nvSpPr>
          <p:cNvPr name="TextBox 7" id="7"/>
          <p:cNvSpPr txBox="true"/>
          <p:nvPr/>
        </p:nvSpPr>
        <p:spPr>
          <a:xfrm rot="0">
            <a:off x="10404560" y="2068508"/>
            <a:ext cx="3036956" cy="629921"/>
          </a:xfrm>
          <a:prstGeom prst="rect">
            <a:avLst/>
          </a:prstGeom>
        </p:spPr>
        <p:txBody>
          <a:bodyPr anchor="t" rtlCol="false" tIns="0" lIns="0" bIns="0" rIns="0">
            <a:spAutoFit/>
          </a:bodyPr>
          <a:lstStyle/>
          <a:p>
            <a:pPr algn="ctr">
              <a:lnSpc>
                <a:spcPts val="5179"/>
              </a:lnSpc>
              <a:spcBef>
                <a:spcPct val="0"/>
              </a:spcBef>
            </a:pPr>
            <a:r>
              <a:rPr lang="en-US" sz="3699">
                <a:solidFill>
                  <a:srgbClr val="D2400B"/>
                </a:solidFill>
                <a:latin typeface="Roca One"/>
              </a:rPr>
              <a:t>Iran</a:t>
            </a:r>
          </a:p>
        </p:txBody>
      </p:sp>
      <p:sp>
        <p:nvSpPr>
          <p:cNvPr name="TextBox 8" id="8"/>
          <p:cNvSpPr txBox="true"/>
          <p:nvPr/>
        </p:nvSpPr>
        <p:spPr>
          <a:xfrm rot="0">
            <a:off x="6801285" y="3276028"/>
            <a:ext cx="10243507" cy="2441575"/>
          </a:xfrm>
          <a:prstGeom prst="rect">
            <a:avLst/>
          </a:prstGeom>
        </p:spPr>
        <p:txBody>
          <a:bodyPr anchor="t" rtlCol="false" tIns="0" lIns="0" bIns="0" rIns="0">
            <a:spAutoFit/>
          </a:bodyPr>
          <a:lstStyle/>
          <a:p>
            <a:pPr algn="ctr">
              <a:lnSpc>
                <a:spcPts val="3500"/>
              </a:lnSpc>
            </a:pPr>
            <a:r>
              <a:rPr lang="en-US" sz="2500">
                <a:solidFill>
                  <a:srgbClr val="000000"/>
                </a:solidFill>
                <a:latin typeface="Open Sauce Bold"/>
              </a:rPr>
              <a:t>Farima, a resilient and talented soul, embarked on a courageous journey with her Mother from Iran’s shores to the United States. Seeking refuge in the wake of the Iranian Revolution.</a:t>
            </a:r>
          </a:p>
          <a:p>
            <a:pPr algn="ctr">
              <a:lnSpc>
                <a:spcPts val="2150"/>
              </a:lnSpc>
            </a:pPr>
          </a:p>
          <a:p>
            <a:pPr algn="ctr">
              <a:lnSpc>
                <a:spcPts val="3500"/>
              </a:lnSpc>
            </a:pPr>
            <a:r>
              <a:rPr lang="en-US" sz="2500">
                <a:solidFill>
                  <a:srgbClr val="000000"/>
                </a:solidFill>
                <a:latin typeface="Open Sauce Bold"/>
              </a:rPr>
              <a:t>Founder and Artistic Director of the Simorgh Dance Collective.</a:t>
            </a:r>
          </a:p>
          <a:p>
            <a:pPr algn="ctr">
              <a:lnSpc>
                <a:spcPts val="3500"/>
              </a:lnSpc>
              <a:spcBef>
                <a:spcPct val="0"/>
              </a:spcBef>
            </a:pPr>
          </a:p>
        </p:txBody>
      </p:sp>
      <p:sp>
        <p:nvSpPr>
          <p:cNvPr name="TextBox 9" id="9"/>
          <p:cNvSpPr txBox="true"/>
          <p:nvPr/>
        </p:nvSpPr>
        <p:spPr>
          <a:xfrm rot="0">
            <a:off x="7103653" y="5699661"/>
            <a:ext cx="9464110" cy="1298575"/>
          </a:xfrm>
          <a:prstGeom prst="rect">
            <a:avLst/>
          </a:prstGeom>
        </p:spPr>
        <p:txBody>
          <a:bodyPr anchor="t" rtlCol="false" tIns="0" lIns="0" bIns="0" rIns="0">
            <a:spAutoFit/>
          </a:bodyPr>
          <a:lstStyle/>
          <a:p>
            <a:pPr algn="ctr">
              <a:lnSpc>
                <a:spcPts val="3500"/>
              </a:lnSpc>
            </a:pPr>
            <a:r>
              <a:rPr lang="en-US" sz="2500">
                <a:solidFill>
                  <a:srgbClr val="000000"/>
                </a:solidFill>
                <a:latin typeface="Open Sauce"/>
              </a:rPr>
              <a:t>"[Dance] It's a beautiful way to show our community who we are—to say, 'We exist. We are here. We're not aliens. </a:t>
            </a:r>
          </a:p>
          <a:p>
            <a:pPr algn="ctr">
              <a:lnSpc>
                <a:spcPts val="3500"/>
              </a:lnSpc>
              <a:spcBef>
                <a:spcPct val="0"/>
              </a:spcBef>
            </a:pPr>
            <a:r>
              <a:rPr lang="en-US" sz="2500">
                <a:solidFill>
                  <a:srgbClr val="000000"/>
                </a:solidFill>
                <a:latin typeface="Open Sauce"/>
              </a:rPr>
              <a:t>We're human".</a:t>
            </a:r>
          </a:p>
        </p:txBody>
      </p:sp>
      <p:sp>
        <p:nvSpPr>
          <p:cNvPr name="TextBox 10" id="10"/>
          <p:cNvSpPr txBox="true"/>
          <p:nvPr/>
        </p:nvSpPr>
        <p:spPr>
          <a:xfrm rot="0">
            <a:off x="7103653" y="7579260"/>
            <a:ext cx="7793973" cy="1736725"/>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Open Sauce Bold"/>
              </a:rPr>
              <a:t>Farima's story reflects her visionary work of claiming artistic spaces to connect on a deep human level, rebuild social power, to transcend all borders and hierarchies. </a:t>
            </a:r>
          </a:p>
        </p:txBody>
      </p:sp>
      <p:sp>
        <p:nvSpPr>
          <p:cNvPr name="TextBox 11" id="11"/>
          <p:cNvSpPr txBox="true"/>
          <p:nvPr/>
        </p:nvSpPr>
        <p:spPr>
          <a:xfrm rot="0">
            <a:off x="807454" y="2518346"/>
            <a:ext cx="3934619" cy="805307"/>
          </a:xfrm>
          <a:prstGeom prst="rect">
            <a:avLst/>
          </a:prstGeom>
        </p:spPr>
        <p:txBody>
          <a:bodyPr anchor="t" rtlCol="false" tIns="0" lIns="0" bIns="0" rIns="0">
            <a:spAutoFit/>
          </a:bodyPr>
          <a:lstStyle/>
          <a:p>
            <a:pPr algn="ctr">
              <a:lnSpc>
                <a:spcPts val="6538"/>
              </a:lnSpc>
              <a:spcBef>
                <a:spcPct val="0"/>
              </a:spcBef>
            </a:pPr>
            <a:r>
              <a:rPr lang="en-US" sz="4670">
                <a:solidFill>
                  <a:srgbClr val="3C7F72"/>
                </a:solidFill>
                <a:latin typeface="Roca One"/>
              </a:rPr>
              <a:t>Transforming</a:t>
            </a:r>
          </a:p>
        </p:txBody>
      </p:sp>
      <p:sp>
        <p:nvSpPr>
          <p:cNvPr name="Freeform 12" id="12"/>
          <p:cNvSpPr/>
          <p:nvPr/>
        </p:nvSpPr>
        <p:spPr>
          <a:xfrm flipH="false" flipV="false" rot="0">
            <a:off x="1870125" y="339778"/>
            <a:ext cx="1809278" cy="1962727"/>
          </a:xfrm>
          <a:custGeom>
            <a:avLst/>
            <a:gdLst/>
            <a:ahLst/>
            <a:cxnLst/>
            <a:rect r="r" b="b" t="t" l="l"/>
            <a:pathLst>
              <a:path h="1962727" w="1809278">
                <a:moveTo>
                  <a:pt x="0" y="0"/>
                </a:moveTo>
                <a:lnTo>
                  <a:pt x="1809278" y="0"/>
                </a:lnTo>
                <a:lnTo>
                  <a:pt x="1809278" y="1962728"/>
                </a:lnTo>
                <a:lnTo>
                  <a:pt x="0" y="196272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6730846" y="5775861"/>
            <a:ext cx="293279" cy="293279"/>
          </a:xfrm>
          <a:custGeom>
            <a:avLst/>
            <a:gdLst/>
            <a:ahLst/>
            <a:cxnLst/>
            <a:rect r="r" b="b" t="t" l="l"/>
            <a:pathLst>
              <a:path h="293279" w="293279">
                <a:moveTo>
                  <a:pt x="0" y="0"/>
                </a:moveTo>
                <a:lnTo>
                  <a:pt x="293278" y="0"/>
                </a:lnTo>
                <a:lnTo>
                  <a:pt x="293278" y="293278"/>
                </a:lnTo>
                <a:lnTo>
                  <a:pt x="0" y="2932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transition spd="fast">
    <p:circle/>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8305771" y="-40695"/>
            <a:ext cx="9263906" cy="9297716"/>
          </a:xfrm>
          <a:custGeom>
            <a:avLst/>
            <a:gdLst/>
            <a:ahLst/>
            <a:cxnLst/>
            <a:rect r="r" b="b" t="t" l="l"/>
            <a:pathLst>
              <a:path h="9297716" w="9263906">
                <a:moveTo>
                  <a:pt x="0" y="0"/>
                </a:moveTo>
                <a:lnTo>
                  <a:pt x="9263906" y="0"/>
                </a:lnTo>
                <a:lnTo>
                  <a:pt x="9263906" y="9297716"/>
                </a:lnTo>
                <a:lnTo>
                  <a:pt x="0" y="9297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30883" y="6840445"/>
            <a:ext cx="9042479" cy="358607"/>
            <a:chOff x="0" y="0"/>
            <a:chExt cx="2680832" cy="106317"/>
          </a:xfrm>
        </p:grpSpPr>
        <p:sp>
          <p:nvSpPr>
            <p:cNvPr name="Freeform 4" id="4"/>
            <p:cNvSpPr/>
            <p:nvPr/>
          </p:nvSpPr>
          <p:spPr>
            <a:xfrm flipH="false" flipV="false" rot="0">
              <a:off x="0" y="0"/>
              <a:ext cx="2680832" cy="106317"/>
            </a:xfrm>
            <a:custGeom>
              <a:avLst/>
              <a:gdLst/>
              <a:ahLst/>
              <a:cxnLst/>
              <a:rect r="r" b="b" t="t" l="l"/>
              <a:pathLst>
                <a:path h="106317" w="2680832">
                  <a:moveTo>
                    <a:pt x="0" y="0"/>
                  </a:moveTo>
                  <a:lnTo>
                    <a:pt x="2680832" y="0"/>
                  </a:lnTo>
                  <a:lnTo>
                    <a:pt x="2680832" y="106317"/>
                  </a:lnTo>
                  <a:lnTo>
                    <a:pt x="0" y="106317"/>
                  </a:lnTo>
                  <a:close/>
                </a:path>
              </a:pathLst>
            </a:custGeom>
            <a:solidFill>
              <a:srgbClr val="FFAF00"/>
            </a:solidFill>
          </p:spPr>
        </p:sp>
        <p:sp>
          <p:nvSpPr>
            <p:cNvPr name="TextBox 5" id="5"/>
            <p:cNvSpPr txBox="true"/>
            <p:nvPr/>
          </p:nvSpPr>
          <p:spPr>
            <a:xfrm>
              <a:off x="0" y="-47625"/>
              <a:ext cx="2680832" cy="153942"/>
            </a:xfrm>
            <a:prstGeom prst="rect">
              <a:avLst/>
            </a:prstGeom>
          </p:spPr>
          <p:txBody>
            <a:bodyPr anchor="ctr" rtlCol="false" tIns="50800" lIns="50800" bIns="50800" rIns="50800"/>
            <a:lstStyle/>
            <a:p>
              <a:pPr algn="ctr">
                <a:lnSpc>
                  <a:spcPts val="3500"/>
                </a:lnSpc>
              </a:pPr>
            </a:p>
          </p:txBody>
        </p:sp>
      </p:grpSp>
      <p:grpSp>
        <p:nvGrpSpPr>
          <p:cNvPr name="Group 6" id="6"/>
          <p:cNvGrpSpPr/>
          <p:nvPr/>
        </p:nvGrpSpPr>
        <p:grpSpPr>
          <a:xfrm rot="0">
            <a:off x="-146059" y="7550846"/>
            <a:ext cx="8774632" cy="357143"/>
            <a:chOff x="0" y="0"/>
            <a:chExt cx="2601423" cy="105883"/>
          </a:xfrm>
        </p:grpSpPr>
        <p:sp>
          <p:nvSpPr>
            <p:cNvPr name="Freeform 7" id="7"/>
            <p:cNvSpPr/>
            <p:nvPr/>
          </p:nvSpPr>
          <p:spPr>
            <a:xfrm flipH="false" flipV="false" rot="0">
              <a:off x="0" y="0"/>
              <a:ext cx="2601423" cy="105883"/>
            </a:xfrm>
            <a:custGeom>
              <a:avLst/>
              <a:gdLst/>
              <a:ahLst/>
              <a:cxnLst/>
              <a:rect r="r" b="b" t="t" l="l"/>
              <a:pathLst>
                <a:path h="105883" w="2601423">
                  <a:moveTo>
                    <a:pt x="0" y="0"/>
                  </a:moveTo>
                  <a:lnTo>
                    <a:pt x="2601423" y="0"/>
                  </a:lnTo>
                  <a:lnTo>
                    <a:pt x="2601423" y="105883"/>
                  </a:lnTo>
                  <a:lnTo>
                    <a:pt x="0" y="105883"/>
                  </a:lnTo>
                  <a:close/>
                </a:path>
              </a:pathLst>
            </a:custGeom>
            <a:solidFill>
              <a:srgbClr val="3477BA"/>
            </a:solidFill>
          </p:spPr>
        </p:sp>
        <p:sp>
          <p:nvSpPr>
            <p:cNvPr name="TextBox 8" id="8"/>
            <p:cNvSpPr txBox="true"/>
            <p:nvPr/>
          </p:nvSpPr>
          <p:spPr>
            <a:xfrm>
              <a:off x="0" y="-47625"/>
              <a:ext cx="2601423" cy="153508"/>
            </a:xfrm>
            <a:prstGeom prst="rect">
              <a:avLst/>
            </a:prstGeom>
          </p:spPr>
          <p:txBody>
            <a:bodyPr anchor="ctr" rtlCol="false" tIns="50800" lIns="50800" bIns="50800" rIns="50800"/>
            <a:lstStyle/>
            <a:p>
              <a:pPr algn="ctr">
                <a:lnSpc>
                  <a:spcPts val="3500"/>
                </a:lnSpc>
              </a:pPr>
            </a:p>
          </p:txBody>
        </p:sp>
      </p:grpSp>
      <p:grpSp>
        <p:nvGrpSpPr>
          <p:cNvPr name="Group 9" id="9"/>
          <p:cNvGrpSpPr/>
          <p:nvPr/>
        </p:nvGrpSpPr>
        <p:grpSpPr>
          <a:xfrm rot="0">
            <a:off x="-146059" y="8214454"/>
            <a:ext cx="8586881" cy="358607"/>
            <a:chOff x="0" y="0"/>
            <a:chExt cx="2545760" cy="106317"/>
          </a:xfrm>
        </p:grpSpPr>
        <p:sp>
          <p:nvSpPr>
            <p:cNvPr name="Freeform 10" id="10"/>
            <p:cNvSpPr/>
            <p:nvPr/>
          </p:nvSpPr>
          <p:spPr>
            <a:xfrm flipH="false" flipV="false" rot="0">
              <a:off x="0" y="0"/>
              <a:ext cx="2545760" cy="106317"/>
            </a:xfrm>
            <a:custGeom>
              <a:avLst/>
              <a:gdLst/>
              <a:ahLst/>
              <a:cxnLst/>
              <a:rect r="r" b="b" t="t" l="l"/>
              <a:pathLst>
                <a:path h="106317" w="2545760">
                  <a:moveTo>
                    <a:pt x="0" y="0"/>
                  </a:moveTo>
                  <a:lnTo>
                    <a:pt x="2545760" y="0"/>
                  </a:lnTo>
                  <a:lnTo>
                    <a:pt x="2545760" y="106317"/>
                  </a:lnTo>
                  <a:lnTo>
                    <a:pt x="0" y="106317"/>
                  </a:lnTo>
                  <a:close/>
                </a:path>
              </a:pathLst>
            </a:custGeom>
            <a:solidFill>
              <a:srgbClr val="992800"/>
            </a:solidFill>
          </p:spPr>
        </p:sp>
        <p:sp>
          <p:nvSpPr>
            <p:cNvPr name="TextBox 11" id="11"/>
            <p:cNvSpPr txBox="true"/>
            <p:nvPr/>
          </p:nvSpPr>
          <p:spPr>
            <a:xfrm>
              <a:off x="0" y="-47625"/>
              <a:ext cx="2545760" cy="153942"/>
            </a:xfrm>
            <a:prstGeom prst="rect">
              <a:avLst/>
            </a:prstGeom>
          </p:spPr>
          <p:txBody>
            <a:bodyPr anchor="ctr" rtlCol="false" tIns="50800" lIns="50800" bIns="50800" rIns="50800"/>
            <a:lstStyle/>
            <a:p>
              <a:pPr algn="ctr">
                <a:lnSpc>
                  <a:spcPts val="3500"/>
                </a:lnSpc>
              </a:pPr>
            </a:p>
          </p:txBody>
        </p:sp>
      </p:grpSp>
      <p:grpSp>
        <p:nvGrpSpPr>
          <p:cNvPr name="Group 12" id="12"/>
          <p:cNvGrpSpPr/>
          <p:nvPr/>
        </p:nvGrpSpPr>
        <p:grpSpPr>
          <a:xfrm rot="0">
            <a:off x="-146059" y="8914491"/>
            <a:ext cx="8646113" cy="342530"/>
            <a:chOff x="0" y="0"/>
            <a:chExt cx="2563321" cy="101550"/>
          </a:xfrm>
        </p:grpSpPr>
        <p:sp>
          <p:nvSpPr>
            <p:cNvPr name="Freeform 13" id="13"/>
            <p:cNvSpPr/>
            <p:nvPr/>
          </p:nvSpPr>
          <p:spPr>
            <a:xfrm flipH="false" flipV="false" rot="0">
              <a:off x="0" y="0"/>
              <a:ext cx="2563321" cy="101550"/>
            </a:xfrm>
            <a:custGeom>
              <a:avLst/>
              <a:gdLst/>
              <a:ahLst/>
              <a:cxnLst/>
              <a:rect r="r" b="b" t="t" l="l"/>
              <a:pathLst>
                <a:path h="101550" w="2563321">
                  <a:moveTo>
                    <a:pt x="0" y="0"/>
                  </a:moveTo>
                  <a:lnTo>
                    <a:pt x="2563321" y="0"/>
                  </a:lnTo>
                  <a:lnTo>
                    <a:pt x="2563321" y="101550"/>
                  </a:lnTo>
                  <a:lnTo>
                    <a:pt x="0" y="101550"/>
                  </a:lnTo>
                  <a:close/>
                </a:path>
              </a:pathLst>
            </a:custGeom>
            <a:solidFill>
              <a:srgbClr val="3C7F72"/>
            </a:solidFill>
          </p:spPr>
        </p:sp>
        <p:sp>
          <p:nvSpPr>
            <p:cNvPr name="TextBox 14" id="14"/>
            <p:cNvSpPr txBox="true"/>
            <p:nvPr/>
          </p:nvSpPr>
          <p:spPr>
            <a:xfrm>
              <a:off x="0" y="-47625"/>
              <a:ext cx="2563321" cy="149175"/>
            </a:xfrm>
            <a:prstGeom prst="rect">
              <a:avLst/>
            </a:prstGeom>
          </p:spPr>
          <p:txBody>
            <a:bodyPr anchor="ctr" rtlCol="false" tIns="50800" lIns="50800" bIns="50800" rIns="50800"/>
            <a:lstStyle/>
            <a:p>
              <a:pPr algn="ctr">
                <a:lnSpc>
                  <a:spcPts val="3500"/>
                </a:lnSpc>
              </a:pPr>
            </a:p>
          </p:txBody>
        </p:sp>
      </p:grpSp>
      <p:grpSp>
        <p:nvGrpSpPr>
          <p:cNvPr name="Group 15" id="15"/>
          <p:cNvGrpSpPr/>
          <p:nvPr/>
        </p:nvGrpSpPr>
        <p:grpSpPr>
          <a:xfrm rot="0">
            <a:off x="17569677" y="8095113"/>
            <a:ext cx="1163187" cy="1163187"/>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17" id="17"/>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8" id="1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9" id="19"/>
          <p:cNvSpPr txBox="true"/>
          <p:nvPr/>
        </p:nvSpPr>
        <p:spPr>
          <a:xfrm rot="0">
            <a:off x="3057523" y="3729224"/>
            <a:ext cx="11142101" cy="894967"/>
          </a:xfrm>
          <a:prstGeom prst="rect">
            <a:avLst/>
          </a:prstGeom>
        </p:spPr>
        <p:txBody>
          <a:bodyPr anchor="t" rtlCol="false" tIns="0" lIns="0" bIns="0" rIns="0">
            <a:spAutoFit/>
          </a:bodyPr>
          <a:lstStyle/>
          <a:p>
            <a:pPr algn="ctr">
              <a:lnSpc>
                <a:spcPts val="7368"/>
              </a:lnSpc>
              <a:spcBef>
                <a:spcPct val="0"/>
              </a:spcBef>
            </a:pPr>
            <a:r>
              <a:rPr lang="en-US" sz="5263">
                <a:solidFill>
                  <a:srgbClr val="992800"/>
                </a:solidFill>
                <a:latin typeface="Roca One"/>
              </a:rPr>
              <a:t>Civic Engagement Research Project</a:t>
            </a:r>
          </a:p>
        </p:txBody>
      </p:sp>
      <p:sp>
        <p:nvSpPr>
          <p:cNvPr name="TextBox 20" id="20"/>
          <p:cNvSpPr txBox="true"/>
          <p:nvPr/>
        </p:nvSpPr>
        <p:spPr>
          <a:xfrm rot="0">
            <a:off x="4558622" y="5038372"/>
            <a:ext cx="7171134" cy="1109213"/>
          </a:xfrm>
          <a:prstGeom prst="rect">
            <a:avLst/>
          </a:prstGeom>
        </p:spPr>
        <p:txBody>
          <a:bodyPr anchor="t" rtlCol="false" tIns="0" lIns="0" bIns="0" rIns="0">
            <a:spAutoFit/>
          </a:bodyPr>
          <a:lstStyle/>
          <a:p>
            <a:pPr algn="ctr">
              <a:lnSpc>
                <a:spcPts val="4479"/>
              </a:lnSpc>
              <a:spcBef>
                <a:spcPct val="0"/>
              </a:spcBef>
            </a:pPr>
            <a:r>
              <a:rPr lang="en-US" sz="3199">
                <a:solidFill>
                  <a:srgbClr val="992800"/>
                </a:solidFill>
                <a:latin typeface="Raleway 1"/>
              </a:rPr>
              <a:t>Focusing on 6 Culturally Distinct Communities in Santa Clara County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60152"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4A24"/>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5315625" y="1811607"/>
            <a:ext cx="2060192" cy="206019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967847" y="26641"/>
            <a:ext cx="9320153" cy="5236741"/>
          </a:xfrm>
          <a:custGeom>
            <a:avLst/>
            <a:gdLst/>
            <a:ahLst/>
            <a:cxnLst/>
            <a:rect r="r" b="b" t="t" l="l"/>
            <a:pathLst>
              <a:path h="5236741" w="9320153">
                <a:moveTo>
                  <a:pt x="0" y="0"/>
                </a:moveTo>
                <a:lnTo>
                  <a:pt x="9320153" y="0"/>
                </a:lnTo>
                <a:lnTo>
                  <a:pt x="9320153" y="5236741"/>
                </a:lnTo>
                <a:lnTo>
                  <a:pt x="0" y="5236741"/>
                </a:lnTo>
                <a:lnTo>
                  <a:pt x="0" y="0"/>
                </a:lnTo>
                <a:close/>
              </a:path>
            </a:pathLst>
          </a:custGeom>
          <a:blipFill>
            <a:blip r:embed="rId4"/>
            <a:stretch>
              <a:fillRect l="0" t="0" r="0" b="0"/>
            </a:stretch>
          </a:blipFill>
        </p:spPr>
      </p:sp>
      <p:sp>
        <p:nvSpPr>
          <p:cNvPr name="TextBox 10" id="10"/>
          <p:cNvSpPr txBox="true"/>
          <p:nvPr/>
        </p:nvSpPr>
        <p:spPr>
          <a:xfrm rot="0">
            <a:off x="1983431" y="2443049"/>
            <a:ext cx="10183569" cy="1428750"/>
          </a:xfrm>
          <a:prstGeom prst="rect">
            <a:avLst/>
          </a:prstGeom>
        </p:spPr>
        <p:txBody>
          <a:bodyPr anchor="t" rtlCol="false" tIns="0" lIns="0" bIns="0" rIns="0">
            <a:spAutoFit/>
          </a:bodyPr>
          <a:lstStyle/>
          <a:p>
            <a:pPr algn="just" marL="0" indent="0" lvl="0">
              <a:lnSpc>
                <a:spcPts val="11279"/>
              </a:lnSpc>
              <a:spcBef>
                <a:spcPct val="0"/>
              </a:spcBef>
            </a:pPr>
            <a:r>
              <a:rPr lang="en-US" sz="9399" u="none">
                <a:solidFill>
                  <a:srgbClr val="3C7F72"/>
                </a:solidFill>
                <a:latin typeface="Roca One Ultra-Bold"/>
              </a:rPr>
              <a:t>Project</a:t>
            </a:r>
          </a:p>
        </p:txBody>
      </p:sp>
      <p:sp>
        <p:nvSpPr>
          <p:cNvPr name="TextBox 11" id="11"/>
          <p:cNvSpPr txBox="true"/>
          <p:nvPr/>
        </p:nvSpPr>
        <p:spPr>
          <a:xfrm rot="0">
            <a:off x="1983431" y="3714750"/>
            <a:ext cx="10183569" cy="1428750"/>
          </a:xfrm>
          <a:prstGeom prst="rect">
            <a:avLst/>
          </a:prstGeom>
        </p:spPr>
        <p:txBody>
          <a:bodyPr anchor="t" rtlCol="false" tIns="0" lIns="0" bIns="0" rIns="0">
            <a:spAutoFit/>
          </a:bodyPr>
          <a:lstStyle/>
          <a:p>
            <a:pPr algn="l" marL="0" indent="0" lvl="0">
              <a:lnSpc>
                <a:spcPts val="11279"/>
              </a:lnSpc>
              <a:spcBef>
                <a:spcPct val="0"/>
              </a:spcBef>
            </a:pPr>
            <a:r>
              <a:rPr lang="en-US" sz="9399">
                <a:solidFill>
                  <a:srgbClr val="D34A24"/>
                </a:solidFill>
                <a:latin typeface="Roca One"/>
              </a:rPr>
              <a:t>Objectives</a:t>
            </a:r>
          </a:p>
        </p:txBody>
      </p:sp>
      <p:sp>
        <p:nvSpPr>
          <p:cNvPr name="TextBox 12" id="12"/>
          <p:cNvSpPr txBox="true"/>
          <p:nvPr/>
        </p:nvSpPr>
        <p:spPr>
          <a:xfrm rot="2570800">
            <a:off x="5884913" y="2090513"/>
            <a:ext cx="1644742" cy="747447"/>
          </a:xfrm>
          <a:prstGeom prst="rect">
            <a:avLst/>
          </a:prstGeom>
        </p:spPr>
        <p:txBody>
          <a:bodyPr anchor="t" rtlCol="false" tIns="0" lIns="0" bIns="0" rIns="0">
            <a:spAutoFit/>
          </a:bodyPr>
          <a:lstStyle/>
          <a:p>
            <a:pPr algn="l" marL="0" indent="0" lvl="0">
              <a:lnSpc>
                <a:spcPts val="3080"/>
              </a:lnSpc>
              <a:spcBef>
                <a:spcPct val="0"/>
              </a:spcBef>
            </a:pPr>
            <a:r>
              <a:rPr lang="en-US" sz="2200" spc="250">
                <a:solidFill>
                  <a:srgbClr val="FFFFFF"/>
                </a:solidFill>
                <a:latin typeface="Open Sauce Bold"/>
              </a:rPr>
              <a:t>OUR GOAL</a:t>
            </a:r>
          </a:p>
        </p:txBody>
      </p:sp>
      <p:sp>
        <p:nvSpPr>
          <p:cNvPr name="TextBox 13" id="13"/>
          <p:cNvSpPr txBox="true"/>
          <p:nvPr/>
        </p:nvSpPr>
        <p:spPr>
          <a:xfrm rot="0">
            <a:off x="2276710" y="5737636"/>
            <a:ext cx="14047082" cy="1842017"/>
          </a:xfrm>
          <a:prstGeom prst="rect">
            <a:avLst/>
          </a:prstGeom>
        </p:spPr>
        <p:txBody>
          <a:bodyPr anchor="t" rtlCol="false" tIns="0" lIns="0" bIns="0" rIns="0">
            <a:spAutoFit/>
          </a:bodyPr>
          <a:lstStyle/>
          <a:p>
            <a:pPr algn="ctr">
              <a:lnSpc>
                <a:spcPts val="4918"/>
              </a:lnSpc>
              <a:spcBef>
                <a:spcPct val="0"/>
              </a:spcBef>
            </a:pPr>
            <a:r>
              <a:rPr lang="en-US" sz="3513">
                <a:solidFill>
                  <a:srgbClr val="000000"/>
                </a:solidFill>
                <a:latin typeface="Open Sauce"/>
              </a:rPr>
              <a:t>The project seeks to understand the factors influencing civic engagement and voter turnout in immigrant communities in SCC  and propose potential strategies for improvement</a:t>
            </a:r>
          </a:p>
        </p:txBody>
      </p:sp>
    </p:spTree>
  </p:cSld>
  <p:clrMapOvr>
    <a:masterClrMapping/>
  </p:clrMapOvr>
  <p:transition spd="fast">
    <p:circle/>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6208307" y="1799070"/>
            <a:ext cx="5012009" cy="7237559"/>
          </a:xfrm>
          <a:custGeom>
            <a:avLst/>
            <a:gdLst/>
            <a:ahLst/>
            <a:cxnLst/>
            <a:rect r="r" b="b" t="t" l="l"/>
            <a:pathLst>
              <a:path h="7237559" w="5012009">
                <a:moveTo>
                  <a:pt x="0" y="0"/>
                </a:moveTo>
                <a:lnTo>
                  <a:pt x="5012009" y="0"/>
                </a:lnTo>
                <a:lnTo>
                  <a:pt x="5012009" y="7237558"/>
                </a:lnTo>
                <a:lnTo>
                  <a:pt x="0" y="7237558"/>
                </a:lnTo>
                <a:lnTo>
                  <a:pt x="0" y="0"/>
                </a:lnTo>
                <a:close/>
              </a:path>
            </a:pathLst>
          </a:custGeom>
          <a:blipFill>
            <a:blip r:embed="rId2">
              <a:alphaModFix amt="7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208307" y="-5395431"/>
            <a:ext cx="2089218" cy="7204201"/>
          </a:xfrm>
          <a:custGeom>
            <a:avLst/>
            <a:gdLst/>
            <a:ahLst/>
            <a:cxnLst/>
            <a:rect r="r" b="b" t="t" l="l"/>
            <a:pathLst>
              <a:path h="7204201" w="2089218">
                <a:moveTo>
                  <a:pt x="0" y="0"/>
                </a:moveTo>
                <a:lnTo>
                  <a:pt x="2089218" y="0"/>
                </a:lnTo>
                <a:lnTo>
                  <a:pt x="2089218" y="7204200"/>
                </a:lnTo>
                <a:lnTo>
                  <a:pt x="0" y="7204200"/>
                </a:lnTo>
                <a:lnTo>
                  <a:pt x="0" y="0"/>
                </a:lnTo>
                <a:close/>
              </a:path>
            </a:pathLst>
          </a:custGeom>
          <a:blipFill>
            <a:blip r:embed="rId4">
              <a:alphaModFix amt="73000"/>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722929" y="4228259"/>
            <a:ext cx="4460360" cy="4636920"/>
            <a:chOff x="0" y="0"/>
            <a:chExt cx="5947147" cy="6182559"/>
          </a:xfrm>
        </p:grpSpPr>
        <p:grpSp>
          <p:nvGrpSpPr>
            <p:cNvPr name="Group 5" id="5"/>
            <p:cNvGrpSpPr/>
            <p:nvPr/>
          </p:nvGrpSpPr>
          <p:grpSpPr>
            <a:xfrm rot="0">
              <a:off x="0" y="0"/>
              <a:ext cx="5947147" cy="2599542"/>
              <a:chOff x="0" y="0"/>
              <a:chExt cx="929749" cy="406400"/>
            </a:xfrm>
          </p:grpSpPr>
          <p:sp>
            <p:nvSpPr>
              <p:cNvPr name="Freeform 6" id="6"/>
              <p:cNvSpPr/>
              <p:nvPr/>
            </p:nvSpPr>
            <p:spPr>
              <a:xfrm flipH="false" flipV="false" rot="0">
                <a:off x="0" y="0"/>
                <a:ext cx="929749" cy="406400"/>
              </a:xfrm>
              <a:custGeom>
                <a:avLst/>
                <a:gdLst/>
                <a:ahLst/>
                <a:cxnLst/>
                <a:rect r="r" b="b" t="t" l="l"/>
                <a:pathLst>
                  <a:path h="406400" w="929749">
                    <a:moveTo>
                      <a:pt x="0" y="0"/>
                    </a:moveTo>
                    <a:lnTo>
                      <a:pt x="726549" y="0"/>
                    </a:lnTo>
                    <a:lnTo>
                      <a:pt x="929749" y="203200"/>
                    </a:lnTo>
                    <a:lnTo>
                      <a:pt x="726549" y="406400"/>
                    </a:lnTo>
                    <a:lnTo>
                      <a:pt x="0" y="406400"/>
                    </a:lnTo>
                    <a:lnTo>
                      <a:pt x="203200" y="203200"/>
                    </a:lnTo>
                    <a:lnTo>
                      <a:pt x="0" y="0"/>
                    </a:lnTo>
                    <a:close/>
                  </a:path>
                </a:pathLst>
              </a:custGeom>
              <a:solidFill>
                <a:srgbClr val="992800"/>
              </a:solidFill>
            </p:spPr>
          </p:sp>
          <p:sp>
            <p:nvSpPr>
              <p:cNvPr name="TextBox 7" id="7"/>
              <p:cNvSpPr txBox="true"/>
              <p:nvPr/>
            </p:nvSpPr>
            <p:spPr>
              <a:xfrm>
                <a:off x="177800" y="-57150"/>
                <a:ext cx="675749" cy="463550"/>
              </a:xfrm>
              <a:prstGeom prst="rect">
                <a:avLst/>
              </a:prstGeom>
            </p:spPr>
            <p:txBody>
              <a:bodyPr anchor="ctr" rtlCol="false" tIns="50800" lIns="50800" bIns="50800" rIns="50800"/>
              <a:lstStyle/>
              <a:p>
                <a:pPr algn="ctr">
                  <a:lnSpc>
                    <a:spcPts val="3360"/>
                  </a:lnSpc>
                </a:pPr>
                <a:r>
                  <a:rPr lang="en-US" sz="2400">
                    <a:solidFill>
                      <a:srgbClr val="FFFFFF"/>
                    </a:solidFill>
                    <a:latin typeface="Raleway 2 Bold"/>
                  </a:rPr>
                  <a:t>BACKGROUND RESEARCH</a:t>
                </a:r>
              </a:p>
            </p:txBody>
          </p:sp>
        </p:grpSp>
        <p:sp>
          <p:nvSpPr>
            <p:cNvPr name="TextBox 8" id="8"/>
            <p:cNvSpPr txBox="true"/>
            <p:nvPr/>
          </p:nvSpPr>
          <p:spPr>
            <a:xfrm rot="0">
              <a:off x="407695" y="2905734"/>
              <a:ext cx="5392548" cy="3276825"/>
            </a:xfrm>
            <a:prstGeom prst="rect">
              <a:avLst/>
            </a:prstGeom>
          </p:spPr>
          <p:txBody>
            <a:bodyPr anchor="t" rtlCol="false" tIns="0" lIns="0" bIns="0" rIns="0">
              <a:spAutoFit/>
            </a:bodyPr>
            <a:lstStyle/>
            <a:p>
              <a:pPr marL="539745" indent="-269872" lvl="1">
                <a:lnSpc>
                  <a:spcPts val="3499"/>
                </a:lnSpc>
                <a:buFont typeface="Arial"/>
                <a:buChar char="•"/>
              </a:pPr>
              <a:r>
                <a:rPr lang="en-US" sz="2499">
                  <a:solidFill>
                    <a:srgbClr val="000000"/>
                  </a:solidFill>
                  <a:latin typeface="Raleway 1"/>
                </a:rPr>
                <a:t>Data </a:t>
              </a:r>
            </a:p>
            <a:p>
              <a:pPr marL="539745" indent="-269872" lvl="1">
                <a:lnSpc>
                  <a:spcPts val="3499"/>
                </a:lnSpc>
                <a:buFont typeface="Arial"/>
                <a:buChar char="•"/>
              </a:pPr>
              <a:r>
                <a:rPr lang="en-US" sz="2499">
                  <a:solidFill>
                    <a:srgbClr val="000000"/>
                  </a:solidFill>
                  <a:latin typeface="Raleway 1"/>
                </a:rPr>
                <a:t>Factors </a:t>
              </a:r>
            </a:p>
            <a:p>
              <a:pPr marL="539745" indent="-269872" lvl="1">
                <a:lnSpc>
                  <a:spcPts val="3499"/>
                </a:lnSpc>
                <a:buFont typeface="Arial"/>
                <a:buChar char="•"/>
              </a:pPr>
              <a:r>
                <a:rPr lang="en-US" sz="2499">
                  <a:solidFill>
                    <a:srgbClr val="000000"/>
                  </a:solidFill>
                  <a:latin typeface="Raleway 1"/>
                </a:rPr>
                <a:t>Success stories</a:t>
              </a:r>
            </a:p>
            <a:p>
              <a:pPr marL="539745" indent="-269872" lvl="1">
                <a:lnSpc>
                  <a:spcPts val="3499"/>
                </a:lnSpc>
                <a:buFont typeface="Arial"/>
                <a:buChar char="•"/>
              </a:pPr>
              <a:r>
                <a:rPr lang="en-US" sz="2499">
                  <a:solidFill>
                    <a:srgbClr val="000000"/>
                  </a:solidFill>
                  <a:latin typeface="Raleway 1"/>
                </a:rPr>
                <a:t>Organizational landscape</a:t>
              </a:r>
            </a:p>
            <a:p>
              <a:pPr marL="345439" indent="-172720" lvl="1">
                <a:lnSpc>
                  <a:spcPts val="2239"/>
                </a:lnSpc>
                <a:buFont typeface="Arial"/>
                <a:buChar char="•"/>
              </a:pPr>
            </a:p>
          </p:txBody>
        </p:sp>
      </p:grpSp>
      <p:grpSp>
        <p:nvGrpSpPr>
          <p:cNvPr name="Group 9" id="9"/>
          <p:cNvGrpSpPr/>
          <p:nvPr/>
        </p:nvGrpSpPr>
        <p:grpSpPr>
          <a:xfrm rot="0">
            <a:off x="4910647" y="4228259"/>
            <a:ext cx="4401944" cy="4879277"/>
            <a:chOff x="0" y="0"/>
            <a:chExt cx="5869259" cy="6505703"/>
          </a:xfrm>
        </p:grpSpPr>
        <p:grpSp>
          <p:nvGrpSpPr>
            <p:cNvPr name="Group 10" id="10"/>
            <p:cNvGrpSpPr/>
            <p:nvPr/>
          </p:nvGrpSpPr>
          <p:grpSpPr>
            <a:xfrm rot="0">
              <a:off x="0" y="0"/>
              <a:ext cx="5869259" cy="2599542"/>
              <a:chOff x="0" y="0"/>
              <a:chExt cx="917572" cy="406400"/>
            </a:xfrm>
          </p:grpSpPr>
          <p:sp>
            <p:nvSpPr>
              <p:cNvPr name="Freeform 11" id="11"/>
              <p:cNvSpPr/>
              <p:nvPr/>
            </p:nvSpPr>
            <p:spPr>
              <a:xfrm flipH="false" flipV="false" rot="0">
                <a:off x="0" y="0"/>
                <a:ext cx="917572" cy="406400"/>
              </a:xfrm>
              <a:custGeom>
                <a:avLst/>
                <a:gdLst/>
                <a:ahLst/>
                <a:cxnLst/>
                <a:rect r="r" b="b" t="t" l="l"/>
                <a:pathLst>
                  <a:path h="406400" w="917572">
                    <a:moveTo>
                      <a:pt x="0" y="0"/>
                    </a:moveTo>
                    <a:lnTo>
                      <a:pt x="714372" y="0"/>
                    </a:lnTo>
                    <a:lnTo>
                      <a:pt x="917572" y="203200"/>
                    </a:lnTo>
                    <a:lnTo>
                      <a:pt x="714372" y="406400"/>
                    </a:lnTo>
                    <a:lnTo>
                      <a:pt x="0" y="406400"/>
                    </a:lnTo>
                    <a:lnTo>
                      <a:pt x="203200" y="203200"/>
                    </a:lnTo>
                    <a:lnTo>
                      <a:pt x="0" y="0"/>
                    </a:lnTo>
                    <a:close/>
                  </a:path>
                </a:pathLst>
              </a:custGeom>
              <a:solidFill>
                <a:srgbClr val="D96E30"/>
              </a:solidFill>
            </p:spPr>
          </p:sp>
          <p:sp>
            <p:nvSpPr>
              <p:cNvPr name="TextBox 12" id="12"/>
              <p:cNvSpPr txBox="true"/>
              <p:nvPr/>
            </p:nvSpPr>
            <p:spPr>
              <a:xfrm>
                <a:off x="177800" y="-66675"/>
                <a:ext cx="663572" cy="473075"/>
              </a:xfrm>
              <a:prstGeom prst="rect">
                <a:avLst/>
              </a:prstGeom>
            </p:spPr>
            <p:txBody>
              <a:bodyPr anchor="ctr" rtlCol="false" tIns="61728" lIns="61728" bIns="61728" rIns="61728"/>
              <a:lstStyle/>
              <a:p>
                <a:pPr algn="ctr">
                  <a:lnSpc>
                    <a:spcPts val="3500"/>
                  </a:lnSpc>
                </a:pPr>
                <a:r>
                  <a:rPr lang="en-US" sz="2500">
                    <a:solidFill>
                      <a:srgbClr val="FFFFFF"/>
                    </a:solidFill>
                    <a:latin typeface="Raleway 1 Bold"/>
                  </a:rPr>
                  <a:t>COMMUNITY </a:t>
                </a:r>
              </a:p>
              <a:p>
                <a:pPr algn="ctr">
                  <a:lnSpc>
                    <a:spcPts val="3500"/>
                  </a:lnSpc>
                </a:pPr>
                <a:r>
                  <a:rPr lang="en-US" sz="2500">
                    <a:solidFill>
                      <a:srgbClr val="FFFFFF"/>
                    </a:solidFill>
                    <a:latin typeface="Raleway 1 Bold"/>
                  </a:rPr>
                  <a:t>INPUT</a:t>
                </a:r>
              </a:p>
            </p:txBody>
          </p:sp>
        </p:grpSp>
        <p:sp>
          <p:nvSpPr>
            <p:cNvPr name="TextBox 13" id="13"/>
            <p:cNvSpPr txBox="true"/>
            <p:nvPr/>
          </p:nvSpPr>
          <p:spPr>
            <a:xfrm rot="0">
              <a:off x="792896" y="1859795"/>
              <a:ext cx="3655265" cy="4645907"/>
            </a:xfrm>
            <a:prstGeom prst="rect">
              <a:avLst/>
            </a:prstGeom>
          </p:spPr>
          <p:txBody>
            <a:bodyPr anchor="t" rtlCol="false" tIns="0" lIns="0" bIns="0" rIns="0">
              <a:spAutoFit/>
            </a:bodyPr>
            <a:lstStyle/>
            <a:p>
              <a:pPr algn="ctr">
                <a:lnSpc>
                  <a:spcPts val="3499"/>
                </a:lnSpc>
              </a:pPr>
            </a:p>
            <a:p>
              <a:pPr algn="ctr">
                <a:lnSpc>
                  <a:spcPts val="3499"/>
                </a:lnSpc>
              </a:pPr>
            </a:p>
            <a:p>
              <a:pPr>
                <a:lnSpc>
                  <a:spcPts val="3499"/>
                </a:lnSpc>
              </a:pPr>
              <a:r>
                <a:rPr lang="en-US" sz="2499">
                  <a:solidFill>
                    <a:srgbClr val="000000"/>
                  </a:solidFill>
                  <a:latin typeface="Raleway 1"/>
                </a:rPr>
                <a:t>Interviews of community advocates, leaders, and county officials</a:t>
              </a:r>
            </a:p>
            <a:p>
              <a:pPr algn="ctr">
                <a:lnSpc>
                  <a:spcPts val="3499"/>
                </a:lnSpc>
                <a:spcBef>
                  <a:spcPct val="0"/>
                </a:spcBef>
              </a:pPr>
            </a:p>
          </p:txBody>
        </p:sp>
      </p:grpSp>
      <p:grpSp>
        <p:nvGrpSpPr>
          <p:cNvPr name="Group 14" id="14"/>
          <p:cNvGrpSpPr/>
          <p:nvPr/>
        </p:nvGrpSpPr>
        <p:grpSpPr>
          <a:xfrm rot="0">
            <a:off x="9312591" y="4228259"/>
            <a:ext cx="3990989" cy="4076824"/>
            <a:chOff x="0" y="0"/>
            <a:chExt cx="5321319" cy="5435765"/>
          </a:xfrm>
        </p:grpSpPr>
        <p:grpSp>
          <p:nvGrpSpPr>
            <p:cNvPr name="Group 15" id="15"/>
            <p:cNvGrpSpPr/>
            <p:nvPr/>
          </p:nvGrpSpPr>
          <p:grpSpPr>
            <a:xfrm rot="0">
              <a:off x="0" y="0"/>
              <a:ext cx="5321319" cy="2660660"/>
              <a:chOff x="0" y="0"/>
              <a:chExt cx="812800" cy="406400"/>
            </a:xfrm>
          </p:grpSpPr>
          <p:sp>
            <p:nvSpPr>
              <p:cNvPr name="Freeform 16" id="16"/>
              <p:cNvSpPr/>
              <p:nvPr/>
            </p:nvSpPr>
            <p:spPr>
              <a:xfrm flipH="false" flipV="false" rot="0">
                <a:off x="0" y="0"/>
                <a:ext cx="812800" cy="406400"/>
              </a:xfrm>
              <a:custGeom>
                <a:avLst/>
                <a:gdLst/>
                <a:ahLst/>
                <a:cxnLst/>
                <a:rect r="r" b="b" t="t" l="l"/>
                <a:pathLst>
                  <a:path h="406400" w="812800">
                    <a:moveTo>
                      <a:pt x="0" y="0"/>
                    </a:moveTo>
                    <a:lnTo>
                      <a:pt x="609600" y="0"/>
                    </a:lnTo>
                    <a:lnTo>
                      <a:pt x="812800" y="203200"/>
                    </a:lnTo>
                    <a:lnTo>
                      <a:pt x="609600" y="406400"/>
                    </a:lnTo>
                    <a:lnTo>
                      <a:pt x="0" y="406400"/>
                    </a:lnTo>
                    <a:lnTo>
                      <a:pt x="203200" y="203200"/>
                    </a:lnTo>
                    <a:lnTo>
                      <a:pt x="0" y="0"/>
                    </a:lnTo>
                    <a:close/>
                  </a:path>
                </a:pathLst>
              </a:custGeom>
              <a:solidFill>
                <a:srgbClr val="3C7F72"/>
              </a:solidFill>
            </p:spPr>
          </p:sp>
          <p:sp>
            <p:nvSpPr>
              <p:cNvPr name="TextBox 17" id="17"/>
              <p:cNvSpPr txBox="true"/>
              <p:nvPr/>
            </p:nvSpPr>
            <p:spPr>
              <a:xfrm>
                <a:off x="177800" y="-47625"/>
                <a:ext cx="558800" cy="454025"/>
              </a:xfrm>
              <a:prstGeom prst="rect">
                <a:avLst/>
              </a:prstGeom>
            </p:spPr>
            <p:txBody>
              <a:bodyPr anchor="ctr" rtlCol="false" tIns="50800" lIns="50800" bIns="50800" rIns="50800"/>
              <a:lstStyle/>
              <a:p>
                <a:pPr algn="ctr">
                  <a:lnSpc>
                    <a:spcPts val="3500"/>
                  </a:lnSpc>
                </a:pPr>
              </a:p>
            </p:txBody>
          </p:sp>
        </p:grpSp>
        <p:sp>
          <p:nvSpPr>
            <p:cNvPr name="TextBox 18" id="18"/>
            <p:cNvSpPr txBox="true"/>
            <p:nvPr/>
          </p:nvSpPr>
          <p:spPr>
            <a:xfrm rot="0">
              <a:off x="356488" y="678583"/>
              <a:ext cx="4608344" cy="632209"/>
            </a:xfrm>
            <a:prstGeom prst="rect">
              <a:avLst/>
            </a:prstGeom>
          </p:spPr>
          <p:txBody>
            <a:bodyPr anchor="t" rtlCol="false" tIns="0" lIns="0" bIns="0" rIns="0">
              <a:spAutoFit/>
            </a:bodyPr>
            <a:lstStyle/>
            <a:p>
              <a:pPr algn="ctr">
                <a:lnSpc>
                  <a:spcPts val="3919"/>
                </a:lnSpc>
                <a:spcBef>
                  <a:spcPct val="0"/>
                </a:spcBef>
              </a:pPr>
              <a:r>
                <a:rPr lang="en-US" sz="2799">
                  <a:solidFill>
                    <a:srgbClr val="FFFFFF"/>
                  </a:solidFill>
                  <a:latin typeface="Raleway 1 Bold"/>
                </a:rPr>
                <a:t>ANALYSIS</a:t>
              </a:r>
            </a:p>
          </p:txBody>
        </p:sp>
        <p:sp>
          <p:nvSpPr>
            <p:cNvPr name="TextBox 19" id="19"/>
            <p:cNvSpPr txBox="true"/>
            <p:nvPr/>
          </p:nvSpPr>
          <p:spPr>
            <a:xfrm rot="0">
              <a:off x="344343" y="2532867"/>
              <a:ext cx="4632634" cy="2902898"/>
            </a:xfrm>
            <a:prstGeom prst="rect">
              <a:avLst/>
            </a:prstGeom>
          </p:spPr>
          <p:txBody>
            <a:bodyPr anchor="t" rtlCol="false" tIns="0" lIns="0" bIns="0" rIns="0">
              <a:spAutoFit/>
            </a:bodyPr>
            <a:lstStyle/>
            <a:p>
              <a:pPr algn="ctr">
                <a:lnSpc>
                  <a:spcPts val="3500"/>
                </a:lnSpc>
                <a:spcBef>
                  <a:spcPct val="0"/>
                </a:spcBef>
              </a:pPr>
            </a:p>
            <a:p>
              <a:pPr algn="just" marL="539751" indent="-269876" lvl="1">
                <a:lnSpc>
                  <a:spcPts val="3500"/>
                </a:lnSpc>
                <a:buFont typeface="Arial"/>
                <a:buChar char="•"/>
              </a:pPr>
              <a:r>
                <a:rPr lang="en-US" sz="2500">
                  <a:solidFill>
                    <a:srgbClr val="000000"/>
                  </a:solidFill>
                  <a:latin typeface="Raleway 1"/>
                </a:rPr>
                <a:t>Qualitative Analysis </a:t>
              </a:r>
            </a:p>
            <a:p>
              <a:pPr algn="just" marL="539751" indent="-269876" lvl="1">
                <a:lnSpc>
                  <a:spcPts val="3500"/>
                </a:lnSpc>
                <a:buFont typeface="Arial"/>
                <a:buChar char="•"/>
              </a:pPr>
              <a:r>
                <a:rPr lang="en-US" sz="2500">
                  <a:solidFill>
                    <a:srgbClr val="000000"/>
                  </a:solidFill>
                  <a:latin typeface="Raleway 1"/>
                </a:rPr>
                <a:t>Clean Transcripts</a:t>
              </a:r>
            </a:p>
            <a:p>
              <a:pPr algn="just" marL="539751" indent="-269876" lvl="1">
                <a:lnSpc>
                  <a:spcPts val="3500"/>
                </a:lnSpc>
                <a:buFont typeface="Arial"/>
                <a:buChar char="•"/>
              </a:pPr>
              <a:r>
                <a:rPr lang="en-US" sz="2500">
                  <a:solidFill>
                    <a:srgbClr val="000000"/>
                  </a:solidFill>
                  <a:latin typeface="Raleway 1"/>
                </a:rPr>
                <a:t>Writing Prompts</a:t>
              </a:r>
            </a:p>
            <a:p>
              <a:pPr algn="ctr">
                <a:lnSpc>
                  <a:spcPts val="3500"/>
                </a:lnSpc>
                <a:spcBef>
                  <a:spcPct val="0"/>
                </a:spcBef>
              </a:pPr>
            </a:p>
          </p:txBody>
        </p:sp>
      </p:grpSp>
      <p:sp>
        <p:nvSpPr>
          <p:cNvPr name="Freeform 20" id="20"/>
          <p:cNvSpPr/>
          <p:nvPr/>
        </p:nvSpPr>
        <p:spPr>
          <a:xfrm flipH="false" flipV="false" rot="0">
            <a:off x="437172" y="352001"/>
            <a:ext cx="5718393" cy="3129521"/>
          </a:xfrm>
          <a:custGeom>
            <a:avLst/>
            <a:gdLst/>
            <a:ahLst/>
            <a:cxnLst/>
            <a:rect r="r" b="b" t="t" l="l"/>
            <a:pathLst>
              <a:path h="3129521" w="5718393">
                <a:moveTo>
                  <a:pt x="0" y="0"/>
                </a:moveTo>
                <a:lnTo>
                  <a:pt x="5718393" y="0"/>
                </a:lnTo>
                <a:lnTo>
                  <a:pt x="5718393" y="3129520"/>
                </a:lnTo>
                <a:lnTo>
                  <a:pt x="0" y="3129520"/>
                </a:lnTo>
                <a:lnTo>
                  <a:pt x="0" y="0"/>
                </a:lnTo>
                <a:close/>
              </a:path>
            </a:pathLst>
          </a:custGeom>
          <a:blipFill>
            <a:blip r:embed="rId6"/>
            <a:stretch>
              <a:fillRect l="0" t="0" r="0" b="0"/>
            </a:stretch>
          </a:blipFill>
        </p:spPr>
      </p:sp>
      <p:sp>
        <p:nvSpPr>
          <p:cNvPr name="TextBox 21" id="21"/>
          <p:cNvSpPr txBox="true"/>
          <p:nvPr/>
        </p:nvSpPr>
        <p:spPr>
          <a:xfrm rot="0">
            <a:off x="6155565" y="1914825"/>
            <a:ext cx="5654973" cy="1566697"/>
          </a:xfrm>
          <a:prstGeom prst="rect">
            <a:avLst/>
          </a:prstGeom>
        </p:spPr>
        <p:txBody>
          <a:bodyPr anchor="t" rtlCol="false" tIns="0" lIns="0" bIns="0" rIns="0">
            <a:spAutoFit/>
          </a:bodyPr>
          <a:lstStyle/>
          <a:p>
            <a:pPr algn="ctr">
              <a:lnSpc>
                <a:spcPts val="12871"/>
              </a:lnSpc>
              <a:spcBef>
                <a:spcPct val="0"/>
              </a:spcBef>
            </a:pPr>
            <a:r>
              <a:rPr lang="en-US" sz="9194">
                <a:solidFill>
                  <a:srgbClr val="992800"/>
                </a:solidFill>
                <a:latin typeface="Roca One"/>
              </a:rPr>
              <a:t>Approach </a:t>
            </a:r>
          </a:p>
        </p:txBody>
      </p:sp>
      <p:grpSp>
        <p:nvGrpSpPr>
          <p:cNvPr name="Group 22" id="22"/>
          <p:cNvGrpSpPr/>
          <p:nvPr/>
        </p:nvGrpSpPr>
        <p:grpSpPr>
          <a:xfrm rot="0">
            <a:off x="13303580" y="4228259"/>
            <a:ext cx="4007425" cy="3976440"/>
            <a:chOff x="0" y="0"/>
            <a:chExt cx="5343234" cy="5301920"/>
          </a:xfrm>
        </p:grpSpPr>
        <p:grpSp>
          <p:nvGrpSpPr>
            <p:cNvPr name="Group 23" id="23"/>
            <p:cNvGrpSpPr/>
            <p:nvPr/>
          </p:nvGrpSpPr>
          <p:grpSpPr>
            <a:xfrm rot="0">
              <a:off x="0" y="0"/>
              <a:ext cx="5253081" cy="2465696"/>
              <a:chOff x="0" y="0"/>
              <a:chExt cx="865821" cy="406400"/>
            </a:xfrm>
          </p:grpSpPr>
          <p:sp>
            <p:nvSpPr>
              <p:cNvPr name="Freeform 24" id="24"/>
              <p:cNvSpPr/>
              <p:nvPr/>
            </p:nvSpPr>
            <p:spPr>
              <a:xfrm flipH="false" flipV="false" rot="0">
                <a:off x="0" y="0"/>
                <a:ext cx="865821" cy="406400"/>
              </a:xfrm>
              <a:custGeom>
                <a:avLst/>
                <a:gdLst/>
                <a:ahLst/>
                <a:cxnLst/>
                <a:rect r="r" b="b" t="t" l="l"/>
                <a:pathLst>
                  <a:path h="406400" w="865821">
                    <a:moveTo>
                      <a:pt x="0" y="0"/>
                    </a:moveTo>
                    <a:lnTo>
                      <a:pt x="662621" y="0"/>
                    </a:lnTo>
                    <a:lnTo>
                      <a:pt x="865821" y="203200"/>
                    </a:lnTo>
                    <a:lnTo>
                      <a:pt x="662621" y="406400"/>
                    </a:lnTo>
                    <a:lnTo>
                      <a:pt x="0" y="406400"/>
                    </a:lnTo>
                    <a:lnTo>
                      <a:pt x="203200" y="203200"/>
                    </a:lnTo>
                    <a:lnTo>
                      <a:pt x="0" y="0"/>
                    </a:lnTo>
                    <a:close/>
                  </a:path>
                </a:pathLst>
              </a:custGeom>
              <a:solidFill>
                <a:srgbClr val="3477BA"/>
              </a:solidFill>
            </p:spPr>
          </p:sp>
          <p:sp>
            <p:nvSpPr>
              <p:cNvPr name="TextBox 25" id="25"/>
              <p:cNvSpPr txBox="true"/>
              <p:nvPr/>
            </p:nvSpPr>
            <p:spPr>
              <a:xfrm>
                <a:off x="177800" y="-57150"/>
                <a:ext cx="611821" cy="463550"/>
              </a:xfrm>
              <a:prstGeom prst="rect">
                <a:avLst/>
              </a:prstGeom>
            </p:spPr>
            <p:txBody>
              <a:bodyPr anchor="ctr" rtlCol="false" tIns="60881" lIns="60881" bIns="60881" rIns="60881"/>
              <a:lstStyle/>
              <a:p>
                <a:pPr algn="ctr">
                  <a:lnSpc>
                    <a:spcPts val="2800"/>
                  </a:lnSpc>
                </a:pPr>
                <a:r>
                  <a:rPr lang="en-US" sz="2000">
                    <a:solidFill>
                      <a:srgbClr val="FFFFFF"/>
                    </a:solidFill>
                    <a:latin typeface="Raleway 1 Bold"/>
                  </a:rPr>
                  <a:t>INSIGHTS &amp; RECOMMENDATIONS</a:t>
                </a:r>
              </a:p>
            </p:txBody>
          </p:sp>
        </p:grpSp>
        <p:sp>
          <p:nvSpPr>
            <p:cNvPr name="TextBox 26" id="26"/>
            <p:cNvSpPr txBox="true"/>
            <p:nvPr/>
          </p:nvSpPr>
          <p:spPr>
            <a:xfrm rot="0">
              <a:off x="431800" y="2399021"/>
              <a:ext cx="4911434" cy="2902898"/>
            </a:xfrm>
            <a:prstGeom prst="rect">
              <a:avLst/>
            </a:prstGeom>
          </p:spPr>
          <p:txBody>
            <a:bodyPr anchor="t" rtlCol="false" tIns="0" lIns="0" bIns="0" rIns="0">
              <a:spAutoFit/>
            </a:bodyPr>
            <a:lstStyle/>
            <a:p>
              <a:pPr>
                <a:lnSpc>
                  <a:spcPts val="3500"/>
                </a:lnSpc>
              </a:pPr>
            </a:p>
            <a:p>
              <a:pPr marL="539751" indent="-269876" lvl="1">
                <a:lnSpc>
                  <a:spcPts val="3500"/>
                </a:lnSpc>
                <a:buFont typeface="Arial"/>
                <a:buChar char="•"/>
              </a:pPr>
              <a:r>
                <a:rPr lang="en-US" sz="2500">
                  <a:solidFill>
                    <a:srgbClr val="000000"/>
                  </a:solidFill>
                  <a:latin typeface="Raleway 1"/>
                </a:rPr>
                <a:t>Selecting Key Findings </a:t>
              </a:r>
            </a:p>
            <a:p>
              <a:pPr marL="539751" indent="-269876" lvl="1">
                <a:lnSpc>
                  <a:spcPts val="3500"/>
                </a:lnSpc>
                <a:buFont typeface="Arial"/>
                <a:buChar char="•"/>
              </a:pPr>
              <a:r>
                <a:rPr lang="en-US" sz="2500">
                  <a:solidFill>
                    <a:srgbClr val="000000"/>
                  </a:solidFill>
                  <a:latin typeface="Raleway 1"/>
                </a:rPr>
                <a:t>Forming conclusive recommendations </a:t>
              </a:r>
            </a:p>
          </p:txBody>
        </p:sp>
      </p:grpSp>
    </p:spTree>
  </p:cSld>
  <p:clrMapOvr>
    <a:masterClrMapping/>
  </p:clrMapOvr>
  <p:transition spd="fast">
    <p:circl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TextBox 2" id="2"/>
          <p:cNvSpPr txBox="true"/>
          <p:nvPr/>
        </p:nvSpPr>
        <p:spPr>
          <a:xfrm rot="0">
            <a:off x="6912208" y="2405269"/>
            <a:ext cx="5426335" cy="1377949"/>
          </a:xfrm>
          <a:prstGeom prst="rect">
            <a:avLst/>
          </a:prstGeom>
        </p:spPr>
        <p:txBody>
          <a:bodyPr anchor="t" rtlCol="false" tIns="0" lIns="0" bIns="0" rIns="0">
            <a:spAutoFit/>
          </a:bodyPr>
          <a:lstStyle/>
          <a:p>
            <a:pPr algn="ctr">
              <a:lnSpc>
                <a:spcPts val="11200"/>
              </a:lnSpc>
            </a:pPr>
            <a:r>
              <a:rPr lang="en-US" sz="8000">
                <a:solidFill>
                  <a:srgbClr val="3C7F72"/>
                </a:solidFill>
                <a:latin typeface="Roca One"/>
              </a:rPr>
              <a:t>ISSUE</a:t>
            </a:r>
          </a:p>
        </p:txBody>
      </p:sp>
      <p:sp>
        <p:nvSpPr>
          <p:cNvPr name="TextBox 3" id="3"/>
          <p:cNvSpPr txBox="true"/>
          <p:nvPr/>
        </p:nvSpPr>
        <p:spPr>
          <a:xfrm rot="0">
            <a:off x="4743528" y="4326144"/>
            <a:ext cx="9763696" cy="3636355"/>
          </a:xfrm>
          <a:prstGeom prst="rect">
            <a:avLst/>
          </a:prstGeom>
        </p:spPr>
        <p:txBody>
          <a:bodyPr anchor="t" rtlCol="false" tIns="0" lIns="0" bIns="0" rIns="0">
            <a:spAutoFit/>
          </a:bodyPr>
          <a:lstStyle/>
          <a:p>
            <a:pPr algn="just">
              <a:lnSpc>
                <a:spcPts val="4845"/>
              </a:lnSpc>
            </a:pPr>
            <a:r>
              <a:rPr lang="en-US" sz="3461">
                <a:solidFill>
                  <a:srgbClr val="000000"/>
                </a:solidFill>
                <a:latin typeface="Open Sauce"/>
              </a:rPr>
              <a:t>Civic Engagement among Latine and AAPI is lower than rest of the population. This has real impact on the well-being of immigrants from those racial groups.</a:t>
            </a:r>
          </a:p>
          <a:p>
            <a:pPr algn="just">
              <a:lnSpc>
                <a:spcPts val="4845"/>
              </a:lnSpc>
            </a:pPr>
          </a:p>
          <a:p>
            <a:pPr algn="just">
              <a:lnSpc>
                <a:spcPts val="4845"/>
              </a:lnSpc>
            </a:pPr>
          </a:p>
        </p:txBody>
      </p:sp>
      <p:sp>
        <p:nvSpPr>
          <p:cNvPr name="Freeform 4" id="4"/>
          <p:cNvSpPr/>
          <p:nvPr/>
        </p:nvSpPr>
        <p:spPr>
          <a:xfrm flipH="true" flipV="true" rot="-7589493">
            <a:off x="5910448" y="-3601085"/>
            <a:ext cx="2003520" cy="6930416"/>
          </a:xfrm>
          <a:custGeom>
            <a:avLst/>
            <a:gdLst/>
            <a:ahLst/>
            <a:cxnLst/>
            <a:rect r="r" b="b" t="t" l="l"/>
            <a:pathLst>
              <a:path h="6930416" w="2003520">
                <a:moveTo>
                  <a:pt x="2003520" y="6930415"/>
                </a:moveTo>
                <a:lnTo>
                  <a:pt x="0" y="6930415"/>
                </a:lnTo>
                <a:lnTo>
                  <a:pt x="0" y="0"/>
                </a:lnTo>
                <a:lnTo>
                  <a:pt x="2003520" y="0"/>
                </a:lnTo>
                <a:lnTo>
                  <a:pt x="2003520" y="693041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3195870">
            <a:off x="-989874" y="2269498"/>
            <a:ext cx="4702961" cy="6791279"/>
          </a:xfrm>
          <a:custGeom>
            <a:avLst/>
            <a:gdLst/>
            <a:ahLst/>
            <a:cxnLst/>
            <a:rect r="r" b="b" t="t" l="l"/>
            <a:pathLst>
              <a:path h="6791279" w="4702961">
                <a:moveTo>
                  <a:pt x="0" y="0"/>
                </a:moveTo>
                <a:lnTo>
                  <a:pt x="4702961" y="0"/>
                </a:lnTo>
                <a:lnTo>
                  <a:pt x="4702961" y="6791280"/>
                </a:lnTo>
                <a:lnTo>
                  <a:pt x="0" y="67912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2062568" y="2188838"/>
            <a:ext cx="5626789" cy="5764372"/>
          </a:xfrm>
          <a:custGeom>
            <a:avLst/>
            <a:gdLst/>
            <a:ahLst/>
            <a:cxnLst/>
            <a:rect r="r" b="b" t="t" l="l"/>
            <a:pathLst>
              <a:path h="5764372" w="5626789">
                <a:moveTo>
                  <a:pt x="0" y="0"/>
                </a:moveTo>
                <a:lnTo>
                  <a:pt x="5626789" y="0"/>
                </a:lnTo>
                <a:lnTo>
                  <a:pt x="5626789" y="5764372"/>
                </a:lnTo>
                <a:lnTo>
                  <a:pt x="0" y="5764372"/>
                </a:lnTo>
                <a:lnTo>
                  <a:pt x="0" y="0"/>
                </a:lnTo>
                <a:close/>
              </a:path>
            </a:pathLst>
          </a:custGeom>
          <a:blipFill>
            <a:blip r:embed="rId2"/>
            <a:stretch>
              <a:fillRect l="0" t="0" r="-8114" b="0"/>
            </a:stretch>
          </a:blipFill>
        </p:spPr>
      </p:sp>
      <p:sp>
        <p:nvSpPr>
          <p:cNvPr name="AutoShape 3" id="3"/>
          <p:cNvSpPr/>
          <p:nvPr/>
        </p:nvSpPr>
        <p:spPr>
          <a:xfrm flipV="true">
            <a:off x="7687731" y="2821062"/>
            <a:ext cx="3822570" cy="3070200"/>
          </a:xfrm>
          <a:prstGeom prst="line">
            <a:avLst/>
          </a:prstGeom>
          <a:ln cap="flat" w="9525">
            <a:solidFill>
              <a:srgbClr val="000000"/>
            </a:solidFill>
            <a:prstDash val="solid"/>
            <a:headEnd type="none" len="sm" w="sm"/>
            <a:tailEnd type="none" len="sm" w="sm"/>
          </a:ln>
        </p:spPr>
      </p:sp>
      <p:sp>
        <p:nvSpPr>
          <p:cNvPr name="AutoShape 4" id="4"/>
          <p:cNvSpPr/>
          <p:nvPr/>
        </p:nvSpPr>
        <p:spPr>
          <a:xfrm>
            <a:off x="7689357" y="7261237"/>
            <a:ext cx="5497866" cy="1997063"/>
          </a:xfrm>
          <a:prstGeom prst="line">
            <a:avLst/>
          </a:prstGeom>
          <a:ln cap="flat" w="9525">
            <a:solidFill>
              <a:srgbClr val="000000"/>
            </a:solidFill>
            <a:prstDash val="solid"/>
            <a:headEnd type="none" len="sm" w="sm"/>
            <a:tailEnd type="none" len="sm" w="sm"/>
          </a:ln>
        </p:spPr>
      </p:sp>
      <p:sp>
        <p:nvSpPr>
          <p:cNvPr name="Freeform 5" id="5"/>
          <p:cNvSpPr/>
          <p:nvPr/>
        </p:nvSpPr>
        <p:spPr>
          <a:xfrm flipH="true" flipV="true" rot="-7589493">
            <a:off x="834070" y="-3278776"/>
            <a:ext cx="2003520" cy="6930416"/>
          </a:xfrm>
          <a:custGeom>
            <a:avLst/>
            <a:gdLst/>
            <a:ahLst/>
            <a:cxnLst/>
            <a:rect r="r" b="b" t="t" l="l"/>
            <a:pathLst>
              <a:path h="6930416" w="2003520">
                <a:moveTo>
                  <a:pt x="2003520" y="6930416"/>
                </a:moveTo>
                <a:lnTo>
                  <a:pt x="0" y="6930416"/>
                </a:lnTo>
                <a:lnTo>
                  <a:pt x="0" y="0"/>
                </a:lnTo>
                <a:lnTo>
                  <a:pt x="2003520" y="0"/>
                </a:lnTo>
                <a:lnTo>
                  <a:pt x="2003520" y="693041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5888895" y="547073"/>
            <a:ext cx="11572302" cy="963254"/>
          </a:xfrm>
          <a:prstGeom prst="rect">
            <a:avLst/>
          </a:prstGeom>
        </p:spPr>
        <p:txBody>
          <a:bodyPr anchor="t" rtlCol="false" tIns="0" lIns="0" bIns="0" rIns="0">
            <a:spAutoFit/>
          </a:bodyPr>
          <a:lstStyle/>
          <a:p>
            <a:pPr algn="just" marL="0" indent="0" lvl="0">
              <a:lnSpc>
                <a:spcPts val="7637"/>
              </a:lnSpc>
              <a:spcBef>
                <a:spcPct val="0"/>
              </a:spcBef>
            </a:pPr>
            <a:r>
              <a:rPr lang="en-US" sz="6364">
                <a:solidFill>
                  <a:srgbClr val="3C7F72"/>
                </a:solidFill>
                <a:latin typeface="Roca One Ultra-Bold"/>
              </a:rPr>
              <a:t>Race is just a starting point</a:t>
            </a:r>
          </a:p>
        </p:txBody>
      </p:sp>
      <p:sp>
        <p:nvSpPr>
          <p:cNvPr name="TextBox 7" id="7"/>
          <p:cNvSpPr txBox="true"/>
          <p:nvPr/>
        </p:nvSpPr>
        <p:spPr>
          <a:xfrm rot="0">
            <a:off x="1028700" y="8763314"/>
            <a:ext cx="8115300" cy="970922"/>
          </a:xfrm>
          <a:prstGeom prst="rect">
            <a:avLst/>
          </a:prstGeom>
        </p:spPr>
        <p:txBody>
          <a:bodyPr anchor="t" rtlCol="false" tIns="0" lIns="0" bIns="0" rIns="0">
            <a:spAutoFit/>
          </a:bodyPr>
          <a:lstStyle/>
          <a:p>
            <a:pPr>
              <a:lnSpc>
                <a:spcPts val="3867"/>
              </a:lnSpc>
            </a:pPr>
            <a:r>
              <a:rPr lang="en-US" sz="3093">
                <a:solidFill>
                  <a:srgbClr val="000000"/>
                </a:solidFill>
                <a:latin typeface="Raleway 1"/>
              </a:rPr>
              <a:t>Example: AAPI includes people of 70+ ancestries, speaking over 50 languages</a:t>
            </a:r>
          </a:p>
        </p:txBody>
      </p:sp>
      <p:sp>
        <p:nvSpPr>
          <p:cNvPr name="Freeform 8" id="8"/>
          <p:cNvSpPr/>
          <p:nvPr/>
        </p:nvSpPr>
        <p:spPr>
          <a:xfrm flipH="false" flipV="false" rot="0">
            <a:off x="7391482" y="2027683"/>
            <a:ext cx="10574209" cy="7404848"/>
          </a:xfrm>
          <a:custGeom>
            <a:avLst/>
            <a:gdLst/>
            <a:ahLst/>
            <a:cxnLst/>
            <a:rect r="r" b="b" t="t" l="l"/>
            <a:pathLst>
              <a:path h="7404848" w="10574209">
                <a:moveTo>
                  <a:pt x="0" y="0"/>
                </a:moveTo>
                <a:lnTo>
                  <a:pt x="10574208" y="0"/>
                </a:lnTo>
                <a:lnTo>
                  <a:pt x="10574208" y="7404849"/>
                </a:lnTo>
                <a:lnTo>
                  <a:pt x="0" y="7404849"/>
                </a:lnTo>
                <a:lnTo>
                  <a:pt x="0" y="0"/>
                </a:lnTo>
                <a:close/>
              </a:path>
            </a:pathLst>
          </a:custGeom>
          <a:blipFill>
            <a:blip r:embed="rId5"/>
            <a:stretch>
              <a:fillRect l="0" t="0" r="-102016" b="-44543"/>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5E6CA"/>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313814"/>
            <a:ext cx="16237646" cy="8229600"/>
          </a:xfrm>
          <a:custGeom>
            <a:avLst/>
            <a:gdLst/>
            <a:ahLst/>
            <a:cxnLst/>
            <a:rect r="r" b="b" t="t" l="l"/>
            <a:pathLst>
              <a:path h="8229600" w="16237646">
                <a:moveTo>
                  <a:pt x="0" y="0"/>
                </a:moveTo>
                <a:lnTo>
                  <a:pt x="16237646" y="0"/>
                </a:lnTo>
                <a:lnTo>
                  <a:pt x="16237646" y="8229600"/>
                </a:lnTo>
                <a:lnTo>
                  <a:pt x="0" y="8229600"/>
                </a:lnTo>
                <a:lnTo>
                  <a:pt x="0" y="0"/>
                </a:lnTo>
                <a:close/>
              </a:path>
            </a:pathLst>
          </a:custGeom>
          <a:blipFill>
            <a:blip r:embed="rId2"/>
            <a:stretch>
              <a:fillRect l="-1572" t="0" r="-1572" b="-3258"/>
            </a:stretch>
          </a:blipFill>
        </p:spPr>
      </p:sp>
      <p:sp>
        <p:nvSpPr>
          <p:cNvPr name="TextBox 3" id="3"/>
          <p:cNvSpPr txBox="true"/>
          <p:nvPr/>
        </p:nvSpPr>
        <p:spPr>
          <a:xfrm rot="0">
            <a:off x="6935391" y="224154"/>
            <a:ext cx="4417219" cy="804546"/>
          </a:xfrm>
          <a:prstGeom prst="rect">
            <a:avLst/>
          </a:prstGeom>
        </p:spPr>
        <p:txBody>
          <a:bodyPr anchor="t" rtlCol="false" tIns="0" lIns="0" bIns="0" rIns="0">
            <a:spAutoFit/>
          </a:bodyPr>
          <a:lstStyle/>
          <a:p>
            <a:pPr algn="ctr">
              <a:lnSpc>
                <a:spcPts val="6579"/>
              </a:lnSpc>
              <a:spcBef>
                <a:spcPct val="0"/>
              </a:spcBef>
            </a:pPr>
            <a:r>
              <a:rPr lang="en-US" sz="4699">
                <a:solidFill>
                  <a:srgbClr val="992800"/>
                </a:solidFill>
                <a:latin typeface="Roca One Bold"/>
              </a:rPr>
              <a:t>Latine Example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82013"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696243" y="1728077"/>
            <a:ext cx="4191632" cy="202355"/>
          </a:xfrm>
          <a:custGeom>
            <a:avLst/>
            <a:gdLst/>
            <a:ahLst/>
            <a:cxnLst/>
            <a:rect r="r" b="b" t="t" l="l"/>
            <a:pathLst>
              <a:path h="202355" w="4191632">
                <a:moveTo>
                  <a:pt x="0" y="0"/>
                </a:moveTo>
                <a:lnTo>
                  <a:pt x="4191633" y="0"/>
                </a:lnTo>
                <a:lnTo>
                  <a:pt x="4191633" y="202355"/>
                </a:lnTo>
                <a:lnTo>
                  <a:pt x="0" y="202355"/>
                </a:lnTo>
                <a:lnTo>
                  <a:pt x="0" y="0"/>
                </a:lnTo>
                <a:close/>
              </a:path>
            </a:pathLst>
          </a:custGeom>
          <a:blipFill>
            <a:blip r:embed="rId4"/>
            <a:stretch>
              <a:fillRect l="0" t="0" r="0" b="0"/>
            </a:stretch>
          </a:blipFill>
        </p:spPr>
      </p:sp>
      <p:sp>
        <p:nvSpPr>
          <p:cNvPr name="Freeform 7" id="7"/>
          <p:cNvSpPr/>
          <p:nvPr/>
        </p:nvSpPr>
        <p:spPr>
          <a:xfrm flipH="false" flipV="false" rot="0">
            <a:off x="696243" y="3665214"/>
            <a:ext cx="4191632" cy="202355"/>
          </a:xfrm>
          <a:custGeom>
            <a:avLst/>
            <a:gdLst/>
            <a:ahLst/>
            <a:cxnLst/>
            <a:rect r="r" b="b" t="t" l="l"/>
            <a:pathLst>
              <a:path h="202355" w="4191632">
                <a:moveTo>
                  <a:pt x="0" y="0"/>
                </a:moveTo>
                <a:lnTo>
                  <a:pt x="4191633" y="0"/>
                </a:lnTo>
                <a:lnTo>
                  <a:pt x="4191633" y="202355"/>
                </a:lnTo>
                <a:lnTo>
                  <a:pt x="0" y="202355"/>
                </a:lnTo>
                <a:lnTo>
                  <a:pt x="0" y="0"/>
                </a:lnTo>
                <a:close/>
              </a:path>
            </a:pathLst>
          </a:custGeom>
          <a:blipFill>
            <a:blip r:embed="rId4"/>
            <a:stretch>
              <a:fillRect l="0" t="0" r="0" b="0"/>
            </a:stretch>
          </a:blipFill>
        </p:spPr>
      </p:sp>
      <p:sp>
        <p:nvSpPr>
          <p:cNvPr name="Freeform 8" id="8"/>
          <p:cNvSpPr/>
          <p:nvPr/>
        </p:nvSpPr>
        <p:spPr>
          <a:xfrm flipH="false" flipV="false" rot="0">
            <a:off x="594866" y="8352288"/>
            <a:ext cx="4191632" cy="202355"/>
          </a:xfrm>
          <a:custGeom>
            <a:avLst/>
            <a:gdLst/>
            <a:ahLst/>
            <a:cxnLst/>
            <a:rect r="r" b="b" t="t" l="l"/>
            <a:pathLst>
              <a:path h="202355" w="4191632">
                <a:moveTo>
                  <a:pt x="0" y="0"/>
                </a:moveTo>
                <a:lnTo>
                  <a:pt x="4191632" y="0"/>
                </a:lnTo>
                <a:lnTo>
                  <a:pt x="4191632" y="202354"/>
                </a:lnTo>
                <a:lnTo>
                  <a:pt x="0" y="202354"/>
                </a:lnTo>
                <a:lnTo>
                  <a:pt x="0" y="0"/>
                </a:lnTo>
                <a:close/>
              </a:path>
            </a:pathLst>
          </a:custGeom>
          <a:blipFill>
            <a:blip r:embed="rId4"/>
            <a:stretch>
              <a:fillRect l="0" t="0" r="0" b="0"/>
            </a:stretch>
          </a:blipFill>
        </p:spPr>
      </p:sp>
      <p:sp>
        <p:nvSpPr>
          <p:cNvPr name="Freeform 9" id="9"/>
          <p:cNvSpPr/>
          <p:nvPr/>
        </p:nvSpPr>
        <p:spPr>
          <a:xfrm flipH="false" flipV="false" rot="0">
            <a:off x="696243" y="6541790"/>
            <a:ext cx="4191632" cy="202355"/>
          </a:xfrm>
          <a:custGeom>
            <a:avLst/>
            <a:gdLst/>
            <a:ahLst/>
            <a:cxnLst/>
            <a:rect r="r" b="b" t="t" l="l"/>
            <a:pathLst>
              <a:path h="202355" w="4191632">
                <a:moveTo>
                  <a:pt x="0" y="0"/>
                </a:moveTo>
                <a:lnTo>
                  <a:pt x="4191633" y="0"/>
                </a:lnTo>
                <a:lnTo>
                  <a:pt x="4191633" y="202355"/>
                </a:lnTo>
                <a:lnTo>
                  <a:pt x="0" y="202355"/>
                </a:lnTo>
                <a:lnTo>
                  <a:pt x="0" y="0"/>
                </a:lnTo>
                <a:close/>
              </a:path>
            </a:pathLst>
          </a:custGeom>
          <a:blipFill>
            <a:blip r:embed="rId4"/>
            <a:stretch>
              <a:fillRect l="0" t="0" r="0" b="0"/>
            </a:stretch>
          </a:blipFill>
        </p:spPr>
      </p:sp>
      <p:sp>
        <p:nvSpPr>
          <p:cNvPr name="Freeform 10" id="10"/>
          <p:cNvSpPr/>
          <p:nvPr/>
        </p:nvSpPr>
        <p:spPr>
          <a:xfrm flipH="false" flipV="false" rot="0">
            <a:off x="0" y="220501"/>
            <a:ext cx="4151821" cy="9606174"/>
          </a:xfrm>
          <a:custGeom>
            <a:avLst/>
            <a:gdLst/>
            <a:ahLst/>
            <a:cxnLst/>
            <a:rect r="r" b="b" t="t" l="l"/>
            <a:pathLst>
              <a:path h="9606174" w="4151821">
                <a:moveTo>
                  <a:pt x="0" y="0"/>
                </a:moveTo>
                <a:lnTo>
                  <a:pt x="4151821" y="0"/>
                </a:lnTo>
                <a:lnTo>
                  <a:pt x="4151821" y="9606174"/>
                </a:lnTo>
                <a:lnTo>
                  <a:pt x="0" y="9606174"/>
                </a:lnTo>
                <a:lnTo>
                  <a:pt x="0" y="0"/>
                </a:lnTo>
                <a:close/>
              </a:path>
            </a:pathLst>
          </a:custGeom>
          <a:blipFill>
            <a:blip r:embed="rId5"/>
            <a:stretch>
              <a:fillRect l="0" t="0" r="0" b="0"/>
            </a:stretch>
          </a:blipFill>
        </p:spPr>
      </p:sp>
      <p:sp>
        <p:nvSpPr>
          <p:cNvPr name="TextBox 11" id="11"/>
          <p:cNvSpPr txBox="true"/>
          <p:nvPr/>
        </p:nvSpPr>
        <p:spPr>
          <a:xfrm rot="0">
            <a:off x="696243" y="496726"/>
            <a:ext cx="8564448" cy="695292"/>
          </a:xfrm>
          <a:prstGeom prst="rect">
            <a:avLst/>
          </a:prstGeom>
        </p:spPr>
        <p:txBody>
          <a:bodyPr anchor="t" rtlCol="false" tIns="0" lIns="0" bIns="0" rIns="0">
            <a:spAutoFit/>
          </a:bodyPr>
          <a:lstStyle/>
          <a:p>
            <a:pPr algn="l" marL="0" indent="0" lvl="0">
              <a:lnSpc>
                <a:spcPts val="5400"/>
              </a:lnSpc>
              <a:spcBef>
                <a:spcPct val="0"/>
              </a:spcBef>
            </a:pPr>
            <a:r>
              <a:rPr lang="en-US" sz="4500">
                <a:solidFill>
                  <a:srgbClr val="D34A24"/>
                </a:solidFill>
                <a:latin typeface="Roca One"/>
              </a:rPr>
              <a:t>NAF Program Goals</a:t>
            </a:r>
          </a:p>
        </p:txBody>
      </p:sp>
      <p:sp>
        <p:nvSpPr>
          <p:cNvPr name="TextBox 12" id="12"/>
          <p:cNvSpPr txBox="true"/>
          <p:nvPr/>
        </p:nvSpPr>
        <p:spPr>
          <a:xfrm rot="5400000">
            <a:off x="-254267" y="5057896"/>
            <a:ext cx="1357478" cy="695943"/>
          </a:xfrm>
          <a:prstGeom prst="rect">
            <a:avLst/>
          </a:prstGeom>
        </p:spPr>
        <p:txBody>
          <a:bodyPr anchor="t" rtlCol="false" tIns="0" lIns="0" bIns="0" rIns="0">
            <a:spAutoFit/>
          </a:bodyPr>
          <a:lstStyle/>
          <a:p>
            <a:pPr algn="ctr">
              <a:lnSpc>
                <a:spcPts val="5740"/>
              </a:lnSpc>
            </a:pPr>
            <a:r>
              <a:rPr lang="en-US" sz="4100">
                <a:solidFill>
                  <a:srgbClr val="D34A24"/>
                </a:solidFill>
                <a:latin typeface="Canva Sans Bold"/>
              </a:rPr>
              <a:t>NAF</a:t>
            </a:r>
          </a:p>
        </p:txBody>
      </p:sp>
      <p:sp>
        <p:nvSpPr>
          <p:cNvPr name="TextBox 13" id="13"/>
          <p:cNvSpPr txBox="true"/>
          <p:nvPr/>
        </p:nvSpPr>
        <p:spPr>
          <a:xfrm rot="0">
            <a:off x="211261" y="2293631"/>
            <a:ext cx="1634877" cy="514334"/>
          </a:xfrm>
          <a:prstGeom prst="rect">
            <a:avLst/>
          </a:prstGeom>
        </p:spPr>
        <p:txBody>
          <a:bodyPr anchor="t" rtlCol="false" tIns="0" lIns="0" bIns="0" rIns="0">
            <a:spAutoFit/>
          </a:bodyPr>
          <a:lstStyle/>
          <a:p>
            <a:pPr algn="ctr">
              <a:lnSpc>
                <a:spcPts val="4200"/>
              </a:lnSpc>
            </a:pPr>
            <a:r>
              <a:rPr lang="en-US" sz="3000">
                <a:solidFill>
                  <a:srgbClr val="000000"/>
                </a:solidFill>
                <a:latin typeface="Canva Sans Bold"/>
              </a:rPr>
              <a:t>Personal</a:t>
            </a:r>
          </a:p>
        </p:txBody>
      </p:sp>
      <p:sp>
        <p:nvSpPr>
          <p:cNvPr name="TextBox 14" id="14"/>
          <p:cNvSpPr txBox="true"/>
          <p:nvPr/>
        </p:nvSpPr>
        <p:spPr>
          <a:xfrm rot="0">
            <a:off x="1028700" y="3952527"/>
            <a:ext cx="2321223" cy="514334"/>
          </a:xfrm>
          <a:prstGeom prst="rect">
            <a:avLst/>
          </a:prstGeom>
        </p:spPr>
        <p:txBody>
          <a:bodyPr anchor="t" rtlCol="false" tIns="0" lIns="0" bIns="0" rIns="0">
            <a:spAutoFit/>
          </a:bodyPr>
          <a:lstStyle/>
          <a:p>
            <a:pPr algn="ctr">
              <a:lnSpc>
                <a:spcPts val="4200"/>
              </a:lnSpc>
            </a:pPr>
            <a:r>
              <a:rPr lang="en-US" sz="3000">
                <a:solidFill>
                  <a:srgbClr val="000000"/>
                </a:solidFill>
                <a:latin typeface="Canva Sans Bold"/>
              </a:rPr>
              <a:t>Professional</a:t>
            </a:r>
          </a:p>
        </p:txBody>
      </p:sp>
      <p:sp>
        <p:nvSpPr>
          <p:cNvPr name="TextBox 15" id="15"/>
          <p:cNvSpPr txBox="true"/>
          <p:nvPr/>
        </p:nvSpPr>
        <p:spPr>
          <a:xfrm rot="0">
            <a:off x="2075910" y="6027457"/>
            <a:ext cx="675349" cy="514334"/>
          </a:xfrm>
          <a:prstGeom prst="rect">
            <a:avLst/>
          </a:prstGeom>
        </p:spPr>
        <p:txBody>
          <a:bodyPr anchor="t" rtlCol="false" tIns="0" lIns="0" bIns="0" rIns="0">
            <a:spAutoFit/>
          </a:bodyPr>
          <a:lstStyle/>
          <a:p>
            <a:pPr algn="ctr">
              <a:lnSpc>
                <a:spcPts val="4200"/>
              </a:lnSpc>
            </a:pPr>
            <a:r>
              <a:rPr lang="en-US" sz="3000">
                <a:solidFill>
                  <a:srgbClr val="000000"/>
                </a:solidFill>
                <a:latin typeface="Canva Sans Bold"/>
              </a:rPr>
              <a:t>OIR</a:t>
            </a:r>
          </a:p>
        </p:txBody>
      </p:sp>
      <p:sp>
        <p:nvSpPr>
          <p:cNvPr name="TextBox 16" id="16"/>
          <p:cNvSpPr txBox="true"/>
          <p:nvPr/>
        </p:nvSpPr>
        <p:spPr>
          <a:xfrm rot="0">
            <a:off x="211261" y="7580779"/>
            <a:ext cx="767209" cy="514334"/>
          </a:xfrm>
          <a:prstGeom prst="rect">
            <a:avLst/>
          </a:prstGeom>
        </p:spPr>
        <p:txBody>
          <a:bodyPr anchor="t" rtlCol="false" tIns="0" lIns="0" bIns="0" rIns="0">
            <a:spAutoFit/>
          </a:bodyPr>
          <a:lstStyle/>
          <a:p>
            <a:pPr algn="ctr">
              <a:lnSpc>
                <a:spcPts val="4200"/>
              </a:lnSpc>
            </a:pPr>
            <a:r>
              <a:rPr lang="en-US" sz="3000">
                <a:solidFill>
                  <a:srgbClr val="000000"/>
                </a:solidFill>
                <a:latin typeface="Canva Sans Bold"/>
              </a:rPr>
              <a:t>SCC</a:t>
            </a:r>
          </a:p>
        </p:txBody>
      </p:sp>
      <p:sp>
        <p:nvSpPr>
          <p:cNvPr name="TextBox 17" id="17"/>
          <p:cNvSpPr txBox="true"/>
          <p:nvPr/>
        </p:nvSpPr>
        <p:spPr>
          <a:xfrm rot="0">
            <a:off x="5085571" y="1471389"/>
            <a:ext cx="10711904" cy="2031900"/>
          </a:xfrm>
          <a:prstGeom prst="rect">
            <a:avLst/>
          </a:prstGeom>
        </p:spPr>
        <p:txBody>
          <a:bodyPr anchor="t" rtlCol="false" tIns="0" lIns="0" bIns="0" rIns="0">
            <a:spAutoFit/>
          </a:bodyPr>
          <a:lstStyle/>
          <a:p>
            <a:pPr marL="474986" indent="-237493" lvl="1">
              <a:lnSpc>
                <a:spcPts val="3080"/>
              </a:lnSpc>
              <a:buFont typeface="Arial"/>
              <a:buChar char="•"/>
            </a:pPr>
            <a:r>
              <a:rPr lang="en-US" sz="2200">
                <a:solidFill>
                  <a:srgbClr val="000000"/>
                </a:solidFill>
                <a:latin typeface="Canva Sans"/>
              </a:rPr>
              <a:t>Develop shared understanding on deeply rooted issues in our communities. </a:t>
            </a:r>
          </a:p>
          <a:p>
            <a:pPr marL="474986" indent="-237493" lvl="1">
              <a:lnSpc>
                <a:spcPts val="3080"/>
              </a:lnSpc>
              <a:buFont typeface="Arial"/>
              <a:buChar char="•"/>
            </a:pPr>
            <a:r>
              <a:rPr lang="en-US" sz="2200">
                <a:solidFill>
                  <a:srgbClr val="000000"/>
                </a:solidFill>
                <a:latin typeface="Canva Sans"/>
              </a:rPr>
              <a:t>Understand intersections of systems of domination.</a:t>
            </a:r>
          </a:p>
          <a:p>
            <a:pPr marL="474986" indent="-237493" lvl="1">
              <a:lnSpc>
                <a:spcPts val="3080"/>
              </a:lnSpc>
              <a:buFont typeface="Arial"/>
              <a:buChar char="•"/>
            </a:pPr>
            <a:r>
              <a:rPr lang="en-US" sz="2200">
                <a:solidFill>
                  <a:srgbClr val="000000"/>
                </a:solidFill>
                <a:latin typeface="Canva Sans"/>
              </a:rPr>
              <a:t>Advance professional skills.</a:t>
            </a:r>
          </a:p>
          <a:p>
            <a:pPr marL="474986" indent="-237493" lvl="1">
              <a:lnSpc>
                <a:spcPts val="3080"/>
              </a:lnSpc>
              <a:buFont typeface="Arial"/>
              <a:buChar char="•"/>
            </a:pPr>
            <a:r>
              <a:rPr lang="en-US" sz="2200">
                <a:solidFill>
                  <a:srgbClr val="000000"/>
                </a:solidFill>
                <a:latin typeface="Canva Sans"/>
              </a:rPr>
              <a:t>Mentorship, coaching and career development for fellows and mentors.</a:t>
            </a:r>
          </a:p>
          <a:p>
            <a:pPr algn="ctr">
              <a:lnSpc>
                <a:spcPts val="3920"/>
              </a:lnSpc>
            </a:pPr>
          </a:p>
        </p:txBody>
      </p:sp>
      <p:sp>
        <p:nvSpPr>
          <p:cNvPr name="TextBox 18" id="18"/>
          <p:cNvSpPr txBox="true"/>
          <p:nvPr/>
        </p:nvSpPr>
        <p:spPr>
          <a:xfrm rot="0">
            <a:off x="5085571" y="3627114"/>
            <a:ext cx="9129035" cy="1641392"/>
          </a:xfrm>
          <a:prstGeom prst="rect">
            <a:avLst/>
          </a:prstGeom>
        </p:spPr>
        <p:txBody>
          <a:bodyPr anchor="t" rtlCol="false" tIns="0" lIns="0" bIns="0" rIns="0">
            <a:spAutoFit/>
          </a:bodyPr>
          <a:lstStyle/>
          <a:p>
            <a:pPr marL="474986" indent="-237493" lvl="1">
              <a:lnSpc>
                <a:spcPts val="3080"/>
              </a:lnSpc>
              <a:buFont typeface="Arial"/>
              <a:buChar char="•"/>
            </a:pPr>
            <a:r>
              <a:rPr lang="en-US" sz="2200">
                <a:solidFill>
                  <a:srgbClr val="000000"/>
                </a:solidFill>
                <a:latin typeface="Canva Sans"/>
              </a:rPr>
              <a:t>Connect with communities to understand assets, </a:t>
            </a:r>
          </a:p>
          <a:p>
            <a:pPr marL="474986" indent="-237493" lvl="1">
              <a:lnSpc>
                <a:spcPts val="3080"/>
              </a:lnSpc>
              <a:buFont typeface="Arial"/>
              <a:buChar char="•"/>
            </a:pPr>
            <a:r>
              <a:rPr lang="en-US" sz="2200">
                <a:solidFill>
                  <a:srgbClr val="000000"/>
                </a:solidFill>
                <a:latin typeface="Canva Sans"/>
              </a:rPr>
              <a:t>Understand how action stems from community-based research. </a:t>
            </a:r>
          </a:p>
          <a:p>
            <a:pPr marL="474986" indent="-237493" lvl="1">
              <a:lnSpc>
                <a:spcPts val="3080"/>
              </a:lnSpc>
              <a:buFont typeface="Arial"/>
              <a:buChar char="•"/>
            </a:pPr>
            <a:r>
              <a:rPr lang="en-US" sz="2200">
                <a:solidFill>
                  <a:srgbClr val="000000"/>
                </a:solidFill>
                <a:latin typeface="Canva Sans"/>
              </a:rPr>
              <a:t>Growing research skills as a form of leadership development.</a:t>
            </a:r>
          </a:p>
          <a:p>
            <a:pPr algn="ctr">
              <a:lnSpc>
                <a:spcPts val="3920"/>
              </a:lnSpc>
            </a:pPr>
          </a:p>
        </p:txBody>
      </p:sp>
      <p:sp>
        <p:nvSpPr>
          <p:cNvPr name="TextBox 19" id="19"/>
          <p:cNvSpPr txBox="true"/>
          <p:nvPr/>
        </p:nvSpPr>
        <p:spPr>
          <a:xfrm rot="0">
            <a:off x="5085571" y="5606029"/>
            <a:ext cx="13202429" cy="2031900"/>
          </a:xfrm>
          <a:prstGeom prst="rect">
            <a:avLst/>
          </a:prstGeom>
        </p:spPr>
        <p:txBody>
          <a:bodyPr anchor="t" rtlCol="false" tIns="0" lIns="0" bIns="0" rIns="0">
            <a:spAutoFit/>
          </a:bodyPr>
          <a:lstStyle/>
          <a:p>
            <a:pPr marL="474986" indent="-237493" lvl="1">
              <a:lnSpc>
                <a:spcPts val="3080"/>
              </a:lnSpc>
              <a:buFont typeface="Arial"/>
              <a:buChar char="•"/>
            </a:pPr>
            <a:r>
              <a:rPr lang="en-US" sz="2200">
                <a:solidFill>
                  <a:srgbClr val="000000"/>
                </a:solidFill>
                <a:latin typeface="Canva Sans"/>
              </a:rPr>
              <a:t>Inventory of community led solutions to set direction for OIR annually. </a:t>
            </a:r>
          </a:p>
          <a:p>
            <a:pPr marL="474986" indent="-237493" lvl="1">
              <a:lnSpc>
                <a:spcPts val="3080"/>
              </a:lnSpc>
              <a:buFont typeface="Arial"/>
              <a:buChar char="•"/>
            </a:pPr>
            <a:r>
              <a:rPr lang="en-US" sz="2200">
                <a:solidFill>
                  <a:srgbClr val="000000"/>
                </a:solidFill>
                <a:latin typeface="Canva Sans"/>
              </a:rPr>
              <a:t>Building database of immigrant contributions,  stories to influence dominant narratives. </a:t>
            </a:r>
          </a:p>
          <a:p>
            <a:pPr marL="474986" indent="-237493" lvl="1">
              <a:lnSpc>
                <a:spcPts val="3080"/>
              </a:lnSpc>
              <a:buFont typeface="Arial"/>
              <a:buChar char="•"/>
            </a:pPr>
            <a:r>
              <a:rPr lang="en-US" sz="2200">
                <a:solidFill>
                  <a:srgbClr val="000000"/>
                </a:solidFill>
                <a:latin typeface="Canva Sans"/>
              </a:rPr>
              <a:t>Building sustainable community linkages among Fellows, organizations, and county through research, analysis, and policy development. </a:t>
            </a:r>
          </a:p>
          <a:p>
            <a:pPr algn="ctr">
              <a:lnSpc>
                <a:spcPts val="3920"/>
              </a:lnSpc>
            </a:pPr>
          </a:p>
        </p:txBody>
      </p:sp>
      <p:sp>
        <p:nvSpPr>
          <p:cNvPr name="TextBox 20" id="20"/>
          <p:cNvSpPr txBox="true"/>
          <p:nvPr/>
        </p:nvSpPr>
        <p:spPr>
          <a:xfrm rot="0">
            <a:off x="5085571" y="7764828"/>
            <a:ext cx="11916548" cy="2031999"/>
          </a:xfrm>
          <a:prstGeom prst="rect">
            <a:avLst/>
          </a:prstGeom>
        </p:spPr>
        <p:txBody>
          <a:bodyPr anchor="t" rtlCol="false" tIns="0" lIns="0" bIns="0" rIns="0">
            <a:spAutoFit/>
          </a:bodyPr>
          <a:lstStyle/>
          <a:p>
            <a:pPr marL="474986" indent="-237493" lvl="1">
              <a:lnSpc>
                <a:spcPts val="3080"/>
              </a:lnSpc>
              <a:buFont typeface="Arial"/>
              <a:buChar char="•"/>
            </a:pPr>
            <a:r>
              <a:rPr lang="en-US" sz="2200">
                <a:solidFill>
                  <a:srgbClr val="000000"/>
                </a:solidFill>
                <a:latin typeface="Canva Sans"/>
              </a:rPr>
              <a:t>Using information and participatory processes to develop and reinforce County support for its immigrant residents.</a:t>
            </a:r>
          </a:p>
          <a:p>
            <a:pPr marL="474986" indent="-237493" lvl="1">
              <a:lnSpc>
                <a:spcPts val="3080"/>
              </a:lnSpc>
              <a:buFont typeface="Arial"/>
              <a:buChar char="•"/>
            </a:pPr>
            <a:r>
              <a:rPr lang="en-US" sz="2200">
                <a:solidFill>
                  <a:srgbClr val="000000"/>
                </a:solidFill>
                <a:latin typeface="Canva Sans"/>
              </a:rPr>
              <a:t>Opportunities to mentor and to develop deeper understanding of the immigrant students’ contributions.</a:t>
            </a:r>
          </a:p>
          <a:p>
            <a:pPr algn="ctr">
              <a:lnSpc>
                <a:spcPts val="3920"/>
              </a:lnSpc>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5E6CA"/>
        </a:solidFill>
      </p:bgPr>
    </p:bg>
    <p:spTree>
      <p:nvGrpSpPr>
        <p:cNvPr id="1" name=""/>
        <p:cNvGrpSpPr/>
        <p:nvPr/>
      </p:nvGrpSpPr>
      <p:grpSpPr>
        <a:xfrm>
          <a:off x="0" y="0"/>
          <a:ext cx="0" cy="0"/>
          <a:chOff x="0" y="0"/>
          <a:chExt cx="0" cy="0"/>
        </a:xfrm>
      </p:grpSpPr>
      <p:sp>
        <p:nvSpPr>
          <p:cNvPr name="Freeform 2" id="2"/>
          <p:cNvSpPr/>
          <p:nvPr/>
        </p:nvSpPr>
        <p:spPr>
          <a:xfrm flipH="false" flipV="false" rot="0">
            <a:off x="69963" y="0"/>
            <a:ext cx="18109973" cy="7847369"/>
          </a:xfrm>
          <a:custGeom>
            <a:avLst/>
            <a:gdLst/>
            <a:ahLst/>
            <a:cxnLst/>
            <a:rect r="r" b="b" t="t" l="l"/>
            <a:pathLst>
              <a:path h="7847369" w="18109973">
                <a:moveTo>
                  <a:pt x="0" y="0"/>
                </a:moveTo>
                <a:lnTo>
                  <a:pt x="18109974" y="0"/>
                </a:lnTo>
                <a:lnTo>
                  <a:pt x="18109974" y="7847369"/>
                </a:lnTo>
                <a:lnTo>
                  <a:pt x="0" y="7847369"/>
                </a:lnTo>
                <a:lnTo>
                  <a:pt x="0" y="0"/>
                </a:lnTo>
                <a:close/>
              </a:path>
            </a:pathLst>
          </a:custGeom>
          <a:blipFill>
            <a:blip r:embed="rId2"/>
            <a:stretch>
              <a:fillRect l="0" t="0" r="0" b="0"/>
            </a:stretch>
          </a:blipFill>
        </p:spPr>
      </p:sp>
      <p:grpSp>
        <p:nvGrpSpPr>
          <p:cNvPr name="Group 3" id="3"/>
          <p:cNvGrpSpPr/>
          <p:nvPr/>
        </p:nvGrpSpPr>
        <p:grpSpPr>
          <a:xfrm rot="0">
            <a:off x="6489111" y="8347001"/>
            <a:ext cx="5745155" cy="1328177"/>
            <a:chOff x="0" y="0"/>
            <a:chExt cx="1513127" cy="349808"/>
          </a:xfrm>
        </p:grpSpPr>
        <p:sp>
          <p:nvSpPr>
            <p:cNvPr name="Freeform 4" id="4"/>
            <p:cNvSpPr/>
            <p:nvPr/>
          </p:nvSpPr>
          <p:spPr>
            <a:xfrm flipH="false" flipV="false" rot="0">
              <a:off x="0" y="0"/>
              <a:ext cx="1513127" cy="349808"/>
            </a:xfrm>
            <a:custGeom>
              <a:avLst/>
              <a:gdLst/>
              <a:ahLst/>
              <a:cxnLst/>
              <a:rect r="r" b="b" t="t" l="l"/>
              <a:pathLst>
                <a:path h="349808" w="1513127">
                  <a:moveTo>
                    <a:pt x="68725" y="0"/>
                  </a:moveTo>
                  <a:lnTo>
                    <a:pt x="1444402" y="0"/>
                  </a:lnTo>
                  <a:cubicBezTo>
                    <a:pt x="1482358" y="0"/>
                    <a:pt x="1513127" y="30769"/>
                    <a:pt x="1513127" y="68725"/>
                  </a:cubicBezTo>
                  <a:lnTo>
                    <a:pt x="1513127" y="281083"/>
                  </a:lnTo>
                  <a:cubicBezTo>
                    <a:pt x="1513127" y="299310"/>
                    <a:pt x="1505887" y="316790"/>
                    <a:pt x="1492998" y="329679"/>
                  </a:cubicBezTo>
                  <a:cubicBezTo>
                    <a:pt x="1480110" y="342567"/>
                    <a:pt x="1462629" y="349808"/>
                    <a:pt x="1444402" y="349808"/>
                  </a:cubicBezTo>
                  <a:lnTo>
                    <a:pt x="68725" y="349808"/>
                  </a:lnTo>
                  <a:cubicBezTo>
                    <a:pt x="30769" y="349808"/>
                    <a:pt x="0" y="319038"/>
                    <a:pt x="0" y="281083"/>
                  </a:cubicBezTo>
                  <a:lnTo>
                    <a:pt x="0" y="68725"/>
                  </a:lnTo>
                  <a:cubicBezTo>
                    <a:pt x="0" y="30769"/>
                    <a:pt x="30769" y="0"/>
                    <a:pt x="68725" y="0"/>
                  </a:cubicBezTo>
                  <a:close/>
                </a:path>
              </a:pathLst>
            </a:custGeom>
            <a:solidFill>
              <a:srgbClr val="56998B"/>
            </a:solidFill>
          </p:spPr>
        </p:sp>
        <p:sp>
          <p:nvSpPr>
            <p:cNvPr name="TextBox 5" id="5"/>
            <p:cNvSpPr txBox="true"/>
            <p:nvPr/>
          </p:nvSpPr>
          <p:spPr>
            <a:xfrm>
              <a:off x="0" y="-47625"/>
              <a:ext cx="1513127" cy="397433"/>
            </a:xfrm>
            <a:prstGeom prst="rect">
              <a:avLst/>
            </a:prstGeom>
          </p:spPr>
          <p:txBody>
            <a:bodyPr anchor="ctr" rtlCol="false" tIns="50800" lIns="50800" bIns="50800" rIns="50800"/>
            <a:lstStyle/>
            <a:p>
              <a:pPr algn="ctr">
                <a:lnSpc>
                  <a:spcPts val="3500"/>
                </a:lnSpc>
              </a:pPr>
            </a:p>
          </p:txBody>
        </p:sp>
      </p:grpSp>
      <p:sp>
        <p:nvSpPr>
          <p:cNvPr name="TextBox 6" id="6"/>
          <p:cNvSpPr txBox="true"/>
          <p:nvPr/>
        </p:nvSpPr>
        <p:spPr>
          <a:xfrm rot="0">
            <a:off x="7821069" y="8547929"/>
            <a:ext cx="2898577" cy="712414"/>
          </a:xfrm>
          <a:prstGeom prst="rect">
            <a:avLst/>
          </a:prstGeom>
        </p:spPr>
        <p:txBody>
          <a:bodyPr anchor="t" rtlCol="false" tIns="0" lIns="0" bIns="0" rIns="0">
            <a:spAutoFit/>
          </a:bodyPr>
          <a:lstStyle/>
          <a:p>
            <a:pPr algn="ctr">
              <a:lnSpc>
                <a:spcPts val="5883"/>
              </a:lnSpc>
              <a:spcBef>
                <a:spcPct val="0"/>
              </a:spcBef>
            </a:pPr>
            <a:r>
              <a:rPr lang="en-US" sz="4202" spc="437" u="sng">
                <a:solidFill>
                  <a:srgbClr val="FFFFFF"/>
                </a:solidFill>
                <a:latin typeface="Roca One"/>
                <a:hlinkClick r:id="rId3" tooltip="https://storymaps.arcgis.com/stories/f701e53e86174f69b97b75aafc23c4f0"/>
              </a:rPr>
              <a:t>StoryMap</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139357"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071452" y="567660"/>
            <a:ext cx="9966302" cy="7891815"/>
            <a:chOff x="0" y="0"/>
            <a:chExt cx="2624870" cy="2078503"/>
          </a:xfrm>
        </p:grpSpPr>
        <p:sp>
          <p:nvSpPr>
            <p:cNvPr name="Freeform 4" id="4"/>
            <p:cNvSpPr/>
            <p:nvPr/>
          </p:nvSpPr>
          <p:spPr>
            <a:xfrm flipH="false" flipV="false" rot="0">
              <a:off x="0" y="0"/>
              <a:ext cx="2624870" cy="2078503"/>
            </a:xfrm>
            <a:custGeom>
              <a:avLst/>
              <a:gdLst/>
              <a:ahLst/>
              <a:cxnLst/>
              <a:rect r="r" b="b" t="t" l="l"/>
              <a:pathLst>
                <a:path h="2078503" w="2624870">
                  <a:moveTo>
                    <a:pt x="39617" y="0"/>
                  </a:moveTo>
                  <a:lnTo>
                    <a:pt x="2585252" y="0"/>
                  </a:lnTo>
                  <a:cubicBezTo>
                    <a:pt x="2595760" y="0"/>
                    <a:pt x="2605836" y="4174"/>
                    <a:pt x="2613266" y="11604"/>
                  </a:cubicBezTo>
                  <a:cubicBezTo>
                    <a:pt x="2620696" y="19033"/>
                    <a:pt x="2624870" y="29110"/>
                    <a:pt x="2624870" y="39617"/>
                  </a:cubicBezTo>
                  <a:lnTo>
                    <a:pt x="2624870" y="2038885"/>
                  </a:lnTo>
                  <a:cubicBezTo>
                    <a:pt x="2624870" y="2049393"/>
                    <a:pt x="2620696" y="2059469"/>
                    <a:pt x="2613266" y="2066899"/>
                  </a:cubicBezTo>
                  <a:cubicBezTo>
                    <a:pt x="2605836" y="2074329"/>
                    <a:pt x="2595760" y="2078503"/>
                    <a:pt x="2585252" y="2078503"/>
                  </a:cubicBezTo>
                  <a:lnTo>
                    <a:pt x="39617" y="2078503"/>
                  </a:lnTo>
                  <a:cubicBezTo>
                    <a:pt x="29110" y="2078503"/>
                    <a:pt x="19033" y="2074329"/>
                    <a:pt x="11604" y="2066899"/>
                  </a:cubicBezTo>
                  <a:cubicBezTo>
                    <a:pt x="4174" y="2059469"/>
                    <a:pt x="0" y="2049393"/>
                    <a:pt x="0" y="2038885"/>
                  </a:cubicBezTo>
                  <a:lnTo>
                    <a:pt x="0" y="39617"/>
                  </a:lnTo>
                  <a:cubicBezTo>
                    <a:pt x="0" y="29110"/>
                    <a:pt x="4174" y="19033"/>
                    <a:pt x="11604" y="11604"/>
                  </a:cubicBezTo>
                  <a:cubicBezTo>
                    <a:pt x="19033" y="4174"/>
                    <a:pt x="29110" y="0"/>
                    <a:pt x="39617" y="0"/>
                  </a:cubicBezTo>
                  <a:close/>
                </a:path>
              </a:pathLst>
            </a:custGeom>
            <a:solidFill>
              <a:srgbClr val="FFFFFF"/>
            </a:solidFill>
            <a:ln w="76200" cap="rnd">
              <a:solidFill>
                <a:srgbClr val="FFC107"/>
              </a:solidFill>
              <a:prstDash val="solid"/>
              <a:round/>
            </a:ln>
          </p:spPr>
        </p:sp>
        <p:sp>
          <p:nvSpPr>
            <p:cNvPr name="TextBox 5" id="5"/>
            <p:cNvSpPr txBox="true"/>
            <p:nvPr/>
          </p:nvSpPr>
          <p:spPr>
            <a:xfrm>
              <a:off x="0" y="-47625"/>
              <a:ext cx="2624870" cy="2126128"/>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6" id="6"/>
          <p:cNvSpPr/>
          <p:nvPr/>
        </p:nvSpPr>
        <p:spPr>
          <a:xfrm flipH="false" flipV="false" rot="-5400000">
            <a:off x="-3100385"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028700" y="1883994"/>
            <a:ext cx="6754091" cy="975228"/>
          </a:xfrm>
          <a:prstGeom prst="rect">
            <a:avLst/>
          </a:prstGeom>
        </p:spPr>
        <p:txBody>
          <a:bodyPr anchor="t" rtlCol="false" tIns="0" lIns="0" bIns="0" rIns="0">
            <a:spAutoFit/>
          </a:bodyPr>
          <a:lstStyle/>
          <a:p>
            <a:pPr algn="just">
              <a:lnSpc>
                <a:spcPts val="3719"/>
              </a:lnSpc>
            </a:pPr>
            <a:r>
              <a:rPr lang="en-US" sz="3999">
                <a:solidFill>
                  <a:srgbClr val="D34A24"/>
                </a:solidFill>
                <a:latin typeface="Roca One Ultra-Bold"/>
              </a:rPr>
              <a:t>Civic Engagement </a:t>
            </a:r>
          </a:p>
          <a:p>
            <a:pPr algn="just" marL="0" indent="0" lvl="0">
              <a:lnSpc>
                <a:spcPts val="3719"/>
              </a:lnSpc>
            </a:pPr>
            <a:r>
              <a:rPr lang="en-US" sz="3999">
                <a:solidFill>
                  <a:srgbClr val="D34A24"/>
                </a:solidFill>
                <a:latin typeface="Roca One Ultra-Bold"/>
              </a:rPr>
              <a:t>Research Project</a:t>
            </a:r>
            <a:r>
              <a:rPr lang="en-US" sz="3999" u="none">
                <a:solidFill>
                  <a:srgbClr val="D34A24"/>
                </a:solidFill>
                <a:latin typeface="Roca One Ultra-Bold"/>
              </a:rPr>
              <a:t> </a:t>
            </a:r>
          </a:p>
        </p:txBody>
      </p:sp>
      <p:sp>
        <p:nvSpPr>
          <p:cNvPr name="TextBox 8" id="8"/>
          <p:cNvSpPr txBox="true"/>
          <p:nvPr/>
        </p:nvSpPr>
        <p:spPr>
          <a:xfrm rot="0">
            <a:off x="1028700" y="2977480"/>
            <a:ext cx="5725391" cy="876267"/>
          </a:xfrm>
          <a:prstGeom prst="rect">
            <a:avLst/>
          </a:prstGeom>
        </p:spPr>
        <p:txBody>
          <a:bodyPr anchor="t" rtlCol="false" tIns="0" lIns="0" bIns="0" rIns="0">
            <a:spAutoFit/>
          </a:bodyPr>
          <a:lstStyle/>
          <a:p>
            <a:pPr algn="l" marL="0" indent="0" lvl="0">
              <a:lnSpc>
                <a:spcPts val="6960"/>
              </a:lnSpc>
              <a:spcBef>
                <a:spcPct val="0"/>
              </a:spcBef>
            </a:pPr>
            <a:r>
              <a:rPr lang="en-US" sz="5800">
                <a:solidFill>
                  <a:srgbClr val="3C7F72"/>
                </a:solidFill>
                <a:latin typeface="Roca One"/>
              </a:rPr>
              <a:t>Key Findings</a:t>
            </a:r>
          </a:p>
        </p:txBody>
      </p:sp>
      <p:sp>
        <p:nvSpPr>
          <p:cNvPr name="TextBox 9" id="9"/>
          <p:cNvSpPr txBox="true"/>
          <p:nvPr/>
        </p:nvSpPr>
        <p:spPr>
          <a:xfrm rot="0">
            <a:off x="6754091" y="1928390"/>
            <a:ext cx="8891492" cy="1626794"/>
          </a:xfrm>
          <a:prstGeom prst="rect">
            <a:avLst/>
          </a:prstGeom>
        </p:spPr>
        <p:txBody>
          <a:bodyPr anchor="t" rtlCol="false" tIns="0" lIns="0" bIns="0" rIns="0">
            <a:spAutoFit/>
          </a:bodyPr>
          <a:lstStyle/>
          <a:p>
            <a:pPr>
              <a:lnSpc>
                <a:spcPts val="4303"/>
              </a:lnSpc>
            </a:pPr>
            <a:r>
              <a:rPr lang="en-US" sz="3074">
                <a:solidFill>
                  <a:srgbClr val="000000"/>
                </a:solidFill>
                <a:latin typeface="Raleway 1 Bold"/>
              </a:rPr>
              <a:t>Dominant narratives</a:t>
            </a:r>
            <a:r>
              <a:rPr lang="en-US" sz="3074">
                <a:solidFill>
                  <a:srgbClr val="000000"/>
                </a:solidFill>
                <a:latin typeface="Raleway 1 Medium"/>
              </a:rPr>
              <a:t> around Immigrant Civic Engagement are simplistic and inaccurate</a:t>
            </a:r>
          </a:p>
          <a:p>
            <a:pPr>
              <a:lnSpc>
                <a:spcPts val="4303"/>
              </a:lnSpc>
            </a:pPr>
          </a:p>
        </p:txBody>
      </p:sp>
      <p:sp>
        <p:nvSpPr>
          <p:cNvPr name="TextBox 10" id="10"/>
          <p:cNvSpPr txBox="true"/>
          <p:nvPr/>
        </p:nvSpPr>
        <p:spPr>
          <a:xfrm rot="0">
            <a:off x="6754091" y="3478984"/>
            <a:ext cx="8891492" cy="2169818"/>
          </a:xfrm>
          <a:prstGeom prst="rect">
            <a:avLst/>
          </a:prstGeom>
        </p:spPr>
        <p:txBody>
          <a:bodyPr anchor="t" rtlCol="false" tIns="0" lIns="0" bIns="0" rIns="0">
            <a:spAutoFit/>
          </a:bodyPr>
          <a:lstStyle/>
          <a:p>
            <a:pPr>
              <a:lnSpc>
                <a:spcPts val="4303"/>
              </a:lnSpc>
            </a:pPr>
            <a:r>
              <a:rPr lang="en-US" sz="3074">
                <a:solidFill>
                  <a:srgbClr val="000000"/>
                </a:solidFill>
                <a:latin typeface="Raleway 1 Bold"/>
              </a:rPr>
              <a:t>Communication </a:t>
            </a:r>
            <a:r>
              <a:rPr lang="en-US" sz="3074">
                <a:solidFill>
                  <a:srgbClr val="000000"/>
                </a:solidFill>
                <a:latin typeface="Raleway 1"/>
              </a:rPr>
              <a:t>models, English proficiency and language isolation vary by backgrounds. New avenues for engagement are available through WeChat, Whatsapp, etc.</a:t>
            </a:r>
          </a:p>
        </p:txBody>
      </p:sp>
      <p:sp>
        <p:nvSpPr>
          <p:cNvPr name="TextBox 11" id="11"/>
          <p:cNvSpPr txBox="true"/>
          <p:nvPr/>
        </p:nvSpPr>
        <p:spPr>
          <a:xfrm rot="0">
            <a:off x="6754091" y="5978473"/>
            <a:ext cx="8891492" cy="1626794"/>
          </a:xfrm>
          <a:prstGeom prst="rect">
            <a:avLst/>
          </a:prstGeom>
        </p:spPr>
        <p:txBody>
          <a:bodyPr anchor="t" rtlCol="false" tIns="0" lIns="0" bIns="0" rIns="0">
            <a:spAutoFit/>
          </a:bodyPr>
          <a:lstStyle/>
          <a:p>
            <a:pPr>
              <a:lnSpc>
                <a:spcPts val="4303"/>
              </a:lnSpc>
            </a:pPr>
            <a:r>
              <a:rPr lang="en-US" sz="3074">
                <a:solidFill>
                  <a:srgbClr val="000000"/>
                </a:solidFill>
                <a:latin typeface="Raleway 1 Bold"/>
              </a:rPr>
              <a:t>Assets exist </a:t>
            </a:r>
            <a:r>
              <a:rPr lang="en-US" sz="3074">
                <a:solidFill>
                  <a:srgbClr val="000000"/>
                </a:solidFill>
                <a:latin typeface="Raleway 1"/>
                <a:ea typeface="Raleway 1"/>
              </a:rPr>
              <a:t>within every cultural co﻿mmunity - people, places, organizations and institutions that sustain, nurture and advocate for them.</a:t>
            </a:r>
          </a:p>
        </p:txBody>
      </p:sp>
      <p:sp>
        <p:nvSpPr>
          <p:cNvPr name="Freeform 12" id="12"/>
          <p:cNvSpPr/>
          <p:nvPr/>
        </p:nvSpPr>
        <p:spPr>
          <a:xfrm flipH="false" flipV="false" rot="0">
            <a:off x="5671611" y="2004590"/>
            <a:ext cx="1082480" cy="1082480"/>
          </a:xfrm>
          <a:custGeom>
            <a:avLst/>
            <a:gdLst/>
            <a:ahLst/>
            <a:cxnLst/>
            <a:rect r="r" b="b" t="t" l="l"/>
            <a:pathLst>
              <a:path h="1082480" w="1082480">
                <a:moveTo>
                  <a:pt x="0" y="0"/>
                </a:moveTo>
                <a:lnTo>
                  <a:pt x="1082480" y="0"/>
                </a:lnTo>
                <a:lnTo>
                  <a:pt x="1082480" y="1082481"/>
                </a:lnTo>
                <a:lnTo>
                  <a:pt x="0" y="10824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5506115" y="3968047"/>
            <a:ext cx="1130675" cy="1130675"/>
          </a:xfrm>
          <a:custGeom>
            <a:avLst/>
            <a:gdLst/>
            <a:ahLst/>
            <a:cxnLst/>
            <a:rect r="r" b="b" t="t" l="l"/>
            <a:pathLst>
              <a:path h="1130675" w="1130675">
                <a:moveTo>
                  <a:pt x="0" y="0"/>
                </a:moveTo>
                <a:lnTo>
                  <a:pt x="1130675" y="0"/>
                </a:lnTo>
                <a:lnTo>
                  <a:pt x="1130675" y="1130675"/>
                </a:lnTo>
                <a:lnTo>
                  <a:pt x="0" y="11306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5707661" y="6168973"/>
            <a:ext cx="1010380" cy="1010380"/>
          </a:xfrm>
          <a:custGeom>
            <a:avLst/>
            <a:gdLst/>
            <a:ahLst/>
            <a:cxnLst/>
            <a:rect r="r" b="b" t="t" l="l"/>
            <a:pathLst>
              <a:path h="1010380" w="1010380">
                <a:moveTo>
                  <a:pt x="0" y="0"/>
                </a:moveTo>
                <a:lnTo>
                  <a:pt x="1010380" y="0"/>
                </a:lnTo>
                <a:lnTo>
                  <a:pt x="1010380" y="1010380"/>
                </a:lnTo>
                <a:lnTo>
                  <a:pt x="0" y="10103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723467" y="7140523"/>
            <a:ext cx="4782648" cy="1582655"/>
          </a:xfrm>
          <a:prstGeom prst="rect">
            <a:avLst/>
          </a:prstGeom>
        </p:spPr>
        <p:txBody>
          <a:bodyPr anchor="t" rtlCol="false" tIns="0" lIns="0" bIns="0" rIns="0">
            <a:spAutoFit/>
          </a:bodyPr>
          <a:lstStyle/>
          <a:p>
            <a:pPr algn="ctr" marL="0" indent="0" lvl="0">
              <a:lnSpc>
                <a:spcPts val="3155"/>
              </a:lnSpc>
              <a:spcBef>
                <a:spcPct val="0"/>
              </a:spcBef>
            </a:pPr>
            <a:r>
              <a:rPr lang="en-US" sz="2427">
                <a:solidFill>
                  <a:srgbClr val="000000"/>
                </a:solidFill>
                <a:latin typeface="Open Sauce"/>
              </a:rPr>
              <a:t>Collective information gathered from interviewees with Mosaic America have highlighted the following:</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139357"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916970" y="1028700"/>
            <a:ext cx="9966302" cy="7891815"/>
            <a:chOff x="0" y="0"/>
            <a:chExt cx="2624870" cy="2078503"/>
          </a:xfrm>
        </p:grpSpPr>
        <p:sp>
          <p:nvSpPr>
            <p:cNvPr name="Freeform 4" id="4"/>
            <p:cNvSpPr/>
            <p:nvPr/>
          </p:nvSpPr>
          <p:spPr>
            <a:xfrm flipH="false" flipV="false" rot="0">
              <a:off x="0" y="0"/>
              <a:ext cx="2624870" cy="2078503"/>
            </a:xfrm>
            <a:custGeom>
              <a:avLst/>
              <a:gdLst/>
              <a:ahLst/>
              <a:cxnLst/>
              <a:rect r="r" b="b" t="t" l="l"/>
              <a:pathLst>
                <a:path h="2078503" w="2624870">
                  <a:moveTo>
                    <a:pt x="39617" y="0"/>
                  </a:moveTo>
                  <a:lnTo>
                    <a:pt x="2585252" y="0"/>
                  </a:lnTo>
                  <a:cubicBezTo>
                    <a:pt x="2595760" y="0"/>
                    <a:pt x="2605836" y="4174"/>
                    <a:pt x="2613266" y="11604"/>
                  </a:cubicBezTo>
                  <a:cubicBezTo>
                    <a:pt x="2620696" y="19033"/>
                    <a:pt x="2624870" y="29110"/>
                    <a:pt x="2624870" y="39617"/>
                  </a:cubicBezTo>
                  <a:lnTo>
                    <a:pt x="2624870" y="2038885"/>
                  </a:lnTo>
                  <a:cubicBezTo>
                    <a:pt x="2624870" y="2049393"/>
                    <a:pt x="2620696" y="2059469"/>
                    <a:pt x="2613266" y="2066899"/>
                  </a:cubicBezTo>
                  <a:cubicBezTo>
                    <a:pt x="2605836" y="2074329"/>
                    <a:pt x="2595760" y="2078503"/>
                    <a:pt x="2585252" y="2078503"/>
                  </a:cubicBezTo>
                  <a:lnTo>
                    <a:pt x="39617" y="2078503"/>
                  </a:lnTo>
                  <a:cubicBezTo>
                    <a:pt x="29110" y="2078503"/>
                    <a:pt x="19033" y="2074329"/>
                    <a:pt x="11604" y="2066899"/>
                  </a:cubicBezTo>
                  <a:cubicBezTo>
                    <a:pt x="4174" y="2059469"/>
                    <a:pt x="0" y="2049393"/>
                    <a:pt x="0" y="2038885"/>
                  </a:cubicBezTo>
                  <a:lnTo>
                    <a:pt x="0" y="39617"/>
                  </a:lnTo>
                  <a:cubicBezTo>
                    <a:pt x="0" y="29110"/>
                    <a:pt x="4174" y="19033"/>
                    <a:pt x="11604" y="11604"/>
                  </a:cubicBezTo>
                  <a:cubicBezTo>
                    <a:pt x="19033" y="4174"/>
                    <a:pt x="29110" y="0"/>
                    <a:pt x="39617" y="0"/>
                  </a:cubicBezTo>
                  <a:close/>
                </a:path>
              </a:pathLst>
            </a:custGeom>
            <a:solidFill>
              <a:srgbClr val="FFFFFF"/>
            </a:solidFill>
            <a:ln w="76200" cap="rnd">
              <a:solidFill>
                <a:srgbClr val="FFC107"/>
              </a:solidFill>
              <a:prstDash val="solid"/>
              <a:round/>
            </a:ln>
          </p:spPr>
        </p:sp>
        <p:sp>
          <p:nvSpPr>
            <p:cNvPr name="TextBox 5" id="5"/>
            <p:cNvSpPr txBox="true"/>
            <p:nvPr/>
          </p:nvSpPr>
          <p:spPr>
            <a:xfrm>
              <a:off x="0" y="-47625"/>
              <a:ext cx="2624870" cy="2126128"/>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6" id="6"/>
          <p:cNvSpPr/>
          <p:nvPr/>
        </p:nvSpPr>
        <p:spPr>
          <a:xfrm flipH="false" flipV="false" rot="-5400000">
            <a:off x="-3100385"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028700" y="1883994"/>
            <a:ext cx="6754091" cy="975228"/>
          </a:xfrm>
          <a:prstGeom prst="rect">
            <a:avLst/>
          </a:prstGeom>
        </p:spPr>
        <p:txBody>
          <a:bodyPr anchor="t" rtlCol="false" tIns="0" lIns="0" bIns="0" rIns="0">
            <a:spAutoFit/>
          </a:bodyPr>
          <a:lstStyle/>
          <a:p>
            <a:pPr algn="just">
              <a:lnSpc>
                <a:spcPts val="3719"/>
              </a:lnSpc>
            </a:pPr>
            <a:r>
              <a:rPr lang="en-US" sz="3999">
                <a:solidFill>
                  <a:srgbClr val="D34A24"/>
                </a:solidFill>
                <a:latin typeface="Roca One Ultra-Bold"/>
              </a:rPr>
              <a:t>Civic Engagement </a:t>
            </a:r>
          </a:p>
          <a:p>
            <a:pPr algn="just" marL="0" indent="0" lvl="0">
              <a:lnSpc>
                <a:spcPts val="3719"/>
              </a:lnSpc>
            </a:pPr>
            <a:r>
              <a:rPr lang="en-US" sz="3999">
                <a:solidFill>
                  <a:srgbClr val="D34A24"/>
                </a:solidFill>
                <a:latin typeface="Roca One Ultra-Bold"/>
              </a:rPr>
              <a:t>Research Project</a:t>
            </a:r>
            <a:r>
              <a:rPr lang="en-US" sz="3999" u="none">
                <a:solidFill>
                  <a:srgbClr val="D34A24"/>
                </a:solidFill>
                <a:latin typeface="Roca One Ultra-Bold"/>
              </a:rPr>
              <a:t> </a:t>
            </a:r>
          </a:p>
        </p:txBody>
      </p:sp>
      <p:sp>
        <p:nvSpPr>
          <p:cNvPr name="Freeform 8" id="8"/>
          <p:cNvSpPr/>
          <p:nvPr/>
        </p:nvSpPr>
        <p:spPr>
          <a:xfrm flipH="false" flipV="false" rot="0">
            <a:off x="6393599" y="1701035"/>
            <a:ext cx="1046743" cy="1046743"/>
          </a:xfrm>
          <a:custGeom>
            <a:avLst/>
            <a:gdLst/>
            <a:ahLst/>
            <a:cxnLst/>
            <a:rect r="r" b="b" t="t" l="l"/>
            <a:pathLst>
              <a:path h="1046743" w="1046743">
                <a:moveTo>
                  <a:pt x="0" y="0"/>
                </a:moveTo>
                <a:lnTo>
                  <a:pt x="1046743" y="0"/>
                </a:lnTo>
                <a:lnTo>
                  <a:pt x="1046743" y="1046742"/>
                </a:lnTo>
                <a:lnTo>
                  <a:pt x="0" y="10467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6374471" y="3638264"/>
            <a:ext cx="1027728" cy="1027728"/>
          </a:xfrm>
          <a:custGeom>
            <a:avLst/>
            <a:gdLst/>
            <a:ahLst/>
            <a:cxnLst/>
            <a:rect r="r" b="b" t="t" l="l"/>
            <a:pathLst>
              <a:path h="1027728" w="1027728">
                <a:moveTo>
                  <a:pt x="0" y="0"/>
                </a:moveTo>
                <a:lnTo>
                  <a:pt x="1027728" y="0"/>
                </a:lnTo>
                <a:lnTo>
                  <a:pt x="1027728" y="1027728"/>
                </a:lnTo>
                <a:lnTo>
                  <a:pt x="0" y="1027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6271974" y="5392887"/>
            <a:ext cx="1130226" cy="1130226"/>
          </a:xfrm>
          <a:custGeom>
            <a:avLst/>
            <a:gdLst/>
            <a:ahLst/>
            <a:cxnLst/>
            <a:rect r="r" b="b" t="t" l="l"/>
            <a:pathLst>
              <a:path h="1130226" w="1130226">
                <a:moveTo>
                  <a:pt x="0" y="0"/>
                </a:moveTo>
                <a:lnTo>
                  <a:pt x="1130225" y="0"/>
                </a:lnTo>
                <a:lnTo>
                  <a:pt x="1130225" y="1130226"/>
                </a:lnTo>
                <a:lnTo>
                  <a:pt x="0" y="11302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6347499" y="7247013"/>
            <a:ext cx="1081673" cy="1092490"/>
          </a:xfrm>
          <a:custGeom>
            <a:avLst/>
            <a:gdLst/>
            <a:ahLst/>
            <a:cxnLst/>
            <a:rect r="r" b="b" t="t" l="l"/>
            <a:pathLst>
              <a:path h="1092490" w="1081673">
                <a:moveTo>
                  <a:pt x="0" y="0"/>
                </a:moveTo>
                <a:lnTo>
                  <a:pt x="1081673" y="0"/>
                </a:lnTo>
                <a:lnTo>
                  <a:pt x="1081673" y="1092490"/>
                </a:lnTo>
                <a:lnTo>
                  <a:pt x="0" y="109249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2" id="12"/>
          <p:cNvSpPr txBox="true"/>
          <p:nvPr/>
        </p:nvSpPr>
        <p:spPr>
          <a:xfrm rot="0">
            <a:off x="1028700" y="2977480"/>
            <a:ext cx="5725391" cy="876267"/>
          </a:xfrm>
          <a:prstGeom prst="rect">
            <a:avLst/>
          </a:prstGeom>
        </p:spPr>
        <p:txBody>
          <a:bodyPr anchor="t" rtlCol="false" tIns="0" lIns="0" bIns="0" rIns="0">
            <a:spAutoFit/>
          </a:bodyPr>
          <a:lstStyle/>
          <a:p>
            <a:pPr algn="l" marL="0" indent="0" lvl="0">
              <a:lnSpc>
                <a:spcPts val="6960"/>
              </a:lnSpc>
              <a:spcBef>
                <a:spcPct val="0"/>
              </a:spcBef>
            </a:pPr>
            <a:r>
              <a:rPr lang="en-US" sz="5800">
                <a:solidFill>
                  <a:srgbClr val="3C7F72"/>
                </a:solidFill>
                <a:latin typeface="Roca One"/>
              </a:rPr>
              <a:t>Key Findings</a:t>
            </a:r>
          </a:p>
        </p:txBody>
      </p:sp>
      <p:sp>
        <p:nvSpPr>
          <p:cNvPr name="TextBox 13" id="13"/>
          <p:cNvSpPr txBox="true"/>
          <p:nvPr/>
        </p:nvSpPr>
        <p:spPr>
          <a:xfrm rot="0">
            <a:off x="7440342" y="1624835"/>
            <a:ext cx="9233942" cy="2169818"/>
          </a:xfrm>
          <a:prstGeom prst="rect">
            <a:avLst/>
          </a:prstGeom>
        </p:spPr>
        <p:txBody>
          <a:bodyPr anchor="t" rtlCol="false" tIns="0" lIns="0" bIns="0" rIns="0">
            <a:spAutoFit/>
          </a:bodyPr>
          <a:lstStyle/>
          <a:p>
            <a:pPr>
              <a:lnSpc>
                <a:spcPts val="4303"/>
              </a:lnSpc>
            </a:pPr>
            <a:r>
              <a:rPr lang="en-US" sz="3074">
                <a:solidFill>
                  <a:srgbClr val="000000"/>
                </a:solidFill>
                <a:latin typeface="Raleway 1 Bold"/>
              </a:rPr>
              <a:t>Low Youth Civic Literacy</a:t>
            </a:r>
            <a:r>
              <a:rPr lang="en-US" sz="3074">
                <a:solidFill>
                  <a:srgbClr val="000000"/>
                </a:solidFill>
                <a:latin typeface="Raleway 1"/>
              </a:rPr>
              <a:t> disproportionately impacts readiness of young voters in immigrant communities </a:t>
            </a:r>
          </a:p>
          <a:p>
            <a:pPr>
              <a:lnSpc>
                <a:spcPts val="4303"/>
              </a:lnSpc>
            </a:pPr>
          </a:p>
        </p:txBody>
      </p:sp>
      <p:sp>
        <p:nvSpPr>
          <p:cNvPr name="TextBox 14" id="14"/>
          <p:cNvSpPr txBox="true"/>
          <p:nvPr/>
        </p:nvSpPr>
        <p:spPr>
          <a:xfrm rot="0">
            <a:off x="7440342" y="3339413"/>
            <a:ext cx="9233942" cy="5427368"/>
          </a:xfrm>
          <a:prstGeom prst="rect">
            <a:avLst/>
          </a:prstGeom>
        </p:spPr>
        <p:txBody>
          <a:bodyPr anchor="t" rtlCol="false" tIns="0" lIns="0" bIns="0" rIns="0">
            <a:spAutoFit/>
          </a:bodyPr>
          <a:lstStyle/>
          <a:p>
            <a:pPr>
              <a:lnSpc>
                <a:spcPts val="4303"/>
              </a:lnSpc>
            </a:pPr>
            <a:r>
              <a:rPr lang="en-US" sz="3074">
                <a:solidFill>
                  <a:srgbClr val="000000"/>
                </a:solidFill>
                <a:latin typeface="Raleway 1 Bold"/>
              </a:rPr>
              <a:t>Grassroots Organizing </a:t>
            </a:r>
            <a:r>
              <a:rPr lang="en-US" sz="3074">
                <a:solidFill>
                  <a:srgbClr val="000000"/>
                </a:solidFill>
                <a:latin typeface="Raleway 1"/>
              </a:rPr>
              <a:t>is important to show communities their voice matters.</a:t>
            </a:r>
          </a:p>
          <a:p>
            <a:pPr>
              <a:lnSpc>
                <a:spcPts val="4303"/>
              </a:lnSpc>
            </a:pPr>
          </a:p>
          <a:p>
            <a:pPr>
              <a:lnSpc>
                <a:spcPts val="4303"/>
              </a:lnSpc>
            </a:pPr>
            <a:r>
              <a:rPr lang="en-US" sz="3074">
                <a:solidFill>
                  <a:srgbClr val="000000"/>
                </a:solidFill>
                <a:latin typeface="Raleway 1 Bold"/>
              </a:rPr>
              <a:t>Campaigns</a:t>
            </a:r>
            <a:r>
              <a:rPr lang="en-US" sz="3074">
                <a:solidFill>
                  <a:srgbClr val="000000"/>
                </a:solidFill>
                <a:latin typeface="Raleway 1"/>
              </a:rPr>
              <a:t> cannot be solely relied on to mobilize voters. Outsiders don't engage effectively.</a:t>
            </a:r>
          </a:p>
          <a:p>
            <a:pPr>
              <a:lnSpc>
                <a:spcPts val="4303"/>
              </a:lnSpc>
            </a:pPr>
          </a:p>
          <a:p>
            <a:pPr>
              <a:lnSpc>
                <a:spcPts val="4303"/>
              </a:lnSpc>
            </a:pPr>
            <a:r>
              <a:rPr lang="en-US" sz="3074">
                <a:solidFill>
                  <a:srgbClr val="000000"/>
                </a:solidFill>
                <a:latin typeface="Raleway 1 Bold"/>
              </a:rPr>
              <a:t>Citizen Boards and Commissions</a:t>
            </a:r>
            <a:r>
              <a:rPr lang="en-US" sz="3074">
                <a:solidFill>
                  <a:srgbClr val="000000"/>
                </a:solidFill>
                <a:latin typeface="Raleway 1"/>
              </a:rPr>
              <a:t> lack immigrant representation due to limited outreach and cumbersome requirements.</a:t>
            </a:r>
          </a:p>
          <a:p>
            <a:pPr>
              <a:lnSpc>
                <a:spcPts val="4303"/>
              </a:lnSpc>
            </a:pPr>
          </a:p>
        </p:txBody>
      </p:sp>
      <p:sp>
        <p:nvSpPr>
          <p:cNvPr name="TextBox 15" id="15"/>
          <p:cNvSpPr txBox="true"/>
          <p:nvPr/>
        </p:nvSpPr>
        <p:spPr>
          <a:xfrm rot="0">
            <a:off x="1028700" y="6504063"/>
            <a:ext cx="5069711" cy="1676505"/>
          </a:xfrm>
          <a:prstGeom prst="rect">
            <a:avLst/>
          </a:prstGeom>
        </p:spPr>
        <p:txBody>
          <a:bodyPr anchor="t" rtlCol="false" tIns="0" lIns="0" bIns="0" rIns="0">
            <a:spAutoFit/>
          </a:bodyPr>
          <a:lstStyle/>
          <a:p>
            <a:pPr algn="ctr" marL="0" indent="0" lvl="0">
              <a:lnSpc>
                <a:spcPts val="3344"/>
              </a:lnSpc>
              <a:spcBef>
                <a:spcPct val="0"/>
              </a:spcBef>
            </a:pPr>
            <a:r>
              <a:rPr lang="en-US" sz="2572">
                <a:solidFill>
                  <a:srgbClr val="000000"/>
                </a:solidFill>
                <a:latin typeface="Open Sauce"/>
              </a:rPr>
              <a:t>Collective information gathered from interviewees with Mosaic America have highlighted the following:</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TextBox 2" id="2"/>
          <p:cNvSpPr txBox="true"/>
          <p:nvPr/>
        </p:nvSpPr>
        <p:spPr>
          <a:xfrm rot="0">
            <a:off x="1028700" y="6991396"/>
            <a:ext cx="5714232" cy="1717422"/>
          </a:xfrm>
          <a:prstGeom prst="rect">
            <a:avLst/>
          </a:prstGeom>
        </p:spPr>
        <p:txBody>
          <a:bodyPr anchor="t" rtlCol="false" tIns="0" lIns="0" bIns="0" rIns="0">
            <a:spAutoFit/>
          </a:bodyPr>
          <a:lstStyle/>
          <a:p>
            <a:pPr algn="ctr" marL="0" indent="0" lvl="0">
              <a:lnSpc>
                <a:spcPts val="4581"/>
              </a:lnSpc>
            </a:pPr>
            <a:r>
              <a:rPr lang="en-US" sz="2899">
                <a:solidFill>
                  <a:srgbClr val="000000"/>
                </a:solidFill>
                <a:latin typeface="Open Sauce"/>
              </a:rPr>
              <a:t>Collective information gathered from interviewees with OIR have highlighted the following:</a:t>
            </a:r>
          </a:p>
        </p:txBody>
      </p:sp>
      <p:sp>
        <p:nvSpPr>
          <p:cNvPr name="Freeform 3" id="3"/>
          <p:cNvSpPr/>
          <p:nvPr/>
        </p:nvSpPr>
        <p:spPr>
          <a:xfrm flipH="false" flipV="false" rot="-5400000">
            <a:off x="3760916"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7569642" y="-78013"/>
            <a:ext cx="10718358" cy="9998211"/>
            <a:chOff x="0" y="0"/>
            <a:chExt cx="2822942" cy="2633274"/>
          </a:xfrm>
        </p:grpSpPr>
        <p:sp>
          <p:nvSpPr>
            <p:cNvPr name="Freeform 5" id="5"/>
            <p:cNvSpPr/>
            <p:nvPr/>
          </p:nvSpPr>
          <p:spPr>
            <a:xfrm flipH="false" flipV="false" rot="0">
              <a:off x="0" y="0"/>
              <a:ext cx="2822942" cy="2633274"/>
            </a:xfrm>
            <a:custGeom>
              <a:avLst/>
              <a:gdLst/>
              <a:ahLst/>
              <a:cxnLst/>
              <a:rect r="r" b="b" t="t" l="l"/>
              <a:pathLst>
                <a:path h="2633274" w="2822942">
                  <a:moveTo>
                    <a:pt x="36838" y="0"/>
                  </a:moveTo>
                  <a:lnTo>
                    <a:pt x="2786104" y="0"/>
                  </a:lnTo>
                  <a:cubicBezTo>
                    <a:pt x="2795874" y="0"/>
                    <a:pt x="2805244" y="3881"/>
                    <a:pt x="2812152" y="10789"/>
                  </a:cubicBezTo>
                  <a:cubicBezTo>
                    <a:pt x="2819061" y="17698"/>
                    <a:pt x="2822942" y="27068"/>
                    <a:pt x="2822942" y="36838"/>
                  </a:cubicBezTo>
                  <a:lnTo>
                    <a:pt x="2822942" y="2596436"/>
                  </a:lnTo>
                  <a:cubicBezTo>
                    <a:pt x="2822942" y="2606206"/>
                    <a:pt x="2819061" y="2615576"/>
                    <a:pt x="2812152" y="2622484"/>
                  </a:cubicBezTo>
                  <a:cubicBezTo>
                    <a:pt x="2805244" y="2629393"/>
                    <a:pt x="2795874" y="2633274"/>
                    <a:pt x="2786104" y="2633274"/>
                  </a:cubicBezTo>
                  <a:lnTo>
                    <a:pt x="36838" y="2633274"/>
                  </a:lnTo>
                  <a:cubicBezTo>
                    <a:pt x="27068" y="2633274"/>
                    <a:pt x="17698" y="2629393"/>
                    <a:pt x="10789" y="2622484"/>
                  </a:cubicBezTo>
                  <a:cubicBezTo>
                    <a:pt x="3881" y="2615576"/>
                    <a:pt x="0" y="2606206"/>
                    <a:pt x="0" y="2596436"/>
                  </a:cubicBezTo>
                  <a:lnTo>
                    <a:pt x="0" y="36838"/>
                  </a:lnTo>
                  <a:cubicBezTo>
                    <a:pt x="0" y="27068"/>
                    <a:pt x="3881" y="17698"/>
                    <a:pt x="10789" y="10789"/>
                  </a:cubicBezTo>
                  <a:cubicBezTo>
                    <a:pt x="17698" y="3881"/>
                    <a:pt x="27068" y="0"/>
                    <a:pt x="36838" y="0"/>
                  </a:cubicBezTo>
                  <a:close/>
                </a:path>
              </a:pathLst>
            </a:custGeom>
            <a:solidFill>
              <a:srgbClr val="FFFFFF"/>
            </a:solidFill>
            <a:ln w="133350" cap="rnd">
              <a:solidFill>
                <a:srgbClr val="FFC107"/>
              </a:solidFill>
              <a:prstDash val="solid"/>
              <a:round/>
            </a:ln>
          </p:spPr>
        </p:sp>
        <p:sp>
          <p:nvSpPr>
            <p:cNvPr name="TextBox 6" id="6"/>
            <p:cNvSpPr txBox="true"/>
            <p:nvPr/>
          </p:nvSpPr>
          <p:spPr>
            <a:xfrm>
              <a:off x="0" y="-47625"/>
              <a:ext cx="2822942" cy="2680899"/>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7" id="7"/>
          <p:cNvSpPr/>
          <p:nvPr/>
        </p:nvSpPr>
        <p:spPr>
          <a:xfrm flipH="false" flipV="false" rot="-5400000">
            <a:off x="-3100385"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8159746" y="528385"/>
            <a:ext cx="9538150" cy="2432633"/>
            <a:chOff x="0" y="0"/>
            <a:chExt cx="4295968" cy="1095654"/>
          </a:xfrm>
        </p:grpSpPr>
        <p:sp>
          <p:nvSpPr>
            <p:cNvPr name="Freeform 9" id="9"/>
            <p:cNvSpPr/>
            <p:nvPr/>
          </p:nvSpPr>
          <p:spPr>
            <a:xfrm flipH="false" flipV="false" rot="0">
              <a:off x="0" y="0"/>
              <a:ext cx="4295968" cy="1095654"/>
            </a:xfrm>
            <a:custGeom>
              <a:avLst/>
              <a:gdLst/>
              <a:ahLst/>
              <a:cxnLst/>
              <a:rect r="r" b="b" t="t" l="l"/>
              <a:pathLst>
                <a:path h="1095654" w="4295968">
                  <a:moveTo>
                    <a:pt x="0" y="0"/>
                  </a:moveTo>
                  <a:lnTo>
                    <a:pt x="4295968" y="0"/>
                  </a:lnTo>
                  <a:lnTo>
                    <a:pt x="4295968" y="1095654"/>
                  </a:lnTo>
                  <a:lnTo>
                    <a:pt x="0" y="1095654"/>
                  </a:lnTo>
                  <a:close/>
                </a:path>
              </a:pathLst>
            </a:custGeom>
            <a:solidFill>
              <a:srgbClr val="000000">
                <a:alpha val="0"/>
              </a:srgbClr>
            </a:solidFill>
            <a:ln w="38100" cap="sq">
              <a:solidFill>
                <a:srgbClr val="BB5C34"/>
              </a:solidFill>
              <a:prstDash val="solid"/>
              <a:miter/>
            </a:ln>
          </p:spPr>
        </p:sp>
        <p:sp>
          <p:nvSpPr>
            <p:cNvPr name="TextBox 10" id="10"/>
            <p:cNvSpPr txBox="true"/>
            <p:nvPr/>
          </p:nvSpPr>
          <p:spPr>
            <a:xfrm>
              <a:off x="0" y="-57150"/>
              <a:ext cx="4295968" cy="1152804"/>
            </a:xfrm>
            <a:prstGeom prst="rect">
              <a:avLst/>
            </a:prstGeom>
          </p:spPr>
          <p:txBody>
            <a:bodyPr anchor="ctr" rtlCol="false" tIns="50800" lIns="50800" bIns="50800" rIns="50800"/>
            <a:lstStyle/>
            <a:p>
              <a:pPr algn="ctr">
                <a:lnSpc>
                  <a:spcPts val="2659"/>
                </a:lnSpc>
                <a:spcBef>
                  <a:spcPct val="0"/>
                </a:spcBef>
              </a:pPr>
            </a:p>
          </p:txBody>
        </p:sp>
      </p:grpSp>
      <p:sp>
        <p:nvSpPr>
          <p:cNvPr name="TextBox 11" id="11"/>
          <p:cNvSpPr txBox="true"/>
          <p:nvPr/>
        </p:nvSpPr>
        <p:spPr>
          <a:xfrm rot="0">
            <a:off x="8670736" y="916553"/>
            <a:ext cx="8554271" cy="1589621"/>
          </a:xfrm>
          <a:prstGeom prst="rect">
            <a:avLst/>
          </a:prstGeom>
        </p:spPr>
        <p:txBody>
          <a:bodyPr anchor="t" rtlCol="false" tIns="0" lIns="0" bIns="0" rIns="0">
            <a:spAutoFit/>
          </a:bodyPr>
          <a:lstStyle/>
          <a:p>
            <a:pPr algn="ctr">
              <a:lnSpc>
                <a:spcPts val="4258"/>
              </a:lnSpc>
            </a:pPr>
            <a:r>
              <a:rPr lang="en-US" sz="3041">
                <a:solidFill>
                  <a:srgbClr val="000000"/>
                </a:solidFill>
                <a:latin typeface="Raleway 1 Bold"/>
              </a:rPr>
              <a:t>IMMIGRANTS BUILD THEIR OWN SAFE SPACES </a:t>
            </a:r>
            <a:r>
              <a:rPr lang="en-US" sz="3041">
                <a:solidFill>
                  <a:srgbClr val="000000"/>
                </a:solidFill>
                <a:latin typeface="Raleway 1"/>
              </a:rPr>
              <a:t>for people who look and experience life the way they do.</a:t>
            </a:r>
          </a:p>
        </p:txBody>
      </p:sp>
      <p:grpSp>
        <p:nvGrpSpPr>
          <p:cNvPr name="Group 12" id="12"/>
          <p:cNvGrpSpPr/>
          <p:nvPr/>
        </p:nvGrpSpPr>
        <p:grpSpPr>
          <a:xfrm rot="0">
            <a:off x="8159746" y="6302323"/>
            <a:ext cx="9538150" cy="2955977"/>
            <a:chOff x="0" y="0"/>
            <a:chExt cx="4295968" cy="1331367"/>
          </a:xfrm>
        </p:grpSpPr>
        <p:sp>
          <p:nvSpPr>
            <p:cNvPr name="Freeform 13" id="13"/>
            <p:cNvSpPr/>
            <p:nvPr/>
          </p:nvSpPr>
          <p:spPr>
            <a:xfrm flipH="false" flipV="false" rot="0">
              <a:off x="0" y="0"/>
              <a:ext cx="4295968" cy="1331367"/>
            </a:xfrm>
            <a:custGeom>
              <a:avLst/>
              <a:gdLst/>
              <a:ahLst/>
              <a:cxnLst/>
              <a:rect r="r" b="b" t="t" l="l"/>
              <a:pathLst>
                <a:path h="1331367" w="4295968">
                  <a:moveTo>
                    <a:pt x="0" y="0"/>
                  </a:moveTo>
                  <a:lnTo>
                    <a:pt x="4295968" y="0"/>
                  </a:lnTo>
                  <a:lnTo>
                    <a:pt x="4295968" y="1331367"/>
                  </a:lnTo>
                  <a:lnTo>
                    <a:pt x="0" y="1331367"/>
                  </a:lnTo>
                  <a:close/>
                </a:path>
              </a:pathLst>
            </a:custGeom>
            <a:solidFill>
              <a:srgbClr val="000000">
                <a:alpha val="0"/>
              </a:srgbClr>
            </a:solidFill>
            <a:ln w="38100" cap="sq">
              <a:solidFill>
                <a:srgbClr val="BB5C34"/>
              </a:solidFill>
              <a:prstDash val="solid"/>
              <a:miter/>
            </a:ln>
          </p:spPr>
        </p:sp>
        <p:sp>
          <p:nvSpPr>
            <p:cNvPr name="TextBox 14" id="14"/>
            <p:cNvSpPr txBox="true"/>
            <p:nvPr/>
          </p:nvSpPr>
          <p:spPr>
            <a:xfrm>
              <a:off x="0" y="-47625"/>
              <a:ext cx="4295968" cy="1378992"/>
            </a:xfrm>
            <a:prstGeom prst="rect">
              <a:avLst/>
            </a:prstGeom>
          </p:spPr>
          <p:txBody>
            <a:bodyPr anchor="ctr" rtlCol="false" tIns="50800" lIns="50800" bIns="50800" rIns="50800"/>
            <a:lstStyle/>
            <a:p>
              <a:pPr algn="ctr">
                <a:lnSpc>
                  <a:spcPts val="3639"/>
                </a:lnSpc>
              </a:pPr>
            </a:p>
            <a:p>
              <a:pPr algn="ctr">
                <a:lnSpc>
                  <a:spcPts val="3639"/>
                </a:lnSpc>
              </a:pPr>
            </a:p>
            <a:p>
              <a:pPr algn="ctr">
                <a:lnSpc>
                  <a:spcPts val="3639"/>
                </a:lnSpc>
              </a:pPr>
            </a:p>
            <a:p>
              <a:pPr algn="ctr">
                <a:lnSpc>
                  <a:spcPts val="3639"/>
                </a:lnSpc>
                <a:spcBef>
                  <a:spcPct val="0"/>
                </a:spcBef>
              </a:pPr>
            </a:p>
          </p:txBody>
        </p:sp>
      </p:grpSp>
      <p:sp>
        <p:nvSpPr>
          <p:cNvPr name="TextBox 15" id="15"/>
          <p:cNvSpPr txBox="true"/>
          <p:nvPr/>
        </p:nvSpPr>
        <p:spPr>
          <a:xfrm rot="0">
            <a:off x="8779198" y="7328028"/>
            <a:ext cx="8337345" cy="1091781"/>
          </a:xfrm>
          <a:prstGeom prst="rect">
            <a:avLst/>
          </a:prstGeom>
        </p:spPr>
        <p:txBody>
          <a:bodyPr anchor="t" rtlCol="false" tIns="0" lIns="0" bIns="0" rIns="0">
            <a:spAutoFit/>
          </a:bodyPr>
          <a:lstStyle/>
          <a:p>
            <a:pPr algn="ctr">
              <a:lnSpc>
                <a:spcPts val="4398"/>
              </a:lnSpc>
            </a:pPr>
            <a:r>
              <a:rPr lang="en-US" sz="3141">
                <a:solidFill>
                  <a:srgbClr val="000000"/>
                </a:solidFill>
                <a:latin typeface="Raleway 1 Bold"/>
              </a:rPr>
              <a:t>INTERVIEWEES FOUND WAYS TO CHANGE  </a:t>
            </a:r>
            <a:r>
              <a:rPr lang="en-US" sz="3141">
                <a:solidFill>
                  <a:srgbClr val="000000"/>
                </a:solidFill>
                <a:latin typeface="Raleway 1"/>
              </a:rPr>
              <a:t>their community.</a:t>
            </a:r>
          </a:p>
        </p:txBody>
      </p:sp>
      <p:grpSp>
        <p:nvGrpSpPr>
          <p:cNvPr name="Group 16" id="16"/>
          <p:cNvGrpSpPr/>
          <p:nvPr/>
        </p:nvGrpSpPr>
        <p:grpSpPr>
          <a:xfrm rot="0">
            <a:off x="8159746" y="3336347"/>
            <a:ext cx="9538150" cy="2590646"/>
            <a:chOff x="0" y="0"/>
            <a:chExt cx="4295968" cy="1166823"/>
          </a:xfrm>
        </p:grpSpPr>
        <p:sp>
          <p:nvSpPr>
            <p:cNvPr name="Freeform 17" id="17"/>
            <p:cNvSpPr/>
            <p:nvPr/>
          </p:nvSpPr>
          <p:spPr>
            <a:xfrm flipH="false" flipV="false" rot="0">
              <a:off x="0" y="0"/>
              <a:ext cx="4295968" cy="1166823"/>
            </a:xfrm>
            <a:custGeom>
              <a:avLst/>
              <a:gdLst/>
              <a:ahLst/>
              <a:cxnLst/>
              <a:rect r="r" b="b" t="t" l="l"/>
              <a:pathLst>
                <a:path h="1166823" w="4295968">
                  <a:moveTo>
                    <a:pt x="0" y="0"/>
                  </a:moveTo>
                  <a:lnTo>
                    <a:pt x="4295968" y="0"/>
                  </a:lnTo>
                  <a:lnTo>
                    <a:pt x="4295968" y="1166823"/>
                  </a:lnTo>
                  <a:lnTo>
                    <a:pt x="0" y="1166823"/>
                  </a:lnTo>
                  <a:close/>
                </a:path>
              </a:pathLst>
            </a:custGeom>
            <a:solidFill>
              <a:srgbClr val="000000">
                <a:alpha val="0"/>
              </a:srgbClr>
            </a:solidFill>
            <a:ln w="38100" cap="sq">
              <a:solidFill>
                <a:srgbClr val="BB5C34"/>
              </a:solidFill>
              <a:prstDash val="solid"/>
              <a:miter/>
            </a:ln>
          </p:spPr>
        </p:sp>
        <p:sp>
          <p:nvSpPr>
            <p:cNvPr name="TextBox 18" id="18"/>
            <p:cNvSpPr txBox="true"/>
            <p:nvPr/>
          </p:nvSpPr>
          <p:spPr>
            <a:xfrm>
              <a:off x="0" y="-57150"/>
              <a:ext cx="4295968" cy="1223973"/>
            </a:xfrm>
            <a:prstGeom prst="rect">
              <a:avLst/>
            </a:prstGeom>
          </p:spPr>
          <p:txBody>
            <a:bodyPr anchor="ctr" rtlCol="false" tIns="50800" lIns="50800" bIns="50800" rIns="50800"/>
            <a:lstStyle/>
            <a:p>
              <a:pPr algn="ctr">
                <a:lnSpc>
                  <a:spcPts val="3079"/>
                </a:lnSpc>
              </a:pPr>
            </a:p>
            <a:p>
              <a:pPr algn="ctr">
                <a:lnSpc>
                  <a:spcPts val="3079"/>
                </a:lnSpc>
              </a:pPr>
            </a:p>
            <a:p>
              <a:pPr algn="ctr">
                <a:lnSpc>
                  <a:spcPts val="3639"/>
                </a:lnSpc>
                <a:spcBef>
                  <a:spcPct val="0"/>
                </a:spcBef>
              </a:pPr>
            </a:p>
          </p:txBody>
        </p:sp>
      </p:grpSp>
      <p:sp>
        <p:nvSpPr>
          <p:cNvPr name="TextBox 19" id="19"/>
          <p:cNvSpPr txBox="true"/>
          <p:nvPr/>
        </p:nvSpPr>
        <p:spPr>
          <a:xfrm rot="0">
            <a:off x="8670736" y="3710541"/>
            <a:ext cx="8891492" cy="1589659"/>
          </a:xfrm>
          <a:prstGeom prst="rect">
            <a:avLst/>
          </a:prstGeom>
        </p:spPr>
        <p:txBody>
          <a:bodyPr anchor="t" rtlCol="false" tIns="0" lIns="0" bIns="0" rIns="0">
            <a:spAutoFit/>
          </a:bodyPr>
          <a:lstStyle/>
          <a:p>
            <a:pPr>
              <a:lnSpc>
                <a:spcPts val="4255"/>
              </a:lnSpc>
            </a:pPr>
            <a:r>
              <a:rPr lang="en-US" sz="3039">
                <a:solidFill>
                  <a:srgbClr val="000000"/>
                </a:solidFill>
                <a:latin typeface="Raleway 1 Bold"/>
              </a:rPr>
              <a:t>IMMIGRANT MENTAL HEALTH </a:t>
            </a:r>
            <a:r>
              <a:rPr lang="en-US" sz="3039">
                <a:solidFill>
                  <a:srgbClr val="000000"/>
                </a:solidFill>
                <a:latin typeface="Raleway 1 Medium"/>
              </a:rPr>
              <a:t>and the feeling of being an immigrant whether documented or not, bring forth unique struggles and barriers. </a:t>
            </a:r>
          </a:p>
        </p:txBody>
      </p:sp>
      <p:sp>
        <p:nvSpPr>
          <p:cNvPr name="TextBox 20" id="20"/>
          <p:cNvSpPr txBox="true"/>
          <p:nvPr/>
        </p:nvSpPr>
        <p:spPr>
          <a:xfrm rot="0">
            <a:off x="1028700" y="1815414"/>
            <a:ext cx="6754091" cy="508569"/>
          </a:xfrm>
          <a:prstGeom prst="rect">
            <a:avLst/>
          </a:prstGeom>
        </p:spPr>
        <p:txBody>
          <a:bodyPr anchor="t" rtlCol="false" tIns="0" lIns="0" bIns="0" rIns="0">
            <a:spAutoFit/>
          </a:bodyPr>
          <a:lstStyle/>
          <a:p>
            <a:pPr algn="just" marL="0" indent="0" lvl="0">
              <a:lnSpc>
                <a:spcPts val="3719"/>
              </a:lnSpc>
            </a:pPr>
            <a:r>
              <a:rPr lang="en-US" sz="3999">
                <a:solidFill>
                  <a:srgbClr val="D34A24"/>
                </a:solidFill>
                <a:latin typeface="Roca One Bold"/>
              </a:rPr>
              <a:t>Immigrant Stories</a:t>
            </a:r>
          </a:p>
        </p:txBody>
      </p:sp>
      <p:sp>
        <p:nvSpPr>
          <p:cNvPr name="TextBox 21" id="21"/>
          <p:cNvSpPr txBox="true"/>
          <p:nvPr/>
        </p:nvSpPr>
        <p:spPr>
          <a:xfrm rot="0">
            <a:off x="1017540" y="2519556"/>
            <a:ext cx="5725391" cy="1095375"/>
          </a:xfrm>
          <a:prstGeom prst="rect">
            <a:avLst/>
          </a:prstGeom>
        </p:spPr>
        <p:txBody>
          <a:bodyPr anchor="t" rtlCol="false" tIns="0" lIns="0" bIns="0" rIns="0">
            <a:spAutoFit/>
          </a:bodyPr>
          <a:lstStyle/>
          <a:p>
            <a:pPr algn="l" marL="0" indent="0" lvl="0">
              <a:lnSpc>
                <a:spcPts val="8640"/>
              </a:lnSpc>
              <a:spcBef>
                <a:spcPct val="0"/>
              </a:spcBef>
            </a:pPr>
            <a:r>
              <a:rPr lang="en-US" sz="7200">
                <a:solidFill>
                  <a:srgbClr val="3C7F72"/>
                </a:solidFill>
                <a:latin typeface="Roca One"/>
              </a:rPr>
              <a:t>Key Findings</a:t>
            </a:r>
          </a:p>
        </p:txBody>
      </p:sp>
      <p:sp>
        <p:nvSpPr>
          <p:cNvPr name="Freeform 22" id="22"/>
          <p:cNvSpPr/>
          <p:nvPr/>
        </p:nvSpPr>
        <p:spPr>
          <a:xfrm flipH="false" flipV="false" rot="0">
            <a:off x="7400595" y="993337"/>
            <a:ext cx="1082480" cy="1082480"/>
          </a:xfrm>
          <a:custGeom>
            <a:avLst/>
            <a:gdLst/>
            <a:ahLst/>
            <a:cxnLst/>
            <a:rect r="r" b="b" t="t" l="l"/>
            <a:pathLst>
              <a:path h="1082480" w="1082480">
                <a:moveTo>
                  <a:pt x="0" y="0"/>
                </a:moveTo>
                <a:lnTo>
                  <a:pt x="1082480" y="0"/>
                </a:lnTo>
                <a:lnTo>
                  <a:pt x="1082480" y="1082481"/>
                </a:lnTo>
                <a:lnTo>
                  <a:pt x="0" y="10824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7412548" y="4012825"/>
            <a:ext cx="1130675" cy="1130675"/>
          </a:xfrm>
          <a:custGeom>
            <a:avLst/>
            <a:gdLst/>
            <a:ahLst/>
            <a:cxnLst/>
            <a:rect r="r" b="b" t="t" l="l"/>
            <a:pathLst>
              <a:path h="1130675" w="1130675">
                <a:moveTo>
                  <a:pt x="0" y="0"/>
                </a:moveTo>
                <a:lnTo>
                  <a:pt x="1130675" y="0"/>
                </a:lnTo>
                <a:lnTo>
                  <a:pt x="1130675" y="1130675"/>
                </a:lnTo>
                <a:lnTo>
                  <a:pt x="0" y="11306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4" id="24"/>
          <p:cNvSpPr/>
          <p:nvPr/>
        </p:nvSpPr>
        <p:spPr>
          <a:xfrm flipH="false" flipV="false" rot="0">
            <a:off x="7472696" y="7254823"/>
            <a:ext cx="1010380" cy="1010380"/>
          </a:xfrm>
          <a:custGeom>
            <a:avLst/>
            <a:gdLst/>
            <a:ahLst/>
            <a:cxnLst/>
            <a:rect r="r" b="b" t="t" l="l"/>
            <a:pathLst>
              <a:path h="1010380" w="1010380">
                <a:moveTo>
                  <a:pt x="0" y="0"/>
                </a:moveTo>
                <a:lnTo>
                  <a:pt x="1010379" y="0"/>
                </a:lnTo>
                <a:lnTo>
                  <a:pt x="1010379" y="1010380"/>
                </a:lnTo>
                <a:lnTo>
                  <a:pt x="0" y="10103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760916"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569642" y="-68488"/>
            <a:ext cx="10718358" cy="9998211"/>
            <a:chOff x="0" y="0"/>
            <a:chExt cx="2822942" cy="2633274"/>
          </a:xfrm>
        </p:grpSpPr>
        <p:sp>
          <p:nvSpPr>
            <p:cNvPr name="Freeform 4" id="4"/>
            <p:cNvSpPr/>
            <p:nvPr/>
          </p:nvSpPr>
          <p:spPr>
            <a:xfrm flipH="false" flipV="false" rot="0">
              <a:off x="0" y="0"/>
              <a:ext cx="2822942" cy="2633274"/>
            </a:xfrm>
            <a:custGeom>
              <a:avLst/>
              <a:gdLst/>
              <a:ahLst/>
              <a:cxnLst/>
              <a:rect r="r" b="b" t="t" l="l"/>
              <a:pathLst>
                <a:path h="2633274" w="2822942">
                  <a:moveTo>
                    <a:pt x="36838" y="0"/>
                  </a:moveTo>
                  <a:lnTo>
                    <a:pt x="2786104" y="0"/>
                  </a:lnTo>
                  <a:cubicBezTo>
                    <a:pt x="2795874" y="0"/>
                    <a:pt x="2805244" y="3881"/>
                    <a:pt x="2812152" y="10789"/>
                  </a:cubicBezTo>
                  <a:cubicBezTo>
                    <a:pt x="2819061" y="17698"/>
                    <a:pt x="2822942" y="27068"/>
                    <a:pt x="2822942" y="36838"/>
                  </a:cubicBezTo>
                  <a:lnTo>
                    <a:pt x="2822942" y="2596436"/>
                  </a:lnTo>
                  <a:cubicBezTo>
                    <a:pt x="2822942" y="2606206"/>
                    <a:pt x="2819061" y="2615576"/>
                    <a:pt x="2812152" y="2622484"/>
                  </a:cubicBezTo>
                  <a:cubicBezTo>
                    <a:pt x="2805244" y="2629393"/>
                    <a:pt x="2795874" y="2633274"/>
                    <a:pt x="2786104" y="2633274"/>
                  </a:cubicBezTo>
                  <a:lnTo>
                    <a:pt x="36838" y="2633274"/>
                  </a:lnTo>
                  <a:cubicBezTo>
                    <a:pt x="27068" y="2633274"/>
                    <a:pt x="17698" y="2629393"/>
                    <a:pt x="10789" y="2622484"/>
                  </a:cubicBezTo>
                  <a:cubicBezTo>
                    <a:pt x="3881" y="2615576"/>
                    <a:pt x="0" y="2606206"/>
                    <a:pt x="0" y="2596436"/>
                  </a:cubicBezTo>
                  <a:lnTo>
                    <a:pt x="0" y="36838"/>
                  </a:lnTo>
                  <a:cubicBezTo>
                    <a:pt x="0" y="27068"/>
                    <a:pt x="3881" y="17698"/>
                    <a:pt x="10789" y="10789"/>
                  </a:cubicBezTo>
                  <a:cubicBezTo>
                    <a:pt x="17698" y="3881"/>
                    <a:pt x="27068" y="0"/>
                    <a:pt x="36838" y="0"/>
                  </a:cubicBezTo>
                  <a:close/>
                </a:path>
              </a:pathLst>
            </a:custGeom>
            <a:solidFill>
              <a:srgbClr val="FFFFFF"/>
            </a:solidFill>
            <a:ln w="133350" cap="rnd">
              <a:solidFill>
                <a:srgbClr val="FFC107"/>
              </a:solidFill>
              <a:prstDash val="solid"/>
              <a:round/>
            </a:ln>
          </p:spPr>
        </p:sp>
        <p:sp>
          <p:nvSpPr>
            <p:cNvPr name="TextBox 5" id="5"/>
            <p:cNvSpPr txBox="true"/>
            <p:nvPr/>
          </p:nvSpPr>
          <p:spPr>
            <a:xfrm>
              <a:off x="0" y="-47625"/>
              <a:ext cx="2822942" cy="2680899"/>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6" id="6"/>
          <p:cNvSpPr/>
          <p:nvPr/>
        </p:nvSpPr>
        <p:spPr>
          <a:xfrm flipH="false" flipV="false" rot="-5400000">
            <a:off x="-3100385" y="1411239"/>
            <a:ext cx="2082669" cy="7204201"/>
          </a:xfrm>
          <a:custGeom>
            <a:avLst/>
            <a:gdLst/>
            <a:ahLst/>
            <a:cxnLst/>
            <a:rect r="r" b="b" t="t" l="l"/>
            <a:pathLst>
              <a:path h="7204201" w="2082669">
                <a:moveTo>
                  <a:pt x="0" y="0"/>
                </a:moveTo>
                <a:lnTo>
                  <a:pt x="2082669" y="0"/>
                </a:lnTo>
                <a:lnTo>
                  <a:pt x="2082669" y="7204200"/>
                </a:lnTo>
                <a:lnTo>
                  <a:pt x="0" y="7204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8159746" y="528385"/>
            <a:ext cx="9538150" cy="2432633"/>
            <a:chOff x="0" y="0"/>
            <a:chExt cx="4295968" cy="1095654"/>
          </a:xfrm>
        </p:grpSpPr>
        <p:sp>
          <p:nvSpPr>
            <p:cNvPr name="Freeform 8" id="8"/>
            <p:cNvSpPr/>
            <p:nvPr/>
          </p:nvSpPr>
          <p:spPr>
            <a:xfrm flipH="false" flipV="false" rot="0">
              <a:off x="0" y="0"/>
              <a:ext cx="4295968" cy="1095654"/>
            </a:xfrm>
            <a:custGeom>
              <a:avLst/>
              <a:gdLst/>
              <a:ahLst/>
              <a:cxnLst/>
              <a:rect r="r" b="b" t="t" l="l"/>
              <a:pathLst>
                <a:path h="1095654" w="4295968">
                  <a:moveTo>
                    <a:pt x="0" y="0"/>
                  </a:moveTo>
                  <a:lnTo>
                    <a:pt x="4295968" y="0"/>
                  </a:lnTo>
                  <a:lnTo>
                    <a:pt x="4295968" y="1095654"/>
                  </a:lnTo>
                  <a:lnTo>
                    <a:pt x="0" y="1095654"/>
                  </a:lnTo>
                  <a:close/>
                </a:path>
              </a:pathLst>
            </a:custGeom>
            <a:solidFill>
              <a:srgbClr val="000000">
                <a:alpha val="0"/>
              </a:srgbClr>
            </a:solidFill>
            <a:ln w="38100" cap="sq">
              <a:solidFill>
                <a:srgbClr val="BB5C34"/>
              </a:solidFill>
              <a:prstDash val="solid"/>
              <a:miter/>
            </a:ln>
          </p:spPr>
        </p:sp>
        <p:sp>
          <p:nvSpPr>
            <p:cNvPr name="TextBox 9" id="9"/>
            <p:cNvSpPr txBox="true"/>
            <p:nvPr/>
          </p:nvSpPr>
          <p:spPr>
            <a:xfrm>
              <a:off x="0" y="-57150"/>
              <a:ext cx="4295968" cy="1152804"/>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8159746" y="5997052"/>
            <a:ext cx="9538150" cy="3261248"/>
            <a:chOff x="0" y="0"/>
            <a:chExt cx="4295968" cy="1468861"/>
          </a:xfrm>
        </p:grpSpPr>
        <p:sp>
          <p:nvSpPr>
            <p:cNvPr name="Freeform 11" id="11"/>
            <p:cNvSpPr/>
            <p:nvPr/>
          </p:nvSpPr>
          <p:spPr>
            <a:xfrm flipH="false" flipV="false" rot="0">
              <a:off x="0" y="0"/>
              <a:ext cx="4295968" cy="1468861"/>
            </a:xfrm>
            <a:custGeom>
              <a:avLst/>
              <a:gdLst/>
              <a:ahLst/>
              <a:cxnLst/>
              <a:rect r="r" b="b" t="t" l="l"/>
              <a:pathLst>
                <a:path h="1468861" w="4295968">
                  <a:moveTo>
                    <a:pt x="0" y="0"/>
                  </a:moveTo>
                  <a:lnTo>
                    <a:pt x="4295968" y="0"/>
                  </a:lnTo>
                  <a:lnTo>
                    <a:pt x="4295968" y="1468861"/>
                  </a:lnTo>
                  <a:lnTo>
                    <a:pt x="0" y="1468861"/>
                  </a:lnTo>
                  <a:close/>
                </a:path>
              </a:pathLst>
            </a:custGeom>
            <a:solidFill>
              <a:srgbClr val="000000">
                <a:alpha val="0"/>
              </a:srgbClr>
            </a:solidFill>
            <a:ln w="38100" cap="sq">
              <a:solidFill>
                <a:srgbClr val="BB5C34"/>
              </a:solidFill>
              <a:prstDash val="solid"/>
              <a:miter/>
            </a:ln>
          </p:spPr>
        </p:sp>
        <p:sp>
          <p:nvSpPr>
            <p:cNvPr name="TextBox 12" id="12"/>
            <p:cNvSpPr txBox="true"/>
            <p:nvPr/>
          </p:nvSpPr>
          <p:spPr>
            <a:xfrm>
              <a:off x="0" y="-66675"/>
              <a:ext cx="4295968" cy="1535536"/>
            </a:xfrm>
            <a:prstGeom prst="rect">
              <a:avLst/>
            </a:prstGeom>
          </p:spPr>
          <p:txBody>
            <a:bodyPr anchor="ctr" rtlCol="false" tIns="50800" lIns="50800" bIns="50800" rIns="50800"/>
            <a:lstStyle/>
            <a:p>
              <a:pPr algn="ctr">
                <a:lnSpc>
                  <a:spcPts val="3639"/>
                </a:lnSpc>
              </a:pPr>
            </a:p>
            <a:p>
              <a:pPr algn="ctr">
                <a:lnSpc>
                  <a:spcPts val="3639"/>
                </a:lnSpc>
              </a:pPr>
            </a:p>
            <a:p>
              <a:pPr algn="ctr">
                <a:lnSpc>
                  <a:spcPts val="3639"/>
                </a:lnSpc>
                <a:spcBef>
                  <a:spcPct val="0"/>
                </a:spcBef>
              </a:pPr>
            </a:p>
          </p:txBody>
        </p:sp>
      </p:grpSp>
      <p:sp>
        <p:nvSpPr>
          <p:cNvPr name="Freeform 13" id="13"/>
          <p:cNvSpPr/>
          <p:nvPr/>
        </p:nvSpPr>
        <p:spPr>
          <a:xfrm flipH="false" flipV="false" rot="0">
            <a:off x="11778654" y="2961018"/>
            <a:ext cx="2102454" cy="3036034"/>
          </a:xfrm>
          <a:custGeom>
            <a:avLst/>
            <a:gdLst/>
            <a:ahLst/>
            <a:cxnLst/>
            <a:rect r="r" b="b" t="t" l="l"/>
            <a:pathLst>
              <a:path h="3036034" w="2102454">
                <a:moveTo>
                  <a:pt x="0" y="0"/>
                </a:moveTo>
                <a:lnTo>
                  <a:pt x="2102454" y="0"/>
                </a:lnTo>
                <a:lnTo>
                  <a:pt x="2102454" y="3036034"/>
                </a:lnTo>
                <a:lnTo>
                  <a:pt x="0" y="30360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1028700" y="7172752"/>
            <a:ext cx="5714232" cy="1536065"/>
          </a:xfrm>
          <a:prstGeom prst="rect">
            <a:avLst/>
          </a:prstGeom>
        </p:spPr>
        <p:txBody>
          <a:bodyPr anchor="t" rtlCol="false" tIns="0" lIns="0" bIns="0" rIns="0">
            <a:spAutoFit/>
          </a:bodyPr>
          <a:lstStyle/>
          <a:p>
            <a:pPr algn="ctr" marL="0" indent="0" lvl="0">
              <a:lnSpc>
                <a:spcPts val="4059"/>
              </a:lnSpc>
            </a:pPr>
            <a:r>
              <a:rPr lang="en-US" sz="2899">
                <a:solidFill>
                  <a:srgbClr val="000000"/>
                </a:solidFill>
                <a:latin typeface="Open Sauce"/>
              </a:rPr>
              <a:t>Collective information gathered from interviewees with OIR have highlighted the following:</a:t>
            </a:r>
          </a:p>
        </p:txBody>
      </p:sp>
      <p:sp>
        <p:nvSpPr>
          <p:cNvPr name="TextBox 15" id="15"/>
          <p:cNvSpPr txBox="true"/>
          <p:nvPr/>
        </p:nvSpPr>
        <p:spPr>
          <a:xfrm rot="0">
            <a:off x="8562477" y="956876"/>
            <a:ext cx="8732688" cy="1589621"/>
          </a:xfrm>
          <a:prstGeom prst="rect">
            <a:avLst/>
          </a:prstGeom>
        </p:spPr>
        <p:txBody>
          <a:bodyPr anchor="t" rtlCol="false" tIns="0" lIns="0" bIns="0" rIns="0">
            <a:spAutoFit/>
          </a:bodyPr>
          <a:lstStyle/>
          <a:p>
            <a:pPr algn="ctr">
              <a:lnSpc>
                <a:spcPts val="4258"/>
              </a:lnSpc>
            </a:pPr>
            <a:r>
              <a:rPr lang="en-US" sz="3041">
                <a:solidFill>
                  <a:srgbClr val="000000"/>
                </a:solidFill>
                <a:latin typeface="Raleway 2 Bold"/>
              </a:rPr>
              <a:t>SHARING AND PERSERVING OF CULTURE </a:t>
            </a:r>
            <a:r>
              <a:rPr lang="en-US" sz="3041">
                <a:solidFill>
                  <a:srgbClr val="000000"/>
                </a:solidFill>
                <a:latin typeface="Raleway 2"/>
              </a:rPr>
              <a:t>is highly important for newly immigrated and settled immigrants in the county.</a:t>
            </a:r>
          </a:p>
        </p:txBody>
      </p:sp>
      <p:sp>
        <p:nvSpPr>
          <p:cNvPr name="TextBox 16" id="16"/>
          <p:cNvSpPr txBox="true"/>
          <p:nvPr/>
        </p:nvSpPr>
        <p:spPr>
          <a:xfrm rot="0">
            <a:off x="8965209" y="6839850"/>
            <a:ext cx="7927225" cy="1589572"/>
          </a:xfrm>
          <a:prstGeom prst="rect">
            <a:avLst/>
          </a:prstGeom>
        </p:spPr>
        <p:txBody>
          <a:bodyPr anchor="t" rtlCol="false" tIns="0" lIns="0" bIns="0" rIns="0">
            <a:spAutoFit/>
          </a:bodyPr>
          <a:lstStyle/>
          <a:p>
            <a:pPr algn="ctr">
              <a:lnSpc>
                <a:spcPts val="4258"/>
              </a:lnSpc>
            </a:pPr>
            <a:r>
              <a:rPr lang="en-US" sz="3041">
                <a:solidFill>
                  <a:srgbClr val="000000"/>
                </a:solidFill>
                <a:latin typeface="Raleway 1 Bold"/>
              </a:rPr>
              <a:t>BEST PRACTICE MODELS EXIST </a:t>
            </a:r>
            <a:r>
              <a:rPr lang="en-US" sz="3041">
                <a:solidFill>
                  <a:srgbClr val="000000"/>
                </a:solidFill>
                <a:latin typeface="Raleway 1"/>
              </a:rPr>
              <a:t>in</a:t>
            </a:r>
            <a:r>
              <a:rPr lang="en-US" sz="3041">
                <a:solidFill>
                  <a:srgbClr val="000000"/>
                </a:solidFill>
                <a:latin typeface="Raleway 1 Bold"/>
              </a:rPr>
              <a:t> </a:t>
            </a:r>
            <a:r>
              <a:rPr lang="en-US" sz="3041">
                <a:solidFill>
                  <a:srgbClr val="000000"/>
                </a:solidFill>
                <a:latin typeface="Raleway 1"/>
              </a:rPr>
              <a:t>the county already. Programs like VPU, and Promotores are highly successful.</a:t>
            </a:r>
          </a:p>
        </p:txBody>
      </p:sp>
      <p:sp>
        <p:nvSpPr>
          <p:cNvPr name="TextBox 17" id="17"/>
          <p:cNvSpPr txBox="true"/>
          <p:nvPr/>
        </p:nvSpPr>
        <p:spPr>
          <a:xfrm rot="0">
            <a:off x="1028700" y="1815414"/>
            <a:ext cx="6754091" cy="508569"/>
          </a:xfrm>
          <a:prstGeom prst="rect">
            <a:avLst/>
          </a:prstGeom>
        </p:spPr>
        <p:txBody>
          <a:bodyPr anchor="t" rtlCol="false" tIns="0" lIns="0" bIns="0" rIns="0">
            <a:spAutoFit/>
          </a:bodyPr>
          <a:lstStyle/>
          <a:p>
            <a:pPr algn="just" marL="0" indent="0" lvl="0">
              <a:lnSpc>
                <a:spcPts val="3719"/>
              </a:lnSpc>
            </a:pPr>
            <a:r>
              <a:rPr lang="en-US" sz="3999">
                <a:solidFill>
                  <a:srgbClr val="D34A24"/>
                </a:solidFill>
                <a:latin typeface="Roca One Bold"/>
              </a:rPr>
              <a:t>Immigrant Stories</a:t>
            </a:r>
          </a:p>
        </p:txBody>
      </p:sp>
      <p:sp>
        <p:nvSpPr>
          <p:cNvPr name="TextBox 18" id="18"/>
          <p:cNvSpPr txBox="true"/>
          <p:nvPr/>
        </p:nvSpPr>
        <p:spPr>
          <a:xfrm rot="0">
            <a:off x="1028700" y="2543254"/>
            <a:ext cx="5725391" cy="1095375"/>
          </a:xfrm>
          <a:prstGeom prst="rect">
            <a:avLst/>
          </a:prstGeom>
        </p:spPr>
        <p:txBody>
          <a:bodyPr anchor="t" rtlCol="false" tIns="0" lIns="0" bIns="0" rIns="0">
            <a:spAutoFit/>
          </a:bodyPr>
          <a:lstStyle/>
          <a:p>
            <a:pPr algn="l" marL="0" indent="0" lvl="0">
              <a:lnSpc>
                <a:spcPts val="8640"/>
              </a:lnSpc>
              <a:spcBef>
                <a:spcPct val="0"/>
              </a:spcBef>
            </a:pPr>
            <a:r>
              <a:rPr lang="en-US" sz="7200">
                <a:solidFill>
                  <a:srgbClr val="3C7F72"/>
                </a:solidFill>
                <a:latin typeface="Roca One"/>
              </a:rPr>
              <a:t>Key Findings</a:t>
            </a:r>
          </a:p>
        </p:txBody>
      </p:sp>
      <p:sp>
        <p:nvSpPr>
          <p:cNvPr name="Freeform 19" id="19"/>
          <p:cNvSpPr/>
          <p:nvPr/>
        </p:nvSpPr>
        <p:spPr>
          <a:xfrm flipH="false" flipV="false" rot="0">
            <a:off x="7482914" y="975331"/>
            <a:ext cx="1046743" cy="1046743"/>
          </a:xfrm>
          <a:custGeom>
            <a:avLst/>
            <a:gdLst/>
            <a:ahLst/>
            <a:cxnLst/>
            <a:rect r="r" b="b" t="t" l="l"/>
            <a:pathLst>
              <a:path h="1046743" w="1046743">
                <a:moveTo>
                  <a:pt x="0" y="0"/>
                </a:moveTo>
                <a:lnTo>
                  <a:pt x="1046743" y="0"/>
                </a:lnTo>
                <a:lnTo>
                  <a:pt x="1046743" y="1046743"/>
                </a:lnTo>
                <a:lnTo>
                  <a:pt x="0" y="10467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7455347" y="7209278"/>
            <a:ext cx="1027728" cy="1027728"/>
          </a:xfrm>
          <a:custGeom>
            <a:avLst/>
            <a:gdLst/>
            <a:ahLst/>
            <a:cxnLst/>
            <a:rect r="r" b="b" t="t" l="l"/>
            <a:pathLst>
              <a:path h="1027728" w="1027728">
                <a:moveTo>
                  <a:pt x="0" y="0"/>
                </a:moveTo>
                <a:lnTo>
                  <a:pt x="1027728" y="0"/>
                </a:lnTo>
                <a:lnTo>
                  <a:pt x="1027728" y="1027728"/>
                </a:lnTo>
                <a:lnTo>
                  <a:pt x="0" y="102772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3765156" y="-583057"/>
            <a:ext cx="10121601" cy="10913806"/>
            <a:chOff x="0" y="0"/>
            <a:chExt cx="2665771" cy="2874418"/>
          </a:xfrm>
        </p:grpSpPr>
        <p:sp>
          <p:nvSpPr>
            <p:cNvPr name="Freeform 3" id="3"/>
            <p:cNvSpPr/>
            <p:nvPr/>
          </p:nvSpPr>
          <p:spPr>
            <a:xfrm flipH="false" flipV="false" rot="0">
              <a:off x="0" y="0"/>
              <a:ext cx="2665771" cy="2874418"/>
            </a:xfrm>
            <a:custGeom>
              <a:avLst/>
              <a:gdLst/>
              <a:ahLst/>
              <a:cxnLst/>
              <a:rect r="r" b="b" t="t" l="l"/>
              <a:pathLst>
                <a:path h="2874418" w="2665771">
                  <a:moveTo>
                    <a:pt x="0" y="0"/>
                  </a:moveTo>
                  <a:lnTo>
                    <a:pt x="2665771" y="0"/>
                  </a:lnTo>
                  <a:lnTo>
                    <a:pt x="2665771" y="2874418"/>
                  </a:lnTo>
                  <a:lnTo>
                    <a:pt x="0" y="2874418"/>
                  </a:lnTo>
                  <a:close/>
                </a:path>
              </a:pathLst>
            </a:custGeom>
            <a:solidFill>
              <a:srgbClr val="3477BA"/>
            </a:solidFill>
          </p:spPr>
        </p:sp>
        <p:sp>
          <p:nvSpPr>
            <p:cNvPr name="TextBox 4" id="4"/>
            <p:cNvSpPr txBox="true"/>
            <p:nvPr/>
          </p:nvSpPr>
          <p:spPr>
            <a:xfrm>
              <a:off x="0" y="-47625"/>
              <a:ext cx="2665771" cy="2922043"/>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5759373" y="2369547"/>
            <a:ext cx="1194143" cy="119414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8" id="8"/>
          <p:cNvSpPr/>
          <p:nvPr/>
        </p:nvSpPr>
        <p:spPr>
          <a:xfrm flipH="false" flipV="false" rot="-5400000">
            <a:off x="13905594" y="4063477"/>
            <a:ext cx="6707412" cy="3898913"/>
          </a:xfrm>
          <a:custGeom>
            <a:avLst/>
            <a:gdLst/>
            <a:ahLst/>
            <a:cxnLst/>
            <a:rect r="r" b="b" t="t" l="l"/>
            <a:pathLst>
              <a:path h="3898913" w="6707412">
                <a:moveTo>
                  <a:pt x="0" y="0"/>
                </a:moveTo>
                <a:lnTo>
                  <a:pt x="6707412" y="0"/>
                </a:lnTo>
                <a:lnTo>
                  <a:pt x="6707412" y="3898914"/>
                </a:lnTo>
                <a:lnTo>
                  <a:pt x="0" y="3898914"/>
                </a:lnTo>
                <a:lnTo>
                  <a:pt x="0" y="0"/>
                </a:lnTo>
                <a:close/>
              </a:path>
            </a:pathLst>
          </a:custGeom>
          <a:blipFill>
            <a:blip r:embed="rId2">
              <a:extLst>
                <a:ext uri="{96DAC541-7B7A-43D3-8B79-37D633B846F1}">
                  <asvg:svgBlip xmlns:asvg="http://schemas.microsoft.com/office/drawing/2016/SVG/main" r:embed="rId3"/>
                </a:ext>
              </a:extLst>
            </a:blip>
            <a:stretch>
              <a:fillRect l="0" t="0" r="0" b="-72660"/>
            </a:stretch>
          </a:blipFill>
        </p:spPr>
      </p:sp>
      <p:sp>
        <p:nvSpPr>
          <p:cNvPr name="Freeform 9" id="9"/>
          <p:cNvSpPr/>
          <p:nvPr/>
        </p:nvSpPr>
        <p:spPr>
          <a:xfrm flipH="false" flipV="true" rot="5400000">
            <a:off x="13905594" y="-4155368"/>
            <a:ext cx="6707412" cy="3898913"/>
          </a:xfrm>
          <a:custGeom>
            <a:avLst/>
            <a:gdLst/>
            <a:ahLst/>
            <a:cxnLst/>
            <a:rect r="r" b="b" t="t" l="l"/>
            <a:pathLst>
              <a:path h="3898913" w="6707412">
                <a:moveTo>
                  <a:pt x="0" y="3898913"/>
                </a:moveTo>
                <a:lnTo>
                  <a:pt x="6707412" y="3898913"/>
                </a:lnTo>
                <a:lnTo>
                  <a:pt x="6707412" y="0"/>
                </a:lnTo>
                <a:lnTo>
                  <a:pt x="0" y="0"/>
                </a:lnTo>
                <a:lnTo>
                  <a:pt x="0" y="3898913"/>
                </a:lnTo>
                <a:close/>
              </a:path>
            </a:pathLst>
          </a:custGeom>
          <a:blipFill>
            <a:blip r:embed="rId2">
              <a:extLst>
                <a:ext uri="{96DAC541-7B7A-43D3-8B79-37D633B846F1}">
                  <asvg:svgBlip xmlns:asvg="http://schemas.microsoft.com/office/drawing/2016/SVG/main" r:embed="rId3"/>
                </a:ext>
              </a:extLst>
            </a:blip>
            <a:stretch>
              <a:fillRect l="0" t="0" r="0" b="-72660"/>
            </a:stretch>
          </a:blipFill>
        </p:spPr>
      </p:sp>
      <p:sp>
        <p:nvSpPr>
          <p:cNvPr name="Freeform 10" id="10"/>
          <p:cNvSpPr/>
          <p:nvPr/>
        </p:nvSpPr>
        <p:spPr>
          <a:xfrm flipH="false" flipV="false" rot="0">
            <a:off x="5818092" y="2428266"/>
            <a:ext cx="1076705" cy="1076705"/>
          </a:xfrm>
          <a:custGeom>
            <a:avLst/>
            <a:gdLst/>
            <a:ahLst/>
            <a:cxnLst/>
            <a:rect r="r" b="b" t="t" l="l"/>
            <a:pathLst>
              <a:path h="1076705" w="1076705">
                <a:moveTo>
                  <a:pt x="0" y="0"/>
                </a:moveTo>
                <a:lnTo>
                  <a:pt x="1076705" y="0"/>
                </a:lnTo>
                <a:lnTo>
                  <a:pt x="1076705" y="1076705"/>
                </a:lnTo>
                <a:lnTo>
                  <a:pt x="0" y="10767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9144000" y="1563853"/>
            <a:ext cx="10712668" cy="1095375"/>
          </a:xfrm>
          <a:prstGeom prst="rect">
            <a:avLst/>
          </a:prstGeom>
        </p:spPr>
        <p:txBody>
          <a:bodyPr anchor="t" rtlCol="false" tIns="0" lIns="0" bIns="0" rIns="0">
            <a:spAutoFit/>
          </a:bodyPr>
          <a:lstStyle/>
          <a:p>
            <a:pPr algn="l" marL="0" indent="0" lvl="0">
              <a:lnSpc>
                <a:spcPts val="8640"/>
              </a:lnSpc>
              <a:spcBef>
                <a:spcPct val="0"/>
              </a:spcBef>
            </a:pPr>
            <a:r>
              <a:rPr lang="en-US" sz="7200" u="none">
                <a:solidFill>
                  <a:srgbClr val="000000"/>
                </a:solidFill>
                <a:latin typeface="Roca One Bold"/>
              </a:rPr>
              <a:t>Recommendation</a:t>
            </a:r>
          </a:p>
        </p:txBody>
      </p:sp>
      <p:sp>
        <p:nvSpPr>
          <p:cNvPr name="TextBox 12" id="12"/>
          <p:cNvSpPr txBox="true"/>
          <p:nvPr/>
        </p:nvSpPr>
        <p:spPr>
          <a:xfrm rot="0">
            <a:off x="227991" y="1725778"/>
            <a:ext cx="6020931" cy="933831"/>
          </a:xfrm>
          <a:prstGeom prst="rect">
            <a:avLst/>
          </a:prstGeom>
        </p:spPr>
        <p:txBody>
          <a:bodyPr anchor="t" rtlCol="false" tIns="0" lIns="0" bIns="0" rIns="0">
            <a:spAutoFit/>
          </a:bodyPr>
          <a:lstStyle/>
          <a:p>
            <a:pPr algn="ctr" marL="0" indent="0" lvl="0">
              <a:lnSpc>
                <a:spcPts val="6912"/>
              </a:lnSpc>
            </a:pPr>
            <a:r>
              <a:rPr lang="en-US" sz="7200">
                <a:solidFill>
                  <a:srgbClr val="FFFBED"/>
                </a:solidFill>
                <a:latin typeface="Roca One Ultra-Bold"/>
              </a:rPr>
              <a:t>Intention</a:t>
            </a:r>
          </a:p>
        </p:txBody>
      </p:sp>
      <p:sp>
        <p:nvSpPr>
          <p:cNvPr name="TextBox 13" id="13"/>
          <p:cNvSpPr txBox="true"/>
          <p:nvPr/>
        </p:nvSpPr>
        <p:spPr>
          <a:xfrm rot="0">
            <a:off x="585726" y="3244214"/>
            <a:ext cx="5305461" cy="1899286"/>
          </a:xfrm>
          <a:prstGeom prst="rect">
            <a:avLst/>
          </a:prstGeom>
        </p:spPr>
        <p:txBody>
          <a:bodyPr anchor="t" rtlCol="false" tIns="0" lIns="0" bIns="0" rIns="0">
            <a:spAutoFit/>
          </a:bodyPr>
          <a:lstStyle/>
          <a:p>
            <a:pPr algn="ctr">
              <a:lnSpc>
                <a:spcPts val="5039"/>
              </a:lnSpc>
              <a:spcBef>
                <a:spcPct val="0"/>
              </a:spcBef>
            </a:pPr>
            <a:r>
              <a:rPr lang="en-US" sz="3599">
                <a:solidFill>
                  <a:srgbClr val="FFDE59"/>
                </a:solidFill>
                <a:latin typeface="Roca One Bold"/>
              </a:rPr>
              <a:t>Recognition &amp; Understanding of Cultural Complexity</a:t>
            </a:r>
          </a:p>
        </p:txBody>
      </p:sp>
      <p:sp>
        <p:nvSpPr>
          <p:cNvPr name="TextBox 14" id="14"/>
          <p:cNvSpPr txBox="true"/>
          <p:nvPr/>
        </p:nvSpPr>
        <p:spPr>
          <a:xfrm rot="0">
            <a:off x="7853175" y="3102957"/>
            <a:ext cx="7151761" cy="1899285"/>
          </a:xfrm>
          <a:prstGeom prst="rect">
            <a:avLst/>
          </a:prstGeom>
        </p:spPr>
        <p:txBody>
          <a:bodyPr anchor="t" rtlCol="false" tIns="0" lIns="0" bIns="0" rIns="0">
            <a:spAutoFit/>
          </a:bodyPr>
          <a:lstStyle/>
          <a:p>
            <a:pPr>
              <a:lnSpc>
                <a:spcPts val="5040"/>
              </a:lnSpc>
              <a:spcBef>
                <a:spcPct val="0"/>
              </a:spcBef>
            </a:pPr>
            <a:r>
              <a:rPr lang="en-US" sz="3600">
                <a:solidFill>
                  <a:srgbClr val="44585B"/>
                </a:solidFill>
                <a:latin typeface="Roca One Bold"/>
              </a:rPr>
              <a:t>Establish an  immigrant </a:t>
            </a:r>
          </a:p>
          <a:p>
            <a:pPr>
              <a:lnSpc>
                <a:spcPts val="5040"/>
              </a:lnSpc>
              <a:spcBef>
                <a:spcPct val="0"/>
              </a:spcBef>
            </a:pPr>
            <a:r>
              <a:rPr lang="en-US" sz="3600">
                <a:solidFill>
                  <a:srgbClr val="44585B"/>
                </a:solidFill>
                <a:latin typeface="Roca One Bold"/>
              </a:rPr>
              <a:t>commission and implement supports</a:t>
            </a:r>
          </a:p>
        </p:txBody>
      </p:sp>
      <p:grpSp>
        <p:nvGrpSpPr>
          <p:cNvPr name="Group 15" id="15"/>
          <p:cNvGrpSpPr/>
          <p:nvPr/>
        </p:nvGrpSpPr>
        <p:grpSpPr>
          <a:xfrm rot="0">
            <a:off x="5653741" y="6012934"/>
            <a:ext cx="1190364" cy="119036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8" id="18"/>
          <p:cNvSpPr/>
          <p:nvPr/>
        </p:nvSpPr>
        <p:spPr>
          <a:xfrm flipH="false" flipV="false" rot="0">
            <a:off x="5709462" y="6068656"/>
            <a:ext cx="1078920" cy="1078920"/>
          </a:xfrm>
          <a:custGeom>
            <a:avLst/>
            <a:gdLst/>
            <a:ahLst/>
            <a:cxnLst/>
            <a:rect r="r" b="b" t="t" l="l"/>
            <a:pathLst>
              <a:path h="1078920" w="1078920">
                <a:moveTo>
                  <a:pt x="0" y="0"/>
                </a:moveTo>
                <a:lnTo>
                  <a:pt x="1078920" y="0"/>
                </a:lnTo>
                <a:lnTo>
                  <a:pt x="1078920" y="1078920"/>
                </a:lnTo>
                <a:lnTo>
                  <a:pt x="0" y="10789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280202" y="7252709"/>
            <a:ext cx="5916510" cy="1899285"/>
          </a:xfrm>
          <a:prstGeom prst="rect">
            <a:avLst/>
          </a:prstGeom>
        </p:spPr>
        <p:txBody>
          <a:bodyPr anchor="t" rtlCol="false" tIns="0" lIns="0" bIns="0" rIns="0">
            <a:spAutoFit/>
          </a:bodyPr>
          <a:lstStyle/>
          <a:p>
            <a:pPr algn="ctr">
              <a:lnSpc>
                <a:spcPts val="5040"/>
              </a:lnSpc>
            </a:pPr>
            <a:r>
              <a:rPr lang="en-US" sz="3600">
                <a:solidFill>
                  <a:srgbClr val="FFDE59"/>
                </a:solidFill>
                <a:latin typeface="Roca One Bold"/>
              </a:rPr>
              <a:t>Increase Sustained &amp; Strategic</a:t>
            </a:r>
          </a:p>
          <a:p>
            <a:pPr algn="ctr">
              <a:lnSpc>
                <a:spcPts val="5040"/>
              </a:lnSpc>
            </a:pPr>
            <a:r>
              <a:rPr lang="en-US" sz="3600">
                <a:solidFill>
                  <a:srgbClr val="FFDE59"/>
                </a:solidFill>
                <a:latin typeface="Roca One Bold"/>
              </a:rPr>
              <a:t>Outreach to Communities</a:t>
            </a:r>
          </a:p>
        </p:txBody>
      </p:sp>
      <p:sp>
        <p:nvSpPr>
          <p:cNvPr name="TextBox 20" id="20"/>
          <p:cNvSpPr txBox="true"/>
          <p:nvPr/>
        </p:nvSpPr>
        <p:spPr>
          <a:xfrm rot="0">
            <a:off x="7470885" y="7571796"/>
            <a:ext cx="7314307" cy="1261110"/>
          </a:xfrm>
          <a:prstGeom prst="rect">
            <a:avLst/>
          </a:prstGeom>
        </p:spPr>
        <p:txBody>
          <a:bodyPr anchor="t" rtlCol="false" tIns="0" lIns="0" bIns="0" rIns="0">
            <a:spAutoFit/>
          </a:bodyPr>
          <a:lstStyle/>
          <a:p>
            <a:pPr algn="ctr">
              <a:lnSpc>
                <a:spcPts val="5040"/>
              </a:lnSpc>
            </a:pPr>
            <a:r>
              <a:rPr lang="en-US" sz="3600">
                <a:solidFill>
                  <a:srgbClr val="44585B"/>
                </a:solidFill>
                <a:latin typeface="Roca One Bold"/>
              </a:rPr>
              <a:t>Expand Promotora Programs </a:t>
            </a:r>
          </a:p>
          <a:p>
            <a:pPr algn="ctr">
              <a:lnSpc>
                <a:spcPts val="5040"/>
              </a:lnSpc>
              <a:spcBef>
                <a:spcPct val="0"/>
              </a:spcBef>
            </a:pPr>
            <a:r>
              <a:rPr lang="en-US" sz="3600">
                <a:solidFill>
                  <a:srgbClr val="44585B"/>
                </a:solidFill>
                <a:latin typeface="Roca One Bold"/>
              </a:rPr>
              <a:t>and Broaden Scope of Their Work</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3765156" y="-583057"/>
            <a:ext cx="10121601" cy="10913806"/>
            <a:chOff x="0" y="0"/>
            <a:chExt cx="2665771" cy="2874418"/>
          </a:xfrm>
        </p:grpSpPr>
        <p:sp>
          <p:nvSpPr>
            <p:cNvPr name="Freeform 3" id="3"/>
            <p:cNvSpPr/>
            <p:nvPr/>
          </p:nvSpPr>
          <p:spPr>
            <a:xfrm flipH="false" flipV="false" rot="0">
              <a:off x="0" y="0"/>
              <a:ext cx="2665771" cy="2874418"/>
            </a:xfrm>
            <a:custGeom>
              <a:avLst/>
              <a:gdLst/>
              <a:ahLst/>
              <a:cxnLst/>
              <a:rect r="r" b="b" t="t" l="l"/>
              <a:pathLst>
                <a:path h="2874418" w="2665771">
                  <a:moveTo>
                    <a:pt x="0" y="0"/>
                  </a:moveTo>
                  <a:lnTo>
                    <a:pt x="2665771" y="0"/>
                  </a:lnTo>
                  <a:lnTo>
                    <a:pt x="2665771" y="2874418"/>
                  </a:lnTo>
                  <a:lnTo>
                    <a:pt x="0" y="2874418"/>
                  </a:lnTo>
                  <a:close/>
                </a:path>
              </a:pathLst>
            </a:custGeom>
            <a:solidFill>
              <a:srgbClr val="3477BA"/>
            </a:solidFill>
          </p:spPr>
        </p:sp>
        <p:sp>
          <p:nvSpPr>
            <p:cNvPr name="TextBox 4" id="4"/>
            <p:cNvSpPr txBox="true"/>
            <p:nvPr/>
          </p:nvSpPr>
          <p:spPr>
            <a:xfrm>
              <a:off x="0" y="-47625"/>
              <a:ext cx="2665771" cy="2922043"/>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5759373" y="2369547"/>
            <a:ext cx="1194143" cy="119414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8" id="8"/>
          <p:cNvSpPr/>
          <p:nvPr/>
        </p:nvSpPr>
        <p:spPr>
          <a:xfrm flipH="false" flipV="false" rot="-5400000">
            <a:off x="13905594" y="4063477"/>
            <a:ext cx="6707412" cy="3898913"/>
          </a:xfrm>
          <a:custGeom>
            <a:avLst/>
            <a:gdLst/>
            <a:ahLst/>
            <a:cxnLst/>
            <a:rect r="r" b="b" t="t" l="l"/>
            <a:pathLst>
              <a:path h="3898913" w="6707412">
                <a:moveTo>
                  <a:pt x="0" y="0"/>
                </a:moveTo>
                <a:lnTo>
                  <a:pt x="6707412" y="0"/>
                </a:lnTo>
                <a:lnTo>
                  <a:pt x="6707412" y="3898914"/>
                </a:lnTo>
                <a:lnTo>
                  <a:pt x="0" y="3898914"/>
                </a:lnTo>
                <a:lnTo>
                  <a:pt x="0" y="0"/>
                </a:lnTo>
                <a:close/>
              </a:path>
            </a:pathLst>
          </a:custGeom>
          <a:blipFill>
            <a:blip r:embed="rId2">
              <a:extLst>
                <a:ext uri="{96DAC541-7B7A-43D3-8B79-37D633B846F1}">
                  <asvg:svgBlip xmlns:asvg="http://schemas.microsoft.com/office/drawing/2016/SVG/main" r:embed="rId3"/>
                </a:ext>
              </a:extLst>
            </a:blip>
            <a:stretch>
              <a:fillRect l="0" t="0" r="0" b="-72660"/>
            </a:stretch>
          </a:blipFill>
        </p:spPr>
      </p:sp>
      <p:sp>
        <p:nvSpPr>
          <p:cNvPr name="Freeform 9" id="9"/>
          <p:cNvSpPr/>
          <p:nvPr/>
        </p:nvSpPr>
        <p:spPr>
          <a:xfrm flipH="false" flipV="true" rot="5400000">
            <a:off x="13905594" y="-4155368"/>
            <a:ext cx="6707412" cy="3898913"/>
          </a:xfrm>
          <a:custGeom>
            <a:avLst/>
            <a:gdLst/>
            <a:ahLst/>
            <a:cxnLst/>
            <a:rect r="r" b="b" t="t" l="l"/>
            <a:pathLst>
              <a:path h="3898913" w="6707412">
                <a:moveTo>
                  <a:pt x="0" y="3898913"/>
                </a:moveTo>
                <a:lnTo>
                  <a:pt x="6707412" y="3898913"/>
                </a:lnTo>
                <a:lnTo>
                  <a:pt x="6707412" y="0"/>
                </a:lnTo>
                <a:lnTo>
                  <a:pt x="0" y="0"/>
                </a:lnTo>
                <a:lnTo>
                  <a:pt x="0" y="3898913"/>
                </a:lnTo>
                <a:close/>
              </a:path>
            </a:pathLst>
          </a:custGeom>
          <a:blipFill>
            <a:blip r:embed="rId2">
              <a:extLst>
                <a:ext uri="{96DAC541-7B7A-43D3-8B79-37D633B846F1}">
                  <asvg:svgBlip xmlns:asvg="http://schemas.microsoft.com/office/drawing/2016/SVG/main" r:embed="rId3"/>
                </a:ext>
              </a:extLst>
            </a:blip>
            <a:stretch>
              <a:fillRect l="0" t="0" r="0" b="-72660"/>
            </a:stretch>
          </a:blipFill>
        </p:spPr>
      </p:sp>
      <p:sp>
        <p:nvSpPr>
          <p:cNvPr name="TextBox 10" id="10"/>
          <p:cNvSpPr txBox="true"/>
          <p:nvPr/>
        </p:nvSpPr>
        <p:spPr>
          <a:xfrm rot="0">
            <a:off x="9144000" y="1563853"/>
            <a:ext cx="10712668" cy="1095375"/>
          </a:xfrm>
          <a:prstGeom prst="rect">
            <a:avLst/>
          </a:prstGeom>
        </p:spPr>
        <p:txBody>
          <a:bodyPr anchor="t" rtlCol="false" tIns="0" lIns="0" bIns="0" rIns="0">
            <a:spAutoFit/>
          </a:bodyPr>
          <a:lstStyle/>
          <a:p>
            <a:pPr algn="l" marL="0" indent="0" lvl="0">
              <a:lnSpc>
                <a:spcPts val="8640"/>
              </a:lnSpc>
              <a:spcBef>
                <a:spcPct val="0"/>
              </a:spcBef>
            </a:pPr>
            <a:r>
              <a:rPr lang="en-US" sz="7200" u="none">
                <a:solidFill>
                  <a:srgbClr val="000000"/>
                </a:solidFill>
                <a:latin typeface="Roca One Bold"/>
              </a:rPr>
              <a:t>Recommendation</a:t>
            </a:r>
          </a:p>
        </p:txBody>
      </p:sp>
      <p:sp>
        <p:nvSpPr>
          <p:cNvPr name="TextBox 11" id="11"/>
          <p:cNvSpPr txBox="true"/>
          <p:nvPr/>
        </p:nvSpPr>
        <p:spPr>
          <a:xfrm rot="0">
            <a:off x="227991" y="1725778"/>
            <a:ext cx="6020931" cy="933831"/>
          </a:xfrm>
          <a:prstGeom prst="rect">
            <a:avLst/>
          </a:prstGeom>
        </p:spPr>
        <p:txBody>
          <a:bodyPr anchor="t" rtlCol="false" tIns="0" lIns="0" bIns="0" rIns="0">
            <a:spAutoFit/>
          </a:bodyPr>
          <a:lstStyle/>
          <a:p>
            <a:pPr algn="ctr" marL="0" indent="0" lvl="0">
              <a:lnSpc>
                <a:spcPts val="6912"/>
              </a:lnSpc>
            </a:pPr>
            <a:r>
              <a:rPr lang="en-US" sz="7200">
                <a:solidFill>
                  <a:srgbClr val="FFFBED"/>
                </a:solidFill>
                <a:latin typeface="Roca One Ultra-Bold"/>
              </a:rPr>
              <a:t>Intention</a:t>
            </a:r>
          </a:p>
        </p:txBody>
      </p:sp>
      <p:grpSp>
        <p:nvGrpSpPr>
          <p:cNvPr name="Group 12" id="12"/>
          <p:cNvGrpSpPr/>
          <p:nvPr/>
        </p:nvGrpSpPr>
        <p:grpSpPr>
          <a:xfrm rot="0">
            <a:off x="5653741" y="6012934"/>
            <a:ext cx="1190364" cy="119036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15" id="15"/>
          <p:cNvSpPr/>
          <p:nvPr/>
        </p:nvSpPr>
        <p:spPr>
          <a:xfrm flipH="false" flipV="false" rot="0">
            <a:off x="5822831" y="2433005"/>
            <a:ext cx="1067227" cy="1067227"/>
          </a:xfrm>
          <a:custGeom>
            <a:avLst/>
            <a:gdLst/>
            <a:ahLst/>
            <a:cxnLst/>
            <a:rect r="r" b="b" t="t" l="l"/>
            <a:pathLst>
              <a:path h="1067227" w="1067227">
                <a:moveTo>
                  <a:pt x="0" y="0"/>
                </a:moveTo>
                <a:lnTo>
                  <a:pt x="1067227" y="0"/>
                </a:lnTo>
                <a:lnTo>
                  <a:pt x="1067227" y="1067227"/>
                </a:lnTo>
                <a:lnTo>
                  <a:pt x="0" y="10672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453912" y="3102957"/>
            <a:ext cx="5305461" cy="1899285"/>
          </a:xfrm>
          <a:prstGeom prst="rect">
            <a:avLst/>
          </a:prstGeom>
        </p:spPr>
        <p:txBody>
          <a:bodyPr anchor="t" rtlCol="false" tIns="0" lIns="0" bIns="0" rIns="0">
            <a:spAutoFit/>
          </a:bodyPr>
          <a:lstStyle/>
          <a:p>
            <a:pPr algn="ctr">
              <a:lnSpc>
                <a:spcPts val="5040"/>
              </a:lnSpc>
              <a:spcBef>
                <a:spcPct val="0"/>
              </a:spcBef>
            </a:pPr>
            <a:r>
              <a:rPr lang="en-US" sz="3600">
                <a:solidFill>
                  <a:srgbClr val="FFDE59"/>
                </a:solidFill>
                <a:latin typeface="Roca One"/>
              </a:rPr>
              <a:t>Promote Voter Education  and cohesion between groups  </a:t>
            </a:r>
          </a:p>
        </p:txBody>
      </p:sp>
      <p:sp>
        <p:nvSpPr>
          <p:cNvPr name="TextBox 17" id="17"/>
          <p:cNvSpPr txBox="true"/>
          <p:nvPr/>
        </p:nvSpPr>
        <p:spPr>
          <a:xfrm rot="0">
            <a:off x="8006799" y="2783869"/>
            <a:ext cx="6493535" cy="2537460"/>
          </a:xfrm>
          <a:prstGeom prst="rect">
            <a:avLst/>
          </a:prstGeom>
        </p:spPr>
        <p:txBody>
          <a:bodyPr anchor="t" rtlCol="false" tIns="0" lIns="0" bIns="0" rIns="0">
            <a:spAutoFit/>
          </a:bodyPr>
          <a:lstStyle/>
          <a:p>
            <a:pPr algn="ctr">
              <a:lnSpc>
                <a:spcPts val="5040"/>
              </a:lnSpc>
            </a:pPr>
            <a:r>
              <a:rPr lang="en-US" sz="3600">
                <a:solidFill>
                  <a:srgbClr val="44585B"/>
                </a:solidFill>
                <a:latin typeface="Roca One Bold"/>
              </a:rPr>
              <a:t>Increase coordination between organizations</a:t>
            </a:r>
          </a:p>
          <a:p>
            <a:pPr algn="ctr">
              <a:lnSpc>
                <a:spcPts val="5040"/>
              </a:lnSpc>
              <a:spcBef>
                <a:spcPct val="0"/>
              </a:spcBef>
            </a:pPr>
            <a:r>
              <a:rPr lang="en-US" sz="3600">
                <a:solidFill>
                  <a:srgbClr val="44585B"/>
                </a:solidFill>
                <a:latin typeface="Roca One Bold"/>
              </a:rPr>
              <a:t> focused on increasing voter literacy</a:t>
            </a:r>
          </a:p>
        </p:txBody>
      </p:sp>
      <p:sp>
        <p:nvSpPr>
          <p:cNvPr name="TextBox 18" id="18"/>
          <p:cNvSpPr txBox="true"/>
          <p:nvPr/>
        </p:nvSpPr>
        <p:spPr>
          <a:xfrm rot="0">
            <a:off x="585726" y="7571796"/>
            <a:ext cx="5305461" cy="1261110"/>
          </a:xfrm>
          <a:prstGeom prst="rect">
            <a:avLst/>
          </a:prstGeom>
        </p:spPr>
        <p:txBody>
          <a:bodyPr anchor="t" rtlCol="false" tIns="0" lIns="0" bIns="0" rIns="0">
            <a:spAutoFit/>
          </a:bodyPr>
          <a:lstStyle/>
          <a:p>
            <a:pPr algn="ctr">
              <a:lnSpc>
                <a:spcPts val="5040"/>
              </a:lnSpc>
            </a:pPr>
            <a:r>
              <a:rPr lang="en-US" sz="3600">
                <a:solidFill>
                  <a:srgbClr val="FFDE59"/>
                </a:solidFill>
                <a:latin typeface="Roca One Bold"/>
              </a:rPr>
              <a:t>Increase opportunities </a:t>
            </a:r>
          </a:p>
          <a:p>
            <a:pPr algn="ctr">
              <a:lnSpc>
                <a:spcPts val="5040"/>
              </a:lnSpc>
              <a:spcBef>
                <a:spcPct val="0"/>
              </a:spcBef>
            </a:pPr>
            <a:r>
              <a:rPr lang="en-US" sz="3600">
                <a:solidFill>
                  <a:srgbClr val="FFDE59"/>
                </a:solidFill>
                <a:latin typeface="Roca One Bold"/>
              </a:rPr>
              <a:t>for civic leadership</a:t>
            </a:r>
          </a:p>
        </p:txBody>
      </p:sp>
      <p:sp>
        <p:nvSpPr>
          <p:cNvPr name="TextBox 19" id="19"/>
          <p:cNvSpPr txBox="true"/>
          <p:nvPr/>
        </p:nvSpPr>
        <p:spPr>
          <a:xfrm rot="0">
            <a:off x="8006799" y="7359015"/>
            <a:ext cx="6493535" cy="1899285"/>
          </a:xfrm>
          <a:prstGeom prst="rect">
            <a:avLst/>
          </a:prstGeom>
        </p:spPr>
        <p:txBody>
          <a:bodyPr anchor="t" rtlCol="false" tIns="0" lIns="0" bIns="0" rIns="0">
            <a:spAutoFit/>
          </a:bodyPr>
          <a:lstStyle/>
          <a:p>
            <a:pPr algn="ctr">
              <a:lnSpc>
                <a:spcPts val="5040"/>
              </a:lnSpc>
            </a:pPr>
            <a:r>
              <a:rPr lang="en-US" sz="3600">
                <a:solidFill>
                  <a:srgbClr val="44585B"/>
                </a:solidFill>
                <a:latin typeface="Roca One Bold"/>
              </a:rPr>
              <a:t>Increase funding to community specific orgs</a:t>
            </a:r>
          </a:p>
          <a:p>
            <a:pPr algn="ctr">
              <a:lnSpc>
                <a:spcPts val="5040"/>
              </a:lnSpc>
              <a:spcBef>
                <a:spcPct val="0"/>
              </a:spcBef>
            </a:pPr>
            <a:r>
              <a:rPr lang="en-US" sz="3600">
                <a:solidFill>
                  <a:srgbClr val="44585B"/>
                </a:solidFill>
                <a:latin typeface="Roca One Bold"/>
              </a:rPr>
              <a:t> that focus on civic leadership</a:t>
            </a:r>
          </a:p>
        </p:txBody>
      </p:sp>
      <p:sp>
        <p:nvSpPr>
          <p:cNvPr name="Freeform 20" id="20"/>
          <p:cNvSpPr/>
          <p:nvPr/>
        </p:nvSpPr>
        <p:spPr>
          <a:xfrm flipH="false" flipV="false" rot="0">
            <a:off x="5759373" y="6117699"/>
            <a:ext cx="980834" cy="980834"/>
          </a:xfrm>
          <a:custGeom>
            <a:avLst/>
            <a:gdLst/>
            <a:ahLst/>
            <a:cxnLst/>
            <a:rect r="r" b="b" t="t" l="l"/>
            <a:pathLst>
              <a:path h="980834" w="980834">
                <a:moveTo>
                  <a:pt x="0" y="0"/>
                </a:moveTo>
                <a:lnTo>
                  <a:pt x="980834" y="0"/>
                </a:lnTo>
                <a:lnTo>
                  <a:pt x="980834" y="980833"/>
                </a:lnTo>
                <a:lnTo>
                  <a:pt x="0" y="980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fast">
    <p:circle/>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3370566" y="4815288"/>
            <a:ext cx="4917434" cy="5471712"/>
          </a:xfrm>
          <a:custGeom>
            <a:avLst/>
            <a:gdLst/>
            <a:ahLst/>
            <a:cxnLst/>
            <a:rect r="r" b="b" t="t" l="l"/>
            <a:pathLst>
              <a:path h="5471712" w="4917434">
                <a:moveTo>
                  <a:pt x="0" y="0"/>
                </a:moveTo>
                <a:lnTo>
                  <a:pt x="4917434" y="0"/>
                </a:lnTo>
                <a:lnTo>
                  <a:pt x="4917434" y="5471712"/>
                </a:lnTo>
                <a:lnTo>
                  <a:pt x="0" y="5471712"/>
                </a:lnTo>
                <a:lnTo>
                  <a:pt x="0" y="0"/>
                </a:lnTo>
                <a:close/>
              </a:path>
            </a:pathLst>
          </a:custGeom>
          <a:blipFill>
            <a:blip r:embed="rId2"/>
            <a:stretch>
              <a:fillRect l="0" t="0" r="0" b="0"/>
            </a:stretch>
          </a:blipFill>
        </p:spPr>
      </p:sp>
      <p:sp>
        <p:nvSpPr>
          <p:cNvPr name="Freeform 3" id="3"/>
          <p:cNvSpPr/>
          <p:nvPr/>
        </p:nvSpPr>
        <p:spPr>
          <a:xfrm flipH="false" flipV="false" rot="0">
            <a:off x="5982342" y="123221"/>
            <a:ext cx="6323316" cy="3185370"/>
          </a:xfrm>
          <a:custGeom>
            <a:avLst/>
            <a:gdLst/>
            <a:ahLst/>
            <a:cxnLst/>
            <a:rect r="r" b="b" t="t" l="l"/>
            <a:pathLst>
              <a:path h="3185370" w="6323316">
                <a:moveTo>
                  <a:pt x="0" y="0"/>
                </a:moveTo>
                <a:lnTo>
                  <a:pt x="6323316" y="0"/>
                </a:lnTo>
                <a:lnTo>
                  <a:pt x="6323316" y="3185370"/>
                </a:lnTo>
                <a:lnTo>
                  <a:pt x="0" y="31853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215832" y="3089516"/>
            <a:ext cx="9856336" cy="1975170"/>
          </a:xfrm>
          <a:prstGeom prst="rect">
            <a:avLst/>
          </a:prstGeom>
        </p:spPr>
        <p:txBody>
          <a:bodyPr anchor="t" rtlCol="false" tIns="0" lIns="0" bIns="0" rIns="0">
            <a:spAutoFit/>
          </a:bodyPr>
          <a:lstStyle/>
          <a:p>
            <a:pPr algn="ctr">
              <a:lnSpc>
                <a:spcPts val="16146"/>
              </a:lnSpc>
            </a:pPr>
            <a:r>
              <a:rPr lang="en-US" sz="11533">
                <a:solidFill>
                  <a:srgbClr val="FDA31E"/>
                </a:solidFill>
                <a:latin typeface="Roca One"/>
              </a:rPr>
              <a:t>Thank you</a:t>
            </a:r>
          </a:p>
        </p:txBody>
      </p:sp>
      <p:sp>
        <p:nvSpPr>
          <p:cNvPr name="TextBox 5" id="5"/>
          <p:cNvSpPr txBox="true"/>
          <p:nvPr/>
        </p:nvSpPr>
        <p:spPr>
          <a:xfrm rot="0">
            <a:off x="4842594" y="4678548"/>
            <a:ext cx="8602811" cy="1329573"/>
          </a:xfrm>
          <a:prstGeom prst="rect">
            <a:avLst/>
          </a:prstGeom>
        </p:spPr>
        <p:txBody>
          <a:bodyPr anchor="t" rtlCol="false" tIns="0" lIns="0" bIns="0" rIns="0">
            <a:spAutoFit/>
          </a:bodyPr>
          <a:lstStyle/>
          <a:p>
            <a:pPr algn="ctr">
              <a:lnSpc>
                <a:spcPts val="5514"/>
              </a:lnSpc>
            </a:pPr>
            <a:r>
              <a:rPr lang="en-US" sz="2757">
                <a:solidFill>
                  <a:srgbClr val="252525"/>
                </a:solidFill>
                <a:latin typeface="Open Sauce Bold"/>
              </a:rPr>
              <a:t>Together we can expand our understanding of what it means to engage civically.</a:t>
            </a:r>
          </a:p>
        </p:txBody>
      </p:sp>
      <p:sp>
        <p:nvSpPr>
          <p:cNvPr name="TextBox 6" id="6"/>
          <p:cNvSpPr txBox="true"/>
          <p:nvPr/>
        </p:nvSpPr>
        <p:spPr>
          <a:xfrm rot="0">
            <a:off x="5090960" y="6308149"/>
            <a:ext cx="8106079" cy="1179077"/>
          </a:xfrm>
          <a:prstGeom prst="rect">
            <a:avLst/>
          </a:prstGeom>
        </p:spPr>
        <p:txBody>
          <a:bodyPr anchor="t" rtlCol="false" tIns="0" lIns="0" bIns="0" rIns="0">
            <a:spAutoFit/>
          </a:bodyPr>
          <a:lstStyle/>
          <a:p>
            <a:pPr algn="ctr">
              <a:lnSpc>
                <a:spcPts val="4914"/>
              </a:lnSpc>
            </a:pPr>
            <a:r>
              <a:rPr lang="en-US" sz="2457">
                <a:solidFill>
                  <a:srgbClr val="252525"/>
                </a:solidFill>
                <a:latin typeface="Open Sauce"/>
              </a:rPr>
              <a:t>The stories we tell today allow us to imagine different stories for the future.</a:t>
            </a:r>
          </a:p>
        </p:txBody>
      </p:sp>
      <p:sp>
        <p:nvSpPr>
          <p:cNvPr name="Freeform 7" id="7"/>
          <p:cNvSpPr/>
          <p:nvPr/>
        </p:nvSpPr>
        <p:spPr>
          <a:xfrm flipH="false" flipV="false" rot="0">
            <a:off x="-295885" y="0"/>
            <a:ext cx="4917434" cy="5471712"/>
          </a:xfrm>
          <a:custGeom>
            <a:avLst/>
            <a:gdLst/>
            <a:ahLst/>
            <a:cxnLst/>
            <a:rect r="r" b="b" t="t" l="l"/>
            <a:pathLst>
              <a:path h="5471712" w="4917434">
                <a:moveTo>
                  <a:pt x="0" y="0"/>
                </a:moveTo>
                <a:lnTo>
                  <a:pt x="4917434" y="0"/>
                </a:lnTo>
                <a:lnTo>
                  <a:pt x="4917434" y="5471712"/>
                </a:lnTo>
                <a:lnTo>
                  <a:pt x="0" y="5471712"/>
                </a:lnTo>
                <a:lnTo>
                  <a:pt x="0" y="0"/>
                </a:lnTo>
                <a:close/>
              </a:path>
            </a:pathLst>
          </a:custGeom>
          <a:blipFill>
            <a:blip r:embed="rId2"/>
            <a:stretch>
              <a:fillRect l="0" t="0" r="0" b="0"/>
            </a:stretch>
          </a:blipFill>
        </p:spPr>
      </p:sp>
      <p:sp>
        <p:nvSpPr>
          <p:cNvPr name="Freeform 8" id="8"/>
          <p:cNvSpPr/>
          <p:nvPr/>
        </p:nvSpPr>
        <p:spPr>
          <a:xfrm flipH="false" flipV="false" rot="0">
            <a:off x="14632501" y="0"/>
            <a:ext cx="3655499" cy="3249332"/>
          </a:xfrm>
          <a:custGeom>
            <a:avLst/>
            <a:gdLst/>
            <a:ahLst/>
            <a:cxnLst/>
            <a:rect r="r" b="b" t="t" l="l"/>
            <a:pathLst>
              <a:path h="3249332" w="3655499">
                <a:moveTo>
                  <a:pt x="0" y="0"/>
                </a:moveTo>
                <a:lnTo>
                  <a:pt x="3655499" y="0"/>
                </a:lnTo>
                <a:lnTo>
                  <a:pt x="3655499" y="3249332"/>
                </a:lnTo>
                <a:lnTo>
                  <a:pt x="0" y="3249332"/>
                </a:lnTo>
                <a:lnTo>
                  <a:pt x="0" y="0"/>
                </a:lnTo>
                <a:close/>
              </a:path>
            </a:pathLst>
          </a:custGeom>
          <a:blipFill>
            <a:blip r:embed="rId5"/>
            <a:stretch>
              <a:fillRect l="0" t="0" r="0" b="0"/>
            </a:stretch>
          </a:blipFill>
        </p:spPr>
      </p:sp>
      <p:sp>
        <p:nvSpPr>
          <p:cNvPr name="Freeform 9" id="9"/>
          <p:cNvSpPr/>
          <p:nvPr/>
        </p:nvSpPr>
        <p:spPr>
          <a:xfrm flipH="false" flipV="false" rot="0">
            <a:off x="391380" y="8944958"/>
            <a:ext cx="3542905" cy="978375"/>
          </a:xfrm>
          <a:custGeom>
            <a:avLst/>
            <a:gdLst/>
            <a:ahLst/>
            <a:cxnLst/>
            <a:rect r="r" b="b" t="t" l="l"/>
            <a:pathLst>
              <a:path h="978375" w="3542905">
                <a:moveTo>
                  <a:pt x="0" y="0"/>
                </a:moveTo>
                <a:lnTo>
                  <a:pt x="3542904" y="0"/>
                </a:lnTo>
                <a:lnTo>
                  <a:pt x="3542904" y="978376"/>
                </a:lnTo>
                <a:lnTo>
                  <a:pt x="0" y="978376"/>
                </a:lnTo>
                <a:lnTo>
                  <a:pt x="0" y="0"/>
                </a:lnTo>
                <a:close/>
              </a:path>
            </a:pathLst>
          </a:custGeom>
          <a:blipFill>
            <a:blip r:embed="rId6"/>
            <a:stretch>
              <a:fillRect l="0" t="0" r="0" b="0"/>
            </a:stretch>
          </a:blipFill>
        </p:spPr>
      </p:sp>
      <p:sp>
        <p:nvSpPr>
          <p:cNvPr name="TextBox 10" id="10"/>
          <p:cNvSpPr txBox="true"/>
          <p:nvPr/>
        </p:nvSpPr>
        <p:spPr>
          <a:xfrm rot="0">
            <a:off x="5562134" y="7820019"/>
            <a:ext cx="7163733" cy="1438281"/>
          </a:xfrm>
          <a:prstGeom prst="rect">
            <a:avLst/>
          </a:prstGeom>
        </p:spPr>
        <p:txBody>
          <a:bodyPr anchor="t" rtlCol="false" tIns="0" lIns="0" bIns="0" rIns="0">
            <a:spAutoFit/>
          </a:bodyPr>
          <a:lstStyle/>
          <a:p>
            <a:pPr algn="ctr">
              <a:lnSpc>
                <a:spcPts val="11735"/>
              </a:lnSpc>
            </a:pPr>
            <a:r>
              <a:rPr lang="en-US" sz="8382">
                <a:solidFill>
                  <a:srgbClr val="FDA31E"/>
                </a:solidFill>
                <a:latin typeface="Roca One"/>
              </a:rPr>
              <a:t>Now, Q&amp;A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60152"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5666082" y="313471"/>
            <a:ext cx="2060192" cy="206019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107"/>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3982362" y="2373663"/>
            <a:ext cx="12212746" cy="7356097"/>
          </a:xfrm>
          <a:custGeom>
            <a:avLst/>
            <a:gdLst/>
            <a:ahLst/>
            <a:cxnLst/>
            <a:rect r="r" b="b" t="t" l="l"/>
            <a:pathLst>
              <a:path h="7356097" w="12212746">
                <a:moveTo>
                  <a:pt x="0" y="0"/>
                </a:moveTo>
                <a:lnTo>
                  <a:pt x="12212746" y="0"/>
                </a:lnTo>
                <a:lnTo>
                  <a:pt x="12212746" y="7356096"/>
                </a:lnTo>
                <a:lnTo>
                  <a:pt x="0" y="7356096"/>
                </a:lnTo>
                <a:lnTo>
                  <a:pt x="0" y="0"/>
                </a:lnTo>
                <a:close/>
              </a:path>
            </a:pathLst>
          </a:custGeom>
          <a:blipFill>
            <a:blip r:embed="rId5"/>
            <a:stretch>
              <a:fillRect l="0" t="0" r="0" b="0"/>
            </a:stretch>
          </a:blipFill>
        </p:spPr>
      </p:sp>
      <p:sp>
        <p:nvSpPr>
          <p:cNvPr name="TextBox 10" id="10"/>
          <p:cNvSpPr txBox="true"/>
          <p:nvPr/>
        </p:nvSpPr>
        <p:spPr>
          <a:xfrm rot="0">
            <a:off x="798036" y="944913"/>
            <a:ext cx="10183569" cy="1428750"/>
          </a:xfrm>
          <a:prstGeom prst="rect">
            <a:avLst/>
          </a:prstGeom>
        </p:spPr>
        <p:txBody>
          <a:bodyPr anchor="t" rtlCol="false" tIns="0" lIns="0" bIns="0" rIns="0">
            <a:spAutoFit/>
          </a:bodyPr>
          <a:lstStyle/>
          <a:p>
            <a:pPr algn="just" marL="0" indent="0" lvl="0">
              <a:lnSpc>
                <a:spcPts val="11279"/>
              </a:lnSpc>
              <a:spcBef>
                <a:spcPct val="0"/>
              </a:spcBef>
            </a:pPr>
            <a:r>
              <a:rPr lang="en-US" sz="9399">
                <a:solidFill>
                  <a:srgbClr val="3C7F72"/>
                </a:solidFill>
                <a:latin typeface="Roca One Ultra-Bold"/>
              </a:rPr>
              <a:t>NAF 2023</a:t>
            </a:r>
          </a:p>
        </p:txBody>
      </p:sp>
      <p:sp>
        <p:nvSpPr>
          <p:cNvPr name="TextBox 11" id="11"/>
          <p:cNvSpPr txBox="true"/>
          <p:nvPr/>
        </p:nvSpPr>
        <p:spPr>
          <a:xfrm rot="0">
            <a:off x="798036" y="2002213"/>
            <a:ext cx="10183569" cy="742900"/>
          </a:xfrm>
          <a:prstGeom prst="rect">
            <a:avLst/>
          </a:prstGeom>
        </p:spPr>
        <p:txBody>
          <a:bodyPr anchor="t" rtlCol="false" tIns="0" lIns="0" bIns="0" rIns="0">
            <a:spAutoFit/>
          </a:bodyPr>
          <a:lstStyle/>
          <a:p>
            <a:pPr algn="l" marL="0" indent="0" lvl="0">
              <a:lnSpc>
                <a:spcPts val="5880"/>
              </a:lnSpc>
              <a:spcBef>
                <a:spcPct val="0"/>
              </a:spcBef>
            </a:pPr>
            <a:r>
              <a:rPr lang="en-US" sz="4900">
                <a:solidFill>
                  <a:srgbClr val="D34A24"/>
                </a:solidFill>
                <a:latin typeface="Roca One"/>
              </a:rPr>
              <a:t>Curriculum</a:t>
            </a:r>
          </a:p>
        </p:txBody>
      </p:sp>
      <p:sp>
        <p:nvSpPr>
          <p:cNvPr name="TextBox 12" id="12"/>
          <p:cNvSpPr txBox="true"/>
          <p:nvPr/>
        </p:nvSpPr>
        <p:spPr>
          <a:xfrm rot="2570800">
            <a:off x="6063098" y="434999"/>
            <a:ext cx="1758860" cy="1086289"/>
          </a:xfrm>
          <a:prstGeom prst="rect">
            <a:avLst/>
          </a:prstGeom>
        </p:spPr>
        <p:txBody>
          <a:bodyPr anchor="t" rtlCol="false" tIns="0" lIns="0" bIns="0" rIns="0">
            <a:spAutoFit/>
          </a:bodyPr>
          <a:lstStyle/>
          <a:p>
            <a:pPr algn="l" marL="0" indent="0" lvl="0">
              <a:lnSpc>
                <a:spcPts val="3080"/>
              </a:lnSpc>
              <a:spcBef>
                <a:spcPct val="0"/>
              </a:spcBef>
            </a:pPr>
            <a:r>
              <a:rPr lang="en-US" sz="2200" spc="250">
                <a:solidFill>
                  <a:srgbClr val="FFFFFF"/>
                </a:solidFill>
                <a:latin typeface="Open Sauce Bold"/>
              </a:rPr>
              <a:t>HOW WE DID IT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C7F72"/>
        </a:solidFill>
      </p:bgPr>
    </p:bg>
    <p:spTree>
      <p:nvGrpSpPr>
        <p:cNvPr id="1" name=""/>
        <p:cNvGrpSpPr/>
        <p:nvPr/>
      </p:nvGrpSpPr>
      <p:grpSpPr>
        <a:xfrm>
          <a:off x="0" y="0"/>
          <a:ext cx="0" cy="0"/>
          <a:chOff x="0" y="0"/>
          <a:chExt cx="0" cy="0"/>
        </a:xfrm>
      </p:grpSpPr>
      <p:grpSp>
        <p:nvGrpSpPr>
          <p:cNvPr name="Group 2" id="2"/>
          <p:cNvGrpSpPr/>
          <p:nvPr/>
        </p:nvGrpSpPr>
        <p:grpSpPr>
          <a:xfrm rot="0">
            <a:off x="17582013"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7700" y="0"/>
            <a:ext cx="18500160" cy="11092498"/>
          </a:xfrm>
          <a:custGeom>
            <a:avLst/>
            <a:gdLst/>
            <a:ahLst/>
            <a:cxnLst/>
            <a:rect r="r" b="b" t="t" l="l"/>
            <a:pathLst>
              <a:path h="11092498" w="18500160">
                <a:moveTo>
                  <a:pt x="0" y="0"/>
                </a:moveTo>
                <a:lnTo>
                  <a:pt x="18500160" y="0"/>
                </a:lnTo>
                <a:lnTo>
                  <a:pt x="18500160" y="11092498"/>
                </a:lnTo>
                <a:lnTo>
                  <a:pt x="0" y="11092498"/>
                </a:lnTo>
                <a:lnTo>
                  <a:pt x="0" y="0"/>
                </a:lnTo>
                <a:close/>
              </a:path>
            </a:pathLst>
          </a:custGeom>
          <a:blipFill>
            <a:blip r:embed="rId5"/>
            <a:stretch>
              <a:fillRect l="0" t="0" r="0" b="0"/>
            </a:stretch>
          </a:blipFill>
        </p:spPr>
      </p:sp>
      <p:sp>
        <p:nvSpPr>
          <p:cNvPr name="TextBox 7" id="7"/>
          <p:cNvSpPr txBox="true"/>
          <p:nvPr/>
        </p:nvSpPr>
        <p:spPr>
          <a:xfrm rot="0">
            <a:off x="12551203" y="6595047"/>
            <a:ext cx="8115300" cy="580992"/>
          </a:xfrm>
          <a:prstGeom prst="rect">
            <a:avLst/>
          </a:prstGeom>
        </p:spPr>
        <p:txBody>
          <a:bodyPr anchor="t" rtlCol="false" tIns="0" lIns="0" bIns="0" rIns="0">
            <a:spAutoFit/>
          </a:bodyPr>
          <a:lstStyle/>
          <a:p>
            <a:pPr algn="just" marL="0" indent="0" lvl="0">
              <a:lnSpc>
                <a:spcPts val="4679"/>
              </a:lnSpc>
              <a:spcBef>
                <a:spcPct val="0"/>
              </a:spcBef>
            </a:pPr>
            <a:r>
              <a:rPr lang="en-US" sz="3899">
                <a:solidFill>
                  <a:srgbClr val="FFFFFF"/>
                </a:solidFill>
                <a:latin typeface="Roca One Ultra-Bold"/>
              </a:rPr>
              <a:t>Introducing</a:t>
            </a:r>
          </a:p>
        </p:txBody>
      </p:sp>
      <p:sp>
        <p:nvSpPr>
          <p:cNvPr name="TextBox 8" id="8"/>
          <p:cNvSpPr txBox="true"/>
          <p:nvPr/>
        </p:nvSpPr>
        <p:spPr>
          <a:xfrm rot="0">
            <a:off x="12955840" y="8805475"/>
            <a:ext cx="2364955" cy="355821"/>
          </a:xfrm>
          <a:prstGeom prst="rect">
            <a:avLst/>
          </a:prstGeom>
        </p:spPr>
        <p:txBody>
          <a:bodyPr anchor="t" rtlCol="false" tIns="0" lIns="0" bIns="0" rIns="0">
            <a:spAutoFit/>
          </a:bodyPr>
          <a:lstStyle/>
          <a:p>
            <a:pPr algn="just" marL="0" indent="0" lvl="0">
              <a:lnSpc>
                <a:spcPts val="2793"/>
              </a:lnSpc>
            </a:pPr>
            <a:r>
              <a:rPr lang="en-US" sz="2100" spc="552">
                <a:solidFill>
                  <a:srgbClr val="FFFFFF"/>
                </a:solidFill>
                <a:latin typeface="Raleway 1 Bold"/>
              </a:rPr>
              <a:t>America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grpSp>
        <p:nvGrpSpPr>
          <p:cNvPr name="Group 2" id="2"/>
          <p:cNvGrpSpPr/>
          <p:nvPr/>
        </p:nvGrpSpPr>
        <p:grpSpPr>
          <a:xfrm rot="0">
            <a:off x="17560152" y="8095113"/>
            <a:ext cx="1163187" cy="116318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77BA"/>
            </a:solidFill>
          </p:spPr>
        </p:sp>
        <p:sp>
          <p:nvSpPr>
            <p:cNvPr name="TextBox 4" id="4"/>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5" id="5"/>
          <p:cNvGrpSpPr/>
          <p:nvPr/>
        </p:nvGrpSpPr>
        <p:grpSpPr>
          <a:xfrm rot="0">
            <a:off x="-2925957" y="-2677537"/>
            <a:ext cx="5851914" cy="585191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C107"/>
              </a:solidFill>
              <a:prstDash val="solid"/>
              <a:miter/>
            </a:ln>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500"/>
                </a:lnSpc>
              </a:pPr>
            </a:p>
          </p:txBody>
        </p:sp>
      </p:grpSp>
      <p:sp>
        <p:nvSpPr>
          <p:cNvPr name="Freeform 8" id="8"/>
          <p:cNvSpPr/>
          <p:nvPr/>
        </p:nvSpPr>
        <p:spPr>
          <a:xfrm flipH="false" flipV="false" rot="0">
            <a:off x="17857245" y="8509837"/>
            <a:ext cx="345030" cy="333738"/>
          </a:xfrm>
          <a:custGeom>
            <a:avLst/>
            <a:gdLst/>
            <a:ahLst/>
            <a:cxnLst/>
            <a:rect r="r" b="b" t="t" l="l"/>
            <a:pathLst>
              <a:path h="333738" w="345030">
                <a:moveTo>
                  <a:pt x="0" y="0"/>
                </a:moveTo>
                <a:lnTo>
                  <a:pt x="345030" y="0"/>
                </a:lnTo>
                <a:lnTo>
                  <a:pt x="345030" y="333738"/>
                </a:lnTo>
                <a:lnTo>
                  <a:pt x="0" y="3337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7470822" y="1192599"/>
            <a:ext cx="9506830" cy="8308319"/>
          </a:xfrm>
          <a:custGeom>
            <a:avLst/>
            <a:gdLst/>
            <a:ahLst/>
            <a:cxnLst/>
            <a:rect r="r" b="b" t="t" l="l"/>
            <a:pathLst>
              <a:path h="8308319" w="9506830">
                <a:moveTo>
                  <a:pt x="0" y="0"/>
                </a:moveTo>
                <a:lnTo>
                  <a:pt x="9506830" y="0"/>
                </a:lnTo>
                <a:lnTo>
                  <a:pt x="9506830" y="8308319"/>
                </a:lnTo>
                <a:lnTo>
                  <a:pt x="0" y="8308319"/>
                </a:lnTo>
                <a:lnTo>
                  <a:pt x="0" y="0"/>
                </a:lnTo>
                <a:close/>
              </a:path>
            </a:pathLst>
          </a:custGeom>
          <a:blipFill>
            <a:blip r:embed="rId4"/>
            <a:stretch>
              <a:fillRect l="0" t="0" r="0" b="0"/>
            </a:stretch>
          </a:blipFill>
        </p:spPr>
      </p:sp>
      <p:sp>
        <p:nvSpPr>
          <p:cNvPr name="TextBox 10" id="10"/>
          <p:cNvSpPr txBox="true"/>
          <p:nvPr/>
        </p:nvSpPr>
        <p:spPr>
          <a:xfrm rot="0">
            <a:off x="2107933" y="3079127"/>
            <a:ext cx="4722341" cy="4314495"/>
          </a:xfrm>
          <a:prstGeom prst="rect">
            <a:avLst/>
          </a:prstGeom>
        </p:spPr>
        <p:txBody>
          <a:bodyPr anchor="t" rtlCol="false" tIns="0" lIns="0" bIns="0" rIns="0">
            <a:spAutoFit/>
          </a:bodyPr>
          <a:lstStyle/>
          <a:p>
            <a:pPr>
              <a:lnSpc>
                <a:spcPts val="6899"/>
              </a:lnSpc>
            </a:pPr>
            <a:r>
              <a:rPr lang="en-US" sz="4927">
                <a:solidFill>
                  <a:srgbClr val="343F56"/>
                </a:solidFill>
                <a:latin typeface="Roca One"/>
              </a:rPr>
              <a:t>Social cohesion and sense of belonging are vital to diverse communities</a:t>
            </a:r>
          </a:p>
        </p:txBody>
      </p:sp>
      <p:sp>
        <p:nvSpPr>
          <p:cNvPr name="Freeform 11" id="11"/>
          <p:cNvSpPr/>
          <p:nvPr/>
        </p:nvSpPr>
        <p:spPr>
          <a:xfrm flipH="false" flipV="false" rot="0">
            <a:off x="693382" y="8509837"/>
            <a:ext cx="4465150" cy="1233054"/>
          </a:xfrm>
          <a:custGeom>
            <a:avLst/>
            <a:gdLst/>
            <a:ahLst/>
            <a:cxnLst/>
            <a:rect r="r" b="b" t="t" l="l"/>
            <a:pathLst>
              <a:path h="1233054" w="4465150">
                <a:moveTo>
                  <a:pt x="0" y="0"/>
                </a:moveTo>
                <a:lnTo>
                  <a:pt x="4465150" y="0"/>
                </a:lnTo>
                <a:lnTo>
                  <a:pt x="4465150" y="1233054"/>
                </a:lnTo>
                <a:lnTo>
                  <a:pt x="0" y="1233054"/>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8144820" y="305162"/>
            <a:ext cx="9807442" cy="9676676"/>
          </a:xfrm>
          <a:custGeom>
            <a:avLst/>
            <a:gdLst/>
            <a:ahLst/>
            <a:cxnLst/>
            <a:rect r="r" b="b" t="t" l="l"/>
            <a:pathLst>
              <a:path h="9676676" w="9807442">
                <a:moveTo>
                  <a:pt x="0" y="0"/>
                </a:moveTo>
                <a:lnTo>
                  <a:pt x="9807443" y="0"/>
                </a:lnTo>
                <a:lnTo>
                  <a:pt x="9807443" y="9676676"/>
                </a:lnTo>
                <a:lnTo>
                  <a:pt x="0" y="9676676"/>
                </a:lnTo>
                <a:lnTo>
                  <a:pt x="0" y="0"/>
                </a:lnTo>
                <a:close/>
              </a:path>
            </a:pathLst>
          </a:custGeom>
          <a:blipFill>
            <a:blip r:embed="rId2"/>
            <a:stretch>
              <a:fillRect l="0" t="0" r="0" b="0"/>
            </a:stretch>
          </a:blipFill>
        </p:spPr>
      </p:sp>
      <p:sp>
        <p:nvSpPr>
          <p:cNvPr name="Freeform 3" id="3"/>
          <p:cNvSpPr/>
          <p:nvPr/>
        </p:nvSpPr>
        <p:spPr>
          <a:xfrm flipH="false" flipV="false" rot="0">
            <a:off x="7995935" y="176039"/>
            <a:ext cx="10105213" cy="9805799"/>
          </a:xfrm>
          <a:custGeom>
            <a:avLst/>
            <a:gdLst/>
            <a:ahLst/>
            <a:cxnLst/>
            <a:rect r="r" b="b" t="t" l="l"/>
            <a:pathLst>
              <a:path h="9805799" w="10105213">
                <a:moveTo>
                  <a:pt x="0" y="0"/>
                </a:moveTo>
                <a:lnTo>
                  <a:pt x="10105213" y="0"/>
                </a:lnTo>
                <a:lnTo>
                  <a:pt x="10105213" y="9805799"/>
                </a:lnTo>
                <a:lnTo>
                  <a:pt x="0" y="9805799"/>
                </a:lnTo>
                <a:lnTo>
                  <a:pt x="0" y="0"/>
                </a:lnTo>
                <a:close/>
              </a:path>
            </a:pathLst>
          </a:custGeom>
          <a:blipFill>
            <a:blip r:embed="rId3"/>
            <a:stretch>
              <a:fillRect l="0" t="0" r="0" b="0"/>
            </a:stretch>
          </a:blipFill>
        </p:spPr>
      </p:sp>
      <p:sp>
        <p:nvSpPr>
          <p:cNvPr name="TextBox 4" id="4"/>
          <p:cNvSpPr txBox="true"/>
          <p:nvPr/>
        </p:nvSpPr>
        <p:spPr>
          <a:xfrm rot="0">
            <a:off x="1350788" y="2166828"/>
            <a:ext cx="5951088" cy="3591746"/>
          </a:xfrm>
          <a:prstGeom prst="rect">
            <a:avLst/>
          </a:prstGeom>
        </p:spPr>
        <p:txBody>
          <a:bodyPr anchor="t" rtlCol="false" tIns="0" lIns="0" bIns="0" rIns="0">
            <a:spAutoFit/>
          </a:bodyPr>
          <a:lstStyle/>
          <a:p>
            <a:pPr>
              <a:lnSpc>
                <a:spcPts val="5725"/>
              </a:lnSpc>
            </a:pPr>
            <a:r>
              <a:rPr lang="en-US" sz="4089">
                <a:solidFill>
                  <a:srgbClr val="343F56"/>
                </a:solidFill>
                <a:latin typeface="Roca One"/>
              </a:rPr>
              <a:t>Understanding cultural complexity is the first step to creating a more fair, inclusive and cohesive society  </a:t>
            </a:r>
          </a:p>
        </p:txBody>
      </p:sp>
      <p:sp>
        <p:nvSpPr>
          <p:cNvPr name="Freeform 5" id="5"/>
          <p:cNvSpPr/>
          <p:nvPr/>
        </p:nvSpPr>
        <p:spPr>
          <a:xfrm flipH="false" flipV="false" rot="0">
            <a:off x="1028700" y="8025246"/>
            <a:ext cx="4465150" cy="1233054"/>
          </a:xfrm>
          <a:custGeom>
            <a:avLst/>
            <a:gdLst/>
            <a:ahLst/>
            <a:cxnLst/>
            <a:rect r="r" b="b" t="t" l="l"/>
            <a:pathLst>
              <a:path h="1233054" w="4465150">
                <a:moveTo>
                  <a:pt x="0" y="0"/>
                </a:moveTo>
                <a:lnTo>
                  <a:pt x="4465150" y="0"/>
                </a:lnTo>
                <a:lnTo>
                  <a:pt x="4465150" y="1233054"/>
                </a:lnTo>
                <a:lnTo>
                  <a:pt x="0" y="1233054"/>
                </a:lnTo>
                <a:lnTo>
                  <a:pt x="0" y="0"/>
                </a:lnTo>
                <a:close/>
              </a:path>
            </a:pathLst>
          </a:custGeom>
          <a:blipFill>
            <a:blip r:embed="rId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8144820" y="305162"/>
            <a:ext cx="9807442" cy="9676676"/>
          </a:xfrm>
          <a:custGeom>
            <a:avLst/>
            <a:gdLst/>
            <a:ahLst/>
            <a:cxnLst/>
            <a:rect r="r" b="b" t="t" l="l"/>
            <a:pathLst>
              <a:path h="9676676" w="9807442">
                <a:moveTo>
                  <a:pt x="0" y="0"/>
                </a:moveTo>
                <a:lnTo>
                  <a:pt x="9807443" y="0"/>
                </a:lnTo>
                <a:lnTo>
                  <a:pt x="9807443" y="9676676"/>
                </a:lnTo>
                <a:lnTo>
                  <a:pt x="0" y="9676676"/>
                </a:lnTo>
                <a:lnTo>
                  <a:pt x="0" y="0"/>
                </a:lnTo>
                <a:close/>
              </a:path>
            </a:pathLst>
          </a:custGeom>
          <a:blipFill>
            <a:blip r:embed="rId2"/>
            <a:stretch>
              <a:fillRect l="0" t="0" r="0" b="0"/>
            </a:stretch>
          </a:blipFill>
        </p:spPr>
      </p:sp>
      <p:sp>
        <p:nvSpPr>
          <p:cNvPr name="Freeform 3" id="3"/>
          <p:cNvSpPr/>
          <p:nvPr/>
        </p:nvSpPr>
        <p:spPr>
          <a:xfrm flipH="false" flipV="false" rot="0">
            <a:off x="1028700" y="8025246"/>
            <a:ext cx="4465150" cy="1233054"/>
          </a:xfrm>
          <a:custGeom>
            <a:avLst/>
            <a:gdLst/>
            <a:ahLst/>
            <a:cxnLst/>
            <a:rect r="r" b="b" t="t" l="l"/>
            <a:pathLst>
              <a:path h="1233054" w="4465150">
                <a:moveTo>
                  <a:pt x="0" y="0"/>
                </a:moveTo>
                <a:lnTo>
                  <a:pt x="4465150" y="0"/>
                </a:lnTo>
                <a:lnTo>
                  <a:pt x="4465150" y="1233054"/>
                </a:lnTo>
                <a:lnTo>
                  <a:pt x="0" y="1233054"/>
                </a:lnTo>
                <a:lnTo>
                  <a:pt x="0" y="0"/>
                </a:lnTo>
                <a:close/>
              </a:path>
            </a:pathLst>
          </a:custGeom>
          <a:blipFill>
            <a:blip r:embed="rId3"/>
            <a:stretch>
              <a:fillRect l="0" t="0" r="0" b="0"/>
            </a:stretch>
          </a:blipFill>
        </p:spPr>
      </p:sp>
      <p:sp>
        <p:nvSpPr>
          <p:cNvPr name="TextBox 4" id="4"/>
          <p:cNvSpPr txBox="true"/>
          <p:nvPr/>
        </p:nvSpPr>
        <p:spPr>
          <a:xfrm rot="0">
            <a:off x="1350788" y="2166828"/>
            <a:ext cx="5951088" cy="3591746"/>
          </a:xfrm>
          <a:prstGeom prst="rect">
            <a:avLst/>
          </a:prstGeom>
        </p:spPr>
        <p:txBody>
          <a:bodyPr anchor="t" rtlCol="false" tIns="0" lIns="0" bIns="0" rIns="0">
            <a:spAutoFit/>
          </a:bodyPr>
          <a:lstStyle/>
          <a:p>
            <a:pPr>
              <a:lnSpc>
                <a:spcPts val="5725"/>
              </a:lnSpc>
            </a:pPr>
            <a:r>
              <a:rPr lang="en-US" sz="4089">
                <a:solidFill>
                  <a:srgbClr val="343F56"/>
                </a:solidFill>
                <a:latin typeface="Roca One"/>
              </a:rPr>
              <a:t>Understanding cultural complexity is the first step to creating a more fair, inclusive and cohesive society  </a:t>
            </a: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BED"/>
        </a:solidFill>
      </p:bgPr>
    </p:bg>
    <p:spTree>
      <p:nvGrpSpPr>
        <p:cNvPr id="1" name=""/>
        <p:cNvGrpSpPr/>
        <p:nvPr/>
      </p:nvGrpSpPr>
      <p:grpSpPr>
        <a:xfrm>
          <a:off x="0" y="0"/>
          <a:ext cx="0" cy="0"/>
          <a:chOff x="0" y="0"/>
          <a:chExt cx="0" cy="0"/>
        </a:xfrm>
      </p:grpSpPr>
      <p:sp>
        <p:nvSpPr>
          <p:cNvPr name="Freeform 2" id="2"/>
          <p:cNvSpPr/>
          <p:nvPr/>
        </p:nvSpPr>
        <p:spPr>
          <a:xfrm flipH="false" flipV="false" rot="0">
            <a:off x="12768290" y="4114800"/>
            <a:ext cx="5519710" cy="6172200"/>
          </a:xfrm>
          <a:custGeom>
            <a:avLst/>
            <a:gdLst/>
            <a:ahLst/>
            <a:cxnLst/>
            <a:rect r="r" b="b" t="t" l="l"/>
            <a:pathLst>
              <a:path h="6172200" w="5519710">
                <a:moveTo>
                  <a:pt x="0" y="0"/>
                </a:moveTo>
                <a:lnTo>
                  <a:pt x="5519710" y="0"/>
                </a:lnTo>
                <a:lnTo>
                  <a:pt x="5519710" y="6172200"/>
                </a:lnTo>
                <a:lnTo>
                  <a:pt x="0" y="6172200"/>
                </a:lnTo>
                <a:lnTo>
                  <a:pt x="0" y="0"/>
                </a:lnTo>
                <a:close/>
              </a:path>
            </a:pathLst>
          </a:custGeom>
          <a:blipFill>
            <a:blip r:embed="rId2"/>
            <a:stretch>
              <a:fillRect l="0" t="0" r="0" b="0"/>
            </a:stretch>
          </a:blipFill>
        </p:spPr>
      </p:sp>
      <p:sp>
        <p:nvSpPr>
          <p:cNvPr name="Freeform 3" id="3"/>
          <p:cNvSpPr/>
          <p:nvPr/>
        </p:nvSpPr>
        <p:spPr>
          <a:xfrm flipH="false" flipV="false" rot="0">
            <a:off x="747962" y="2181356"/>
            <a:ext cx="11635488" cy="7717007"/>
          </a:xfrm>
          <a:custGeom>
            <a:avLst/>
            <a:gdLst/>
            <a:ahLst/>
            <a:cxnLst/>
            <a:rect r="r" b="b" t="t" l="l"/>
            <a:pathLst>
              <a:path h="7717007" w="11635488">
                <a:moveTo>
                  <a:pt x="0" y="0"/>
                </a:moveTo>
                <a:lnTo>
                  <a:pt x="11635488" y="0"/>
                </a:lnTo>
                <a:lnTo>
                  <a:pt x="11635488" y="7717007"/>
                </a:lnTo>
                <a:lnTo>
                  <a:pt x="0" y="7717007"/>
                </a:lnTo>
                <a:lnTo>
                  <a:pt x="0" y="0"/>
                </a:lnTo>
                <a:close/>
              </a:path>
            </a:pathLst>
          </a:custGeom>
          <a:blipFill>
            <a:blip r:embed="rId3"/>
            <a:stretch>
              <a:fillRect l="0" t="0" r="0" b="0"/>
            </a:stretch>
          </a:blipFill>
        </p:spPr>
      </p:sp>
      <p:sp>
        <p:nvSpPr>
          <p:cNvPr name="Freeform 4" id="4"/>
          <p:cNvSpPr/>
          <p:nvPr/>
        </p:nvSpPr>
        <p:spPr>
          <a:xfrm flipH="false" flipV="false" rot="0">
            <a:off x="902997" y="412173"/>
            <a:ext cx="4465150" cy="1233054"/>
          </a:xfrm>
          <a:custGeom>
            <a:avLst/>
            <a:gdLst/>
            <a:ahLst/>
            <a:cxnLst/>
            <a:rect r="r" b="b" t="t" l="l"/>
            <a:pathLst>
              <a:path h="1233054" w="4465150">
                <a:moveTo>
                  <a:pt x="0" y="0"/>
                </a:moveTo>
                <a:lnTo>
                  <a:pt x="4465150" y="0"/>
                </a:lnTo>
                <a:lnTo>
                  <a:pt x="4465150" y="1233054"/>
                </a:lnTo>
                <a:lnTo>
                  <a:pt x="0" y="1233054"/>
                </a:lnTo>
                <a:lnTo>
                  <a:pt x="0" y="0"/>
                </a:lnTo>
                <a:close/>
              </a:path>
            </a:pathLst>
          </a:custGeom>
          <a:blipFill>
            <a:blip r:embed="rId4"/>
            <a:stretch>
              <a:fillRect l="0" t="0" r="0" b="0"/>
            </a:stretch>
          </a:blipFill>
        </p:spPr>
      </p:sp>
      <p:sp>
        <p:nvSpPr>
          <p:cNvPr name="TextBox 5" id="5"/>
          <p:cNvSpPr txBox="true"/>
          <p:nvPr/>
        </p:nvSpPr>
        <p:spPr>
          <a:xfrm rot="0">
            <a:off x="8455610" y="952500"/>
            <a:ext cx="8803690" cy="4716102"/>
          </a:xfrm>
          <a:prstGeom prst="rect">
            <a:avLst/>
          </a:prstGeom>
        </p:spPr>
        <p:txBody>
          <a:bodyPr anchor="t" rtlCol="false" tIns="0" lIns="0" bIns="0" rIns="0">
            <a:spAutoFit/>
          </a:bodyPr>
          <a:lstStyle/>
          <a:p>
            <a:pPr algn="just">
              <a:lnSpc>
                <a:spcPts val="4132"/>
              </a:lnSpc>
            </a:pPr>
            <a:r>
              <a:rPr lang="en-US" sz="2951">
                <a:solidFill>
                  <a:srgbClr val="000000"/>
                </a:solidFill>
                <a:latin typeface="Raleway 1"/>
              </a:rPr>
              <a:t> </a:t>
            </a:r>
          </a:p>
          <a:p>
            <a:pPr>
              <a:lnSpc>
                <a:spcPts val="4132"/>
              </a:lnSpc>
            </a:pPr>
          </a:p>
          <a:p>
            <a:pPr marL="637269" indent="-318634" lvl="1">
              <a:lnSpc>
                <a:spcPts val="4132"/>
              </a:lnSpc>
              <a:buFont typeface="Arial"/>
              <a:buChar char="•"/>
            </a:pPr>
            <a:r>
              <a:rPr lang="en-US" sz="2951">
                <a:solidFill>
                  <a:srgbClr val="000000"/>
                </a:solidFill>
                <a:latin typeface="Raleway 1"/>
              </a:rPr>
              <a:t>Identifying and activating cultural assets to create shared experiences in public spaces</a:t>
            </a:r>
          </a:p>
          <a:p>
            <a:pPr marL="637269" indent="-318634" lvl="1">
              <a:lnSpc>
                <a:spcPts val="4132"/>
              </a:lnSpc>
              <a:buFont typeface="Arial"/>
              <a:buChar char="•"/>
            </a:pPr>
            <a:r>
              <a:rPr lang="en-US" sz="2951">
                <a:solidFill>
                  <a:srgbClr val="000000"/>
                </a:solidFill>
                <a:latin typeface="Raleway 1"/>
              </a:rPr>
              <a:t>Increase civic engagement in all cultural communities </a:t>
            </a:r>
          </a:p>
          <a:p>
            <a:pPr marL="637269" indent="-318634" lvl="1">
              <a:lnSpc>
                <a:spcPts val="4132"/>
              </a:lnSpc>
              <a:buFont typeface="Arial"/>
              <a:buChar char="•"/>
            </a:pPr>
            <a:r>
              <a:rPr lang="en-US" sz="2951">
                <a:solidFill>
                  <a:srgbClr val="000000"/>
                </a:solidFill>
                <a:latin typeface="Raleway 1"/>
              </a:rPr>
              <a:t>Foster sense of belonging, social cohesion</a:t>
            </a:r>
          </a:p>
          <a:p>
            <a:pPr>
              <a:lnSpc>
                <a:spcPts val="4132"/>
              </a:lnSpc>
            </a:pPr>
          </a:p>
          <a:p>
            <a:pPr algn="just">
              <a:lnSpc>
                <a:spcPts val="4132"/>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DAFq4wz9BRU</dc:identifier>
  <dcterms:modified xsi:type="dcterms:W3CDTF">2011-08-01T06:04:30Z</dcterms:modified>
  <cp:revision>1</cp:revision>
  <dc:title>Project</dc:title>
</cp:coreProperties>
</file>