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63" r:id="rId2"/>
    <p:sldId id="256" r:id="rId3"/>
    <p:sldId id="276" r:id="rId4"/>
    <p:sldId id="272" r:id="rId5"/>
    <p:sldId id="267" r:id="rId6"/>
    <p:sldId id="270" r:id="rId7"/>
    <p:sldId id="274" r:id="rId8"/>
    <p:sldId id="257" r:id="rId9"/>
    <p:sldId id="268" r:id="rId10"/>
    <p:sldId id="260" r:id="rId11"/>
    <p:sldId id="271" r:id="rId12"/>
    <p:sldId id="273" r:id="rId13"/>
    <p:sldId id="275" r:id="rId14"/>
  </p:sldIdLst>
  <p:sldSz cx="12192000" cy="6858000"/>
  <p:notesSz cx="9240838" cy="1472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tega, Lin" initials="OL" lastIdx="6" clrIdx="0">
    <p:extLst>
      <p:ext uri="{19B8F6BF-5375-455C-9EA6-DF929625EA0E}">
        <p15:presenceInfo xmlns:p15="http://schemas.microsoft.com/office/powerpoint/2012/main" userId="S-1-5-21-442532519-3082516516-2414598030-847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5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1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13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65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9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53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6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8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2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4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4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4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5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8224023-AC6E-4279-9C4C-AB09E1A8031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BE9C0F3-F01A-445E-866D-5E7FACA4A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58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4" y="121980"/>
            <a:ext cx="11887200" cy="3413797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36000" endPos="65000" dist="508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70128" y="1781451"/>
            <a:ext cx="11288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 OF SANTA CLARA SOLAR PV PROJECT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AND CONSTRUCTED BY SUNPOWER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4824" y="4349026"/>
            <a:ext cx="703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MEETING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Pearl Avenue Branch Library- 4270 Pearl Ave, San Jose, CA 95136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12, 2016, 5PM – 8PM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613610" y="430249"/>
            <a:ext cx="1027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CONSTRUCTION ACTIVITIES &amp; TRAFFIC IMPACTS: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199" y="1583682"/>
            <a:ext cx="9336505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Limited/no noise, minimal night lighting, non-visible from the westerly residential side.</a:t>
            </a:r>
            <a:endParaRPr lang="en-US" sz="28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38198" y="2537060"/>
            <a:ext cx="98217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Solar PV system maintenance: 2 to 4 visits annually for solar PV system  servicing/maintenance and vegetation management. Typical visit will consist of 1-2 technicians in light pickup truck or van.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2" y="5011085"/>
            <a:ext cx="1674252" cy="16742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76" y="5011084"/>
            <a:ext cx="1967709" cy="146570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694186" y="6401954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*Minimal</a:t>
            </a:r>
            <a:endParaRPr lang="en-US" sz="1600" dirty="0"/>
          </a:p>
        </p:txBody>
      </p:sp>
      <p:sp>
        <p:nvSpPr>
          <p:cNvPr id="49" name="Rounded Rectangle 48"/>
          <p:cNvSpPr/>
          <p:nvPr/>
        </p:nvSpPr>
        <p:spPr>
          <a:xfrm>
            <a:off x="5880069" y="5575318"/>
            <a:ext cx="2247683" cy="74785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NON-VISIBLE</a:t>
            </a:r>
            <a:r>
              <a:rPr lang="en-US" sz="1600" b="1" dirty="0">
                <a:solidFill>
                  <a:schemeClr val="bg1"/>
                </a:solidFill>
              </a:rPr>
              <a:t> FROM THE RESIDENTIAL SIDE</a:t>
            </a:r>
          </a:p>
        </p:txBody>
      </p:sp>
      <p:sp>
        <p:nvSpPr>
          <p:cNvPr id="50" name="Oval 49"/>
          <p:cNvSpPr/>
          <p:nvPr/>
        </p:nvSpPr>
        <p:spPr>
          <a:xfrm>
            <a:off x="8711136" y="5496538"/>
            <a:ext cx="2583782" cy="905416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TRAFFIC IMPACTS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MINIMAL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5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Sound-Wall Modification Alternative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Crane Large Equipment Over Sound-Wall at Seabury Drive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 Concrete over Sound-Wall at Seabury Drive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30551" y="3019445"/>
            <a:ext cx="3558544" cy="3060349"/>
            <a:chOff x="1430551" y="3019445"/>
            <a:chExt cx="3558544" cy="30603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551" y="3019445"/>
              <a:ext cx="3558544" cy="30603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451684" y="4612106"/>
              <a:ext cx="264695" cy="14676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0"/>
          <a:stretch/>
        </p:blipFill>
        <p:spPr>
          <a:xfrm>
            <a:off x="7311788" y="3867569"/>
            <a:ext cx="3193844" cy="2092074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95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17" y="625643"/>
            <a:ext cx="3263357" cy="3263357"/>
          </a:xfrm>
        </p:spPr>
      </p:pic>
      <p:sp>
        <p:nvSpPr>
          <p:cNvPr id="2" name="TextBox 1"/>
          <p:cNvSpPr txBox="1"/>
          <p:nvPr/>
        </p:nvSpPr>
        <p:spPr>
          <a:xfrm>
            <a:off x="2117521" y="4307306"/>
            <a:ext cx="8021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Please submit your questions/comments at this time.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69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999" y="1825625"/>
            <a:ext cx="447761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Santa Clara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Le (Project Coordinator)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 (408) 993-4637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Ca.Le@faf.sccgov.org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 Ortega (Project Manager)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 (408) 993-4643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Lin.Ortega@faf.sccgov.org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5166" y="1825625"/>
            <a:ext cx="5338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SunPower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Charlie Tate (Construction Manager)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Phone: (415) 373-7758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Email: Charlie.Tate@sunpower.com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Cion Trujillo (Project Manager)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Phone: (510) 260-8409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Email: Cion.Trujillo@sunpower.com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09819" y="0"/>
            <a:ext cx="453834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OVERVIEW:</a:t>
            </a:r>
          </a:p>
          <a:p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location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West of Southbound Highway 87, between Capital Expressway and Branham Lane, in San Jose.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type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Ground mounted fixed tilt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size: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 Megawatts (enough to power 215 homes)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saving: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Saving of $7.1 Million in electricity costs over a 25 years period. 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Very low impact use of land post construction (limited to no noise, minimal lighting, and non-visible from the residential side)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248" y="80211"/>
            <a:ext cx="6839330" cy="6705600"/>
            <a:chOff x="83248" y="80211"/>
            <a:chExt cx="6839330" cy="6705600"/>
          </a:xfrm>
        </p:grpSpPr>
        <p:grpSp>
          <p:nvGrpSpPr>
            <p:cNvPr id="2" name="Group 1"/>
            <p:cNvGrpSpPr/>
            <p:nvPr/>
          </p:nvGrpSpPr>
          <p:grpSpPr>
            <a:xfrm>
              <a:off x="83248" y="80211"/>
              <a:ext cx="6839330" cy="6705600"/>
              <a:chOff x="83248" y="80211"/>
              <a:chExt cx="6839330" cy="6705600"/>
            </a:xfrm>
          </p:grpSpPr>
          <p:pic>
            <p:nvPicPr>
              <p:cNvPr id="3" name="Picture 2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48" y="80211"/>
                <a:ext cx="6839330" cy="67056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5" name="Straight Connector 4"/>
              <p:cNvCxnSpPr/>
              <p:nvPr/>
            </p:nvCxnSpPr>
            <p:spPr>
              <a:xfrm>
                <a:off x="1997925" y="1179897"/>
                <a:ext cx="1124790" cy="303276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>
              <a:off x="3122715" y="4212657"/>
              <a:ext cx="582090" cy="86112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76656" y="3770697"/>
              <a:ext cx="800100" cy="2229765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21650" y="1179897"/>
              <a:ext cx="1767840" cy="259080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704805" y="5073777"/>
              <a:ext cx="479220" cy="104565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184025" y="6047952"/>
              <a:ext cx="369570" cy="7041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68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001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Project’s Environmental Attributes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811" y="1130968"/>
            <a:ext cx="10663989" cy="5462337"/>
          </a:xfrm>
        </p:spPr>
        <p:txBody>
          <a:bodyPr/>
          <a:lstStyle/>
          <a:p>
            <a:r>
              <a:rPr lang="en-US" dirty="0" smtClean="0"/>
              <a:t>System Clean Renewable Electricity = 3,421,713 KWH / Year</a:t>
            </a:r>
          </a:p>
          <a:p>
            <a:r>
              <a:rPr lang="en-US" dirty="0" smtClean="0"/>
              <a:t>CO2 Emissions Avoidance = 2,405 Metric Tons / Year (EPA Calculator)</a:t>
            </a:r>
          </a:p>
          <a:p>
            <a:pPr marL="0" indent="0">
              <a:buNone/>
            </a:pPr>
            <a:r>
              <a:rPr lang="en-US" dirty="0" smtClean="0"/>
              <a:t>   What does this mean?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65" y="2810261"/>
            <a:ext cx="8345065" cy="163852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45" y="4656856"/>
            <a:ext cx="8287907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9" y="2378409"/>
            <a:ext cx="1149416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Site Access and Challenges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3368" y="4959"/>
            <a:ext cx="10226843" cy="76057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Contemplated Access Points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6108" r="2756"/>
          <a:stretch/>
        </p:blipFill>
        <p:spPr>
          <a:xfrm>
            <a:off x="332510" y="696190"/>
            <a:ext cx="11523518" cy="59125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6795655" y="2030094"/>
            <a:ext cx="5060373" cy="2887198"/>
            <a:chOff x="6795655" y="2030094"/>
            <a:chExt cx="5060373" cy="2887198"/>
          </a:xfrm>
        </p:grpSpPr>
        <p:sp>
          <p:nvSpPr>
            <p:cNvPr id="11" name="TextBox 10"/>
            <p:cNvSpPr txBox="1"/>
            <p:nvPr/>
          </p:nvSpPr>
          <p:spPr>
            <a:xfrm>
              <a:off x="6795655" y="2030094"/>
              <a:ext cx="5060373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Access Point – From Guadalupe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Fwy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(Not Granted by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CalTrans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584934" y="2881788"/>
              <a:ext cx="1583746" cy="1807812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5-Point Star 32"/>
            <p:cNvSpPr/>
            <p:nvPr/>
          </p:nvSpPr>
          <p:spPr>
            <a:xfrm>
              <a:off x="7293557" y="4626346"/>
              <a:ext cx="311727" cy="2909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2509" y="1499859"/>
            <a:ext cx="4803202" cy="1859367"/>
            <a:chOff x="332509" y="1499859"/>
            <a:chExt cx="4803202" cy="1859367"/>
          </a:xfrm>
        </p:grpSpPr>
        <p:sp>
          <p:nvSpPr>
            <p:cNvPr id="22" name="TextBox 21"/>
            <p:cNvSpPr txBox="1"/>
            <p:nvPr/>
          </p:nvSpPr>
          <p:spPr>
            <a:xfrm>
              <a:off x="332509" y="2528229"/>
              <a:ext cx="4803201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Access Point – From Capitol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Expy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(Temporary Access)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3664522" y="1724106"/>
              <a:ext cx="1159461" cy="79204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5-Point Star 23"/>
            <p:cNvSpPr/>
            <p:nvPr/>
          </p:nvSpPr>
          <p:spPr>
            <a:xfrm>
              <a:off x="4823984" y="1499859"/>
              <a:ext cx="311727" cy="2909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2511" y="4583725"/>
            <a:ext cx="7012130" cy="1049648"/>
            <a:chOff x="332511" y="4583725"/>
            <a:chExt cx="7012130" cy="1049648"/>
          </a:xfrm>
        </p:grpSpPr>
        <p:sp>
          <p:nvSpPr>
            <p:cNvPr id="26" name="TextBox 25"/>
            <p:cNvSpPr txBox="1"/>
            <p:nvPr/>
          </p:nvSpPr>
          <p:spPr>
            <a:xfrm>
              <a:off x="332511" y="4583725"/>
              <a:ext cx="4565076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Access Point – From Seabury Dr. </a:t>
              </a: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(In Progress of Pursuing Access)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>
              <a:off x="4897587" y="4999224"/>
              <a:ext cx="2135327" cy="49519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5-Point Star 27"/>
            <p:cNvSpPr/>
            <p:nvPr/>
          </p:nvSpPr>
          <p:spPr>
            <a:xfrm>
              <a:off x="7032914" y="5342427"/>
              <a:ext cx="311727" cy="2909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86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516"/>
            <a:ext cx="10515600" cy="9743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Project Site Access Points by Priority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0087"/>
            <a:ext cx="10515600" cy="54895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Guadalupe/87 Freeway -Caltrans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Geotechnical Engineering Survey Access –Approved </a:t>
            </a:r>
          </a:p>
          <a:p>
            <a:pPr marL="0" indent="0">
              <a:buNone/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 Construction Phase Access –</a:t>
            </a:r>
            <a:r>
              <a:rPr lang="en-US" sz="2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Approved</a:t>
            </a:r>
          </a:p>
          <a:p>
            <a:pPr marL="0" indent="0">
              <a:buNone/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 Maintenance &amp; Operations Access –</a:t>
            </a:r>
            <a:r>
              <a:rPr lang="en-US" sz="2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Approved</a:t>
            </a:r>
          </a:p>
          <a:p>
            <a:pPr marL="0" indent="0">
              <a:buNone/>
            </a:pPr>
            <a:r>
              <a:rPr lang="en-US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Capitol Expressway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Existing Improvised 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with limitations</a:t>
            </a:r>
          </a:p>
          <a:p>
            <a:pPr marL="0" indent="0">
              <a:buNone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No Permanent Access from Capital Expressway (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Driveway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Access for ~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of Project’s Construction Material &amp; Equipment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en-US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Sound-wall </a:t>
            </a: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Seabury Drive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Access for Remaining 20% of Construction Activities (~8 					     Weeks)</a:t>
            </a:r>
          </a:p>
          <a:p>
            <a:pPr marL="0" indent="0">
              <a:buNone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Access for Post-Construction (O&amp;M, Emergency Response 					     Vehicles,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PG&amp;E)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Lockable Sound Attenuating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Gates (Maintained Lock) 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22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6" r="7807" b="24795"/>
          <a:stretch/>
        </p:blipFill>
        <p:spPr>
          <a:xfrm>
            <a:off x="673769" y="1223209"/>
            <a:ext cx="10677516" cy="4348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29707" b="39533"/>
          <a:stretch/>
        </p:blipFill>
        <p:spPr>
          <a:xfrm>
            <a:off x="152401" y="120315"/>
            <a:ext cx="7573331" cy="2053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1579" r="21667" b="40116"/>
          <a:stretch/>
        </p:blipFill>
        <p:spPr>
          <a:xfrm>
            <a:off x="5558590" y="4767080"/>
            <a:ext cx="6498548" cy="1970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73769" y="6112042"/>
            <a:ext cx="332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photos, as of July 8, 2016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867" y="1254019"/>
            <a:ext cx="7190510" cy="29510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Seabury Dr. Construction Access: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Minimal Number of Delivery Trucks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tractor trailers for electrical switch gear (one time)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cement truck for electrical equipment pad and fence post (one time)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Truck for site services (1 truck/week for 8 weeks)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trucks (construction crew and tools, 8 weeks)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hours: 7AM – 5PM, M – F </a:t>
            </a:r>
          </a:p>
          <a:p>
            <a:pPr marL="457200" lvl="1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20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64814" y="4205037"/>
            <a:ext cx="6767945" cy="2197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Seabury Dr.  After Construction Access: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PV System Service Vehicle 2-4 times per year.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Response Vehicles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PG&amp;E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 of Santa Clara Inspections (Property Owner)</a:t>
            </a:r>
          </a:p>
          <a:p>
            <a:pPr lvl="1"/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180814" y="368969"/>
            <a:ext cx="7205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Sound-Wall Gate at Seabury Dr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2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-1" y="0"/>
            <a:ext cx="6442365" cy="295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ACCESS PREPARATION: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Sound-wall Panel Removal Duration: 2 days.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Gate Fabrication Duration: 2-3 weeks*.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Gate Installation Duration: 3-5 days.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*A temporary fence with acoustical blankets for sound attenuation will be temporarily installed while the permanent gate is manufactured.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2728214"/>
            <a:ext cx="5226627" cy="407363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78" y="72189"/>
            <a:ext cx="5344391" cy="36443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58637" y="2826628"/>
            <a:ext cx="20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Gate perspective</a:t>
            </a:r>
            <a:endParaRPr lang="en-US" b="1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5772150" y="3810233"/>
            <a:ext cx="6557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Attenuating Gate  </a:t>
            </a: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7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Professionally Designed &amp; Engineered.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Acoustical Review of Proposed Sound Attenuating Gate.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7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Gate Renderings Created for Visualization Purposes; Actual Gate Finish May Vary.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7FC00F99E8804283820C144621DC82" ma:contentTypeVersion="2" ma:contentTypeDescription="Create a new document." ma:contentTypeScope="" ma:versionID="f3e89cb5cbfb3d481b6b8b205a26c5f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dd3433b86ca7fbd1586b698a4d8d02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internalName="PublishingStartDate">
      <xsd:simpleType>
        <xsd:restriction base="dms:Unknown"/>
      </xsd:simpleType>
    </xsd:element>
    <xsd:element name="PublishingExpirationDate" ma:index="5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E761EB-11C9-4448-8AC1-FD025A9D9793}"/>
</file>

<file path=customXml/itemProps2.xml><?xml version="1.0" encoding="utf-8"?>
<ds:datastoreItem xmlns:ds="http://schemas.openxmlformats.org/officeDocument/2006/customXml" ds:itemID="{07476D88-893A-46DA-8906-4B8670D02F30}"/>
</file>

<file path=customXml/itemProps3.xml><?xml version="1.0" encoding="utf-8"?>
<ds:datastoreItem xmlns:ds="http://schemas.openxmlformats.org/officeDocument/2006/customXml" ds:itemID="{F1AE8F37-29D2-4D53-8A8F-BB88C6FDB89C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3869</TotalTime>
  <Words>558</Words>
  <Application>Microsoft Office PowerPoint</Application>
  <PresentationFormat>Widescreen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Corbel</vt:lpstr>
      <vt:lpstr>Times New Roman</vt:lpstr>
      <vt:lpstr>Depth</vt:lpstr>
      <vt:lpstr>PowerPoint Presentation</vt:lpstr>
      <vt:lpstr>PowerPoint Presentation</vt:lpstr>
      <vt:lpstr>Project’s Environmental Attributes</vt:lpstr>
      <vt:lpstr>Project Site Access and Challenges</vt:lpstr>
      <vt:lpstr>Initially Contemplated Access Points</vt:lpstr>
      <vt:lpstr>Initial Project Site Access Points by Priority</vt:lpstr>
      <vt:lpstr>PowerPoint Presentation</vt:lpstr>
      <vt:lpstr>PowerPoint Presentation</vt:lpstr>
      <vt:lpstr>PowerPoint Presentation</vt:lpstr>
      <vt:lpstr>PowerPoint Presentation</vt:lpstr>
      <vt:lpstr>Sound-Wall Modification Alternative</vt:lpstr>
      <vt:lpstr>PowerPoint Presentation</vt:lpstr>
      <vt:lpstr>Contact Information</vt:lpstr>
    </vt:vector>
  </TitlesOfParts>
  <Company>SCCGOV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Guadalupe Site Community Meeting Presentation - July 12, 2016</dc:title>
  <dc:creator>Le, Ca</dc:creator>
  <cp:lastModifiedBy>Ortega, Lin</cp:lastModifiedBy>
  <cp:revision>157</cp:revision>
  <cp:lastPrinted>2016-07-12T18:40:27Z</cp:lastPrinted>
  <dcterms:created xsi:type="dcterms:W3CDTF">2016-05-19T17:38:32Z</dcterms:created>
  <dcterms:modified xsi:type="dcterms:W3CDTF">2016-07-13T19:28:48Z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0x010100507FC00F99E8804283820C144621DC82</vt:lpwstr>
  </property>
  <property fmtid="{D5CDD505-2E9C-101B-9397-08002B2CF9AE}" pid="3" name="Order">
    <vt:r8>1200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</Properties>
</file>